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1" r:id="rId4"/>
    <p:sldId id="260" r:id="rId5"/>
    <p:sldId id="264" r:id="rId6"/>
    <p:sldId id="265" r:id="rId7"/>
    <p:sldId id="279" r:id="rId8"/>
    <p:sldId id="266" r:id="rId9"/>
    <p:sldId id="267" r:id="rId10"/>
    <p:sldId id="278" r:id="rId11"/>
    <p:sldId id="277" r:id="rId12"/>
    <p:sldId id="271" r:id="rId13"/>
    <p:sldId id="270" r:id="rId14"/>
    <p:sldId id="273" r:id="rId15"/>
    <p:sldId id="274" r:id="rId16"/>
    <p:sldId id="275" r:id="rId17"/>
    <p:sldId id="276" r:id="rId18"/>
    <p:sldId id="272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4" autoAdjust="0"/>
    <p:restoredTop sz="94660"/>
  </p:normalViewPr>
  <p:slideViewPr>
    <p:cSldViewPr>
      <p:cViewPr>
        <p:scale>
          <a:sx n="100" d="100"/>
          <a:sy n="100" d="100"/>
        </p:scale>
        <p:origin x="-206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Populations Served by SEPA HSAs</a:t>
            </a:r>
          </a:p>
        </c:rich>
      </c:tx>
      <c:layout>
        <c:manualLayout>
          <c:xMode val="edge"/>
          <c:yMode val="edge"/>
          <c:x val="0.17469991251093611"/>
          <c:y val="4.5454545454545511E-2"/>
        </c:manualLayout>
      </c:layout>
      <c:overlay val="0"/>
    </c:title>
    <c:autoTitleDeleted val="0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14649639383319"/>
          <c:y val="0.13080946403438701"/>
          <c:w val="0.77523884917301711"/>
          <c:h val="0.572443745915159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Populations Served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Seniors/Children</c:v>
                </c:pt>
                <c:pt idx="1">
                  <c:v>Low-income</c:v>
                </c:pt>
                <c:pt idx="2">
                  <c:v>Underserved</c:v>
                </c:pt>
                <c:pt idx="3">
                  <c:v>Functional needs</c:v>
                </c:pt>
                <c:pt idx="4">
                  <c:v>Limited English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0.8075</c:v>
                </c:pt>
                <c:pt idx="1">
                  <c:v>0.79139999999999999</c:v>
                </c:pt>
                <c:pt idx="2">
                  <c:v>0.73800000000000043</c:v>
                </c:pt>
                <c:pt idx="3">
                  <c:v>0.71120000000000005</c:v>
                </c:pt>
                <c:pt idx="4">
                  <c:v>0.65240000000000042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64087552"/>
        <c:axId val="64089472"/>
        <c:axId val="0"/>
      </c:bar3DChart>
      <c:catAx>
        <c:axId val="640875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accent6">
                <a:shade val="60000"/>
                <a:satMod val="110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89472"/>
        <c:crosses val="autoZero"/>
        <c:auto val="1"/>
        <c:lblAlgn val="ctr"/>
        <c:lblOffset val="100"/>
        <c:noMultiLvlLbl val="0"/>
      </c:catAx>
      <c:valAx>
        <c:axId val="64089472"/>
        <c:scaling>
          <c:orientation val="minMax"/>
          <c:max val="0.9"/>
          <c:min val="0.3000000000000002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64087552"/>
        <c:crosses val="autoZero"/>
        <c:crossBetween val="between"/>
        <c:majorUnit val="0.1"/>
      </c:valAx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2168F-AF11-459E-871A-DDF1C38197DA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8ADA4-3B80-473E-A364-CA6C8C2C9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C0258-6A85-4C00-81FF-5270827D077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B449-6C08-4EBC-B6DE-6DFD52B7F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many ways,</a:t>
            </a:r>
            <a:r>
              <a:rPr lang="en-US" baseline="0" dirty="0" smtClean="0"/>
              <a:t> today is a great example of the kind of things we hope come out of this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4B48C-8556-401E-99AB-1B90EBBDB1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</a:t>
            </a:r>
            <a:r>
              <a:rPr lang="en-US" baseline="0" dirty="0" smtClean="0"/>
              <a:t> Main Components: (1) Information exchange AND (2) Public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HSAs</a:t>
            </a:r>
            <a:r>
              <a:rPr lang="en-US" baseline="0" dirty="0" smtClean="0"/>
              <a:t> were clear: They want more information regarding government response plans, opportunities for collaboration, roles identified for them, and a forum for best practices.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many</a:t>
            </a:r>
            <a:r>
              <a:rPr lang="en-US" baseline="0" dirty="0" smtClean="0"/>
              <a:t> key stakeholders in the same room was fantastic – need to formalize that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Recognizing</a:t>
            </a:r>
            <a:r>
              <a:rPr lang="en-US" baseline="0" dirty="0" smtClean="0"/>
              <a:t> the important role that </a:t>
            </a:r>
            <a:r>
              <a:rPr lang="en-US" baseline="0" dirty="0" err="1" smtClean="0"/>
              <a:t>HSAs</a:t>
            </a:r>
            <a:r>
              <a:rPr lang="en-US" baseline="0" dirty="0" smtClean="0"/>
              <a:t> play in disasters – know their clients who happen to be the most vulnerable 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4B48C-8556-401E-99AB-1B90EBBDB1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00" dirty="0" smtClean="0"/>
              <a:t>Least common: translation, pill or vaccine distribution, transport clients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8A78B-850C-43CA-8D25-267D750A9A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0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8A78B-850C-43CA-8D25-267D750A9AB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02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 categories, but specific </a:t>
            </a:r>
            <a:r>
              <a:rPr lang="en-US" dirty="0" err="1" smtClean="0"/>
              <a:t>recs</a:t>
            </a:r>
            <a:r>
              <a:rPr lang="en-US" dirty="0" smtClean="0"/>
              <a:t> involving</a:t>
            </a:r>
            <a:r>
              <a:rPr lang="en-US" baseline="0" dirty="0" smtClean="0"/>
              <a:t> specific, local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Cloning Janet </a:t>
            </a:r>
            <a:r>
              <a:rPr lang="en-US" dirty="0" err="1" smtClean="0"/>
              <a:t>Zeis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B449-6C08-4EBC-B6DE-6DFD52B7FE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E3BAA3B1-65DB-43F5-87B0-E445C23267AB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734D33E2-9B15-46A7-B5E2-FE5C96A97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263" y="1447800"/>
            <a:ext cx="7406640" cy="1472184"/>
          </a:xfrm>
        </p:spPr>
        <p:txBody>
          <a:bodyPr/>
          <a:lstStyle/>
          <a:p>
            <a:r>
              <a:rPr lang="en-US" dirty="0" smtClean="0"/>
              <a:t>Ensuring the Delivery of Human Services in Disasters: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7263" y="3048000"/>
            <a:ext cx="7406640" cy="1524000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A White Paper for Southeastern Pennsylvania</a:t>
            </a:r>
          </a:p>
          <a:p>
            <a:endParaRPr lang="en-US" dirty="0" smtClean="0"/>
          </a:p>
          <a:p>
            <a:endParaRPr lang="en-US" sz="2900" dirty="0" smtClean="0"/>
          </a:p>
          <a:p>
            <a:r>
              <a:rPr lang="en-US" sz="2900" dirty="0" smtClean="0"/>
              <a:t>Tom Hipper, MSPH, MA</a:t>
            </a:r>
          </a:p>
          <a:p>
            <a:r>
              <a:rPr lang="en-US" sz="2900" dirty="0" smtClean="0"/>
              <a:t>Esther </a:t>
            </a:r>
            <a:r>
              <a:rPr lang="en-US" sz="2900" dirty="0" err="1" smtClean="0"/>
              <a:t>Chernak</a:t>
            </a:r>
            <a:r>
              <a:rPr lang="en-US" sz="2900" dirty="0" smtClean="0"/>
              <a:t>, MD, MPH, FACP</a:t>
            </a:r>
            <a:endParaRPr lang="en-US" sz="29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27746" y="433742"/>
            <a:ext cx="7197969" cy="76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600" b="1" dirty="0">
                <a:solidFill>
                  <a:srgbClr val="1F497D"/>
                </a:solidFill>
                <a:latin typeface="Felix Titling"/>
                <a:ea typeface="Calibri"/>
                <a:cs typeface="Times New Roman"/>
              </a:rPr>
              <a:t>Center for Public Health Readiness and Communication</a:t>
            </a:r>
            <a:endParaRPr lang="en-US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200" b="1" dirty="0">
                <a:solidFill>
                  <a:srgbClr val="1F497D"/>
                </a:solidFill>
                <a:latin typeface="Felix Titling"/>
                <a:ea typeface="Calibri"/>
                <a:cs typeface="Times New Roman"/>
              </a:rPr>
              <a:t>Drexel University School of Public Health</a:t>
            </a:r>
            <a:endParaRPr lang="en-US" sz="2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581400"/>
            <a:ext cx="72771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29200"/>
            <a:ext cx="1226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58577"/>
            <a:ext cx="2975924" cy="229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362200"/>
            <a:ext cx="1849676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60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Qualitative Research: Interviews &amp; Meetings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710" dirty="0" smtClean="0"/>
              <a:t>Conducted individual or small-group, semi-structured interviews (31 individual and group interviews total)</a:t>
            </a:r>
          </a:p>
          <a:p>
            <a:pPr lvl="1"/>
            <a:r>
              <a:rPr lang="en-US" sz="2400" dirty="0" smtClean="0"/>
              <a:t>Government agencies</a:t>
            </a:r>
          </a:p>
          <a:p>
            <a:pPr lvl="2"/>
            <a:r>
              <a:rPr lang="en-US" dirty="0" smtClean="0"/>
              <a:t>State, local</a:t>
            </a:r>
          </a:p>
          <a:p>
            <a:pPr lvl="2"/>
            <a:r>
              <a:rPr lang="en-US" dirty="0" smtClean="0"/>
              <a:t>Public health, Emergency management</a:t>
            </a:r>
          </a:p>
          <a:p>
            <a:pPr lvl="1"/>
            <a:r>
              <a:rPr lang="en-US" sz="2400" dirty="0" smtClean="0"/>
              <a:t>HSAs</a:t>
            </a:r>
          </a:p>
          <a:p>
            <a:pPr lvl="2"/>
            <a:r>
              <a:rPr lang="en-US" dirty="0" smtClean="0"/>
              <a:t>Those identifying as having a disaster role</a:t>
            </a:r>
          </a:p>
          <a:p>
            <a:pPr lvl="2"/>
            <a:r>
              <a:rPr lang="en-US" dirty="0" smtClean="0"/>
              <a:t>Those not identifying as having a disaster role</a:t>
            </a:r>
          </a:p>
          <a:p>
            <a:pPr lvl="2"/>
            <a:endParaRPr lang="en-US" dirty="0" smtClean="0"/>
          </a:p>
          <a:p>
            <a:r>
              <a:rPr lang="en-US" sz="2710" dirty="0" smtClean="0"/>
              <a:t>Joint planning meeting</a:t>
            </a:r>
          </a:p>
          <a:p>
            <a:pPr lvl="1"/>
            <a:r>
              <a:rPr lang="en-US" sz="2400" dirty="0" smtClean="0"/>
              <a:t>Part of data collection process</a:t>
            </a:r>
          </a:p>
          <a:p>
            <a:pPr lvl="1"/>
            <a:r>
              <a:rPr lang="en-US" sz="2400" dirty="0" smtClean="0"/>
              <a:t>Chance to discuss findings thus far and shape final recommendations</a:t>
            </a:r>
          </a:p>
          <a:p>
            <a:pPr lvl="1"/>
            <a:endParaRPr lang="en-US" sz="2400" dirty="0" smtClean="0"/>
          </a:p>
          <a:p>
            <a:r>
              <a:rPr lang="en-US" sz="2710" dirty="0" smtClean="0"/>
              <a:t>Hurricane Sandy</a:t>
            </a:r>
          </a:p>
          <a:p>
            <a:pPr lvl="1"/>
            <a:r>
              <a:rPr lang="en-US" sz="2452" dirty="0" smtClean="0"/>
              <a:t>VOAD calls</a:t>
            </a:r>
          </a:p>
          <a:p>
            <a:pPr lvl="1"/>
            <a:r>
              <a:rPr lang="en-US" sz="2452" dirty="0" smtClean="0"/>
              <a:t>Follow-up interviews;  After-action meetings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2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38288" cy="960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Major Findings from Interviews and Meetings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HSAs</a:t>
            </a:r>
            <a:r>
              <a:rPr lang="en-US" dirty="0" smtClean="0"/>
              <a:t> without a disaster-response orientation do not perceive role for themselves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Resources of disaster-focused agencies (volunteers, supplies, money) are likely to be overwhelmed during major catastrophic incidents (i.e. ,food banks depleted during Sandy)</a:t>
            </a:r>
          </a:p>
          <a:p>
            <a:pPr lvl="1"/>
            <a:r>
              <a:rPr lang="en-US" dirty="0" smtClean="0"/>
              <a:t>“Every day is an emergency for us.” ~ HSA Director</a:t>
            </a:r>
          </a:p>
          <a:p>
            <a:endParaRPr lang="en-US" dirty="0" smtClean="0"/>
          </a:p>
          <a:p>
            <a:r>
              <a:rPr lang="en-US" dirty="0" smtClean="0"/>
              <a:t>Needs assessment, Long-term recovery remain major challenges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Agencies have limited time and resources for preparedness training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expressed need for better coordination and communication</a:t>
            </a:r>
          </a:p>
          <a:p>
            <a:endParaRPr lang="en-US" dirty="0" smtClean="0"/>
          </a:p>
          <a:p>
            <a:r>
              <a:rPr lang="en-US" dirty="0" smtClean="0"/>
              <a:t>Region has many existing, successful resources on which to build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&amp;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749808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Capacity</a:t>
            </a:r>
          </a:p>
          <a:p>
            <a:pPr>
              <a:buNone/>
            </a:pPr>
            <a:r>
              <a:rPr lang="en-US" dirty="0" smtClean="0"/>
              <a:t>II. Coordination</a:t>
            </a:r>
          </a:p>
          <a:p>
            <a:pPr>
              <a:buNone/>
            </a:pPr>
            <a:r>
              <a:rPr lang="en-US" dirty="0" smtClean="0"/>
              <a:t>III. Communication</a:t>
            </a:r>
          </a:p>
          <a:p>
            <a:pPr>
              <a:buNone/>
            </a:pPr>
            <a:r>
              <a:rPr lang="en-US" dirty="0" smtClean="0"/>
              <a:t>IV. Training</a:t>
            </a:r>
          </a:p>
          <a:p>
            <a:pPr>
              <a:buNone/>
            </a:pPr>
            <a:r>
              <a:rPr lang="en-US" dirty="0" smtClean="0"/>
              <a:t>V.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Capacity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Government agencies should continue to bring HSAs (including non-disaster) to the table</a:t>
            </a:r>
          </a:p>
          <a:p>
            <a:pPr lvl="1"/>
            <a:r>
              <a:rPr lang="en-US" dirty="0" smtClean="0"/>
              <a:t>Prioritize food, translation, home health, mental health, and extremely vulnerable pops</a:t>
            </a:r>
          </a:p>
          <a:p>
            <a:pPr lvl="1"/>
            <a:r>
              <a:rPr lang="en-US" dirty="0" smtClean="0"/>
              <a:t>Clearly define roles for agencies </a:t>
            </a:r>
          </a:p>
          <a:p>
            <a:pPr lvl="2"/>
            <a:r>
              <a:rPr lang="en-US" dirty="0" smtClean="0"/>
              <a:t>Trusted intermediaries for communication, assistance (“gatekeeper”)</a:t>
            </a:r>
          </a:p>
          <a:p>
            <a:pPr lvl="2"/>
            <a:r>
              <a:rPr lang="en-US" dirty="0" smtClean="0"/>
              <a:t>Provision of key services (mental health, referral, case management, etc)</a:t>
            </a:r>
          </a:p>
          <a:p>
            <a:pPr lvl="2"/>
            <a:r>
              <a:rPr lang="en-US" dirty="0" smtClean="0"/>
              <a:t>Define incentives as well – info, training, resources for clients during disaster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Need to ensure that all agencies have a mechanism for conveying resource needs before, during, and after a disaster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HSAs should have COOP plans in place, exercised, required by funders</a:t>
            </a:r>
          </a:p>
          <a:p>
            <a:endParaRPr lang="en-US" dirty="0" smtClean="0"/>
          </a:p>
          <a:p>
            <a:r>
              <a:rPr lang="en-US" dirty="0" smtClean="0"/>
              <a:t>Create a regional, five-county approach to long-term recovery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58368" lvl="2" indent="0">
              <a:buNone/>
            </a:pPr>
            <a:endParaRPr lang="en-US" dirty="0"/>
          </a:p>
        </p:txBody>
      </p:sp>
      <p:pic>
        <p:nvPicPr>
          <p:cNvPr id="4" name="Picture 3" descr="C:\Users\tjh87\Desktop\White Paper Images\Shutterstock\HSA\Senior Citizen 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1724025" cy="114776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981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Every county should invest in a volunteer management coordinator (or similar position)</a:t>
            </a:r>
          </a:p>
          <a:p>
            <a:pPr lvl="1"/>
            <a:r>
              <a:rPr lang="en-US" dirty="0" smtClean="0"/>
              <a:t>Build toward a comprehensive county database of agencies</a:t>
            </a:r>
          </a:p>
          <a:p>
            <a:pPr lvl="1"/>
            <a:r>
              <a:rPr lang="en-US" dirty="0" smtClean="0"/>
              <a:t>Regional database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Regional planners should formally include 2-1-1 SEPA into emergency response plans at the local/state level</a:t>
            </a:r>
          </a:p>
          <a:p>
            <a:pPr lvl="1"/>
            <a:r>
              <a:rPr lang="en-US" dirty="0" smtClean="0"/>
              <a:t>Coordinate 2-1-1 SEPA with existing I&amp;R systems</a:t>
            </a:r>
          </a:p>
          <a:p>
            <a:pPr lvl="1"/>
            <a:r>
              <a:rPr lang="en-US" dirty="0" smtClean="0"/>
              <a:t>Ad-hoc advisory group to review progress of newly launched 2-1-1 SEPA</a:t>
            </a:r>
          </a:p>
          <a:p>
            <a:pPr lvl="1"/>
            <a:endParaRPr lang="en-US" dirty="0"/>
          </a:p>
          <a:p>
            <a:r>
              <a:rPr lang="en-US" dirty="0" smtClean="0"/>
              <a:t>Need detailed, regional plan to manage spontaneous, unaffiliated volunteers – Volunteer Reception Centers</a:t>
            </a:r>
          </a:p>
        </p:txBody>
      </p:sp>
      <p:pic>
        <p:nvPicPr>
          <p:cNvPr id="4" name="Picture 3" descr="C:\Users\tjh87\Desktop\White Paper Images\Shutterstock\HSA\Volunteer 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147887" cy="130968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225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Information exchange/networks should be priority, defined prior to a disaster</a:t>
            </a:r>
          </a:p>
          <a:p>
            <a:pPr lvl="1"/>
            <a:r>
              <a:rPr lang="en-US" dirty="0" smtClean="0"/>
              <a:t>Expand existing SEPA VOAD conference calls to include additional agencies during incidents</a:t>
            </a:r>
          </a:p>
          <a:p>
            <a:pPr lvl="2"/>
            <a:r>
              <a:rPr lang="en-US" dirty="0" smtClean="0"/>
              <a:t>“If we aren’t asked, we cannot help, even though we have the capacity.”~ Agency representative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ReadyNotifyPA</a:t>
            </a:r>
            <a:r>
              <a:rPr lang="en-US" dirty="0" smtClean="0"/>
              <a:t> helpful but underutilized &amp; insufficient on its 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Region-wide public information plan prior to disasters</a:t>
            </a:r>
          </a:p>
          <a:p>
            <a:pPr lvl="1"/>
            <a:r>
              <a:rPr lang="en-US" dirty="0" smtClean="0"/>
              <a:t>Identify spokespersons</a:t>
            </a:r>
          </a:p>
          <a:p>
            <a:pPr lvl="1"/>
            <a:r>
              <a:rPr lang="en-US" dirty="0" smtClean="0"/>
              <a:t>Content: who, what is needed/NOT needed for relief efforts</a:t>
            </a:r>
          </a:p>
          <a:p>
            <a:pPr lvl="1"/>
            <a:r>
              <a:rPr lang="en-US" dirty="0" smtClean="0"/>
              <a:t>Mechanisms: media, websites, 2-1-1 SEPA, social media</a:t>
            </a:r>
          </a:p>
          <a:p>
            <a:pPr lvl="1"/>
            <a:r>
              <a:rPr lang="en-US" dirty="0" smtClean="0"/>
              <a:t>Need a simplified, one-stop-shop to refer/communicate to public volunteers (</a:t>
            </a:r>
            <a:r>
              <a:rPr lang="en-US" dirty="0" err="1" smtClean="0"/>
              <a:t>UWGPSNJ’s</a:t>
            </a:r>
            <a:r>
              <a:rPr lang="en-US" dirty="0" smtClean="0"/>
              <a:t> Community Action Center during Sandy)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Integrate 2-1-1 capacity into emergency plans for agency communication and public information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C:\Users\tjh87\Desktop\White Paper Images\Shutterstock\HSA\Senior Citizen 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5621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0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55000" lnSpcReduction="2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Expand existing successful government outreach programs focused on personal preparedness</a:t>
            </a:r>
          </a:p>
          <a:p>
            <a:pPr lvl="1"/>
            <a:r>
              <a:rPr lang="en-US" dirty="0" smtClean="0"/>
              <a:t>Include focus on response plans and agency role in disaster</a:t>
            </a:r>
          </a:p>
          <a:p>
            <a:pPr lvl="1"/>
            <a:r>
              <a:rPr lang="en-US" dirty="0" smtClean="0"/>
              <a:t>Agency-based outreach if possible</a:t>
            </a:r>
          </a:p>
          <a:p>
            <a:endParaRPr lang="en-US" dirty="0" smtClean="0"/>
          </a:p>
          <a:p>
            <a:r>
              <a:rPr lang="en-US" dirty="0" smtClean="0"/>
              <a:t>Public safety agencies, SEPA VOAD should plan for ‘just-in-time’ trainings (including face-to-face with SMEs, webinars, etc) during disasters</a:t>
            </a:r>
          </a:p>
          <a:p>
            <a:endParaRPr lang="en-US" dirty="0" smtClean="0"/>
          </a:p>
          <a:p>
            <a:r>
              <a:rPr lang="en-US" dirty="0" smtClean="0"/>
              <a:t>SEPA VOAD and UWGPSNJ, w/ funding from the RTF, should provide a large, regional, one-day training event annually</a:t>
            </a:r>
          </a:p>
          <a:p>
            <a:pPr lvl="1"/>
            <a:r>
              <a:rPr lang="en-US" dirty="0" smtClean="0"/>
              <a:t>Update on regional preparedness plans</a:t>
            </a:r>
          </a:p>
          <a:p>
            <a:pPr lvl="1"/>
            <a:r>
              <a:rPr lang="en-US" dirty="0" smtClean="0"/>
              <a:t>Trainings (COOP, community needs assessment)</a:t>
            </a:r>
          </a:p>
          <a:p>
            <a:pPr lvl="1"/>
            <a:r>
              <a:rPr lang="en-US" dirty="0" smtClean="0"/>
              <a:t>Share best practices, lessons learned; Help define/clarify roles</a:t>
            </a:r>
          </a:p>
          <a:p>
            <a:endParaRPr lang="en-US" dirty="0" smtClean="0"/>
          </a:p>
          <a:p>
            <a:r>
              <a:rPr lang="en-US" dirty="0" smtClean="0"/>
              <a:t>Public health departments should invest in additional training for HSAs already engaged in public health work (HIV/AIDS, immunization promotion, maternal child health) for future health-related emergencies</a:t>
            </a:r>
          </a:p>
          <a:p>
            <a:pPr lvl="1"/>
            <a:r>
              <a:rPr lang="en-US" dirty="0" smtClean="0"/>
              <a:t>Trusted, non-gov’t, intermediaries to convey health information</a:t>
            </a:r>
          </a:p>
          <a:p>
            <a:endParaRPr lang="en-US" dirty="0"/>
          </a:p>
        </p:txBody>
      </p:sp>
      <p:pic>
        <p:nvPicPr>
          <p:cNvPr id="4" name="Picture 3" descr="C:\Users\tjh87\Desktop\White Paper Images\Shutterstock\HSA\Conference 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1600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7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097" dirty="0" smtClean="0"/>
              <a:t>Creation of a workgroup to collaboratively address the challenges to human service delivery during disasters</a:t>
            </a:r>
          </a:p>
          <a:p>
            <a:pPr lvl="1"/>
            <a:r>
              <a:rPr lang="en-US" sz="2452" dirty="0" smtClean="0"/>
              <a:t>This group should develop a regional Concept of Operations - identify and prioritize capacity, coordination, and training needs, and develop a long-term recovery plan for region</a:t>
            </a:r>
          </a:p>
          <a:p>
            <a:pPr lvl="2"/>
            <a:r>
              <a:rPr lang="en-US" sz="2452" dirty="0" smtClean="0"/>
              <a:t>Government agencies, SEPA VOAD, SEPA Emergency Task Force Workgroup, United Ways, HSA Leadership</a:t>
            </a:r>
          </a:p>
          <a:p>
            <a:pPr lvl="2"/>
            <a:endParaRPr lang="en-US" sz="2452" dirty="0" smtClean="0"/>
          </a:p>
          <a:p>
            <a:r>
              <a:rPr lang="en-US" sz="3097" dirty="0" smtClean="0"/>
              <a:t>Engage private, business sector</a:t>
            </a:r>
          </a:p>
          <a:p>
            <a:pPr lvl="2"/>
            <a:endParaRPr lang="en-US" dirty="0" smtClean="0"/>
          </a:p>
          <a:p>
            <a:r>
              <a:rPr lang="en-US" sz="3097" dirty="0" smtClean="0"/>
              <a:t>Utilize expertise of HSAs and formulate plans that address planning considerations for individuals with functional needs</a:t>
            </a:r>
          </a:p>
          <a:p>
            <a:pPr lvl="1"/>
            <a:r>
              <a:rPr lang="en-US" sz="2452" dirty="0" smtClean="0"/>
              <a:t>Recognize special plans needed for communication, medical care, and transportation</a:t>
            </a:r>
          </a:p>
          <a:p>
            <a:pPr lvl="1"/>
            <a:r>
              <a:rPr lang="en-US" sz="2452" dirty="0" smtClean="0"/>
              <a:t>Recognize that many at-risk individuals are not affiliated with an agency</a:t>
            </a:r>
          </a:p>
          <a:p>
            <a:pPr lvl="2"/>
            <a:r>
              <a:rPr lang="en-US" sz="2452" dirty="0" smtClean="0"/>
              <a:t>Physicians, block captains, building managers as other partners</a:t>
            </a:r>
          </a:p>
          <a:p>
            <a:pPr lvl="1"/>
            <a:endParaRPr lang="en-US" dirty="0"/>
          </a:p>
        </p:txBody>
      </p:sp>
      <p:pic>
        <p:nvPicPr>
          <p:cNvPr id="5" name="Picture 4" descr="leadership cart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524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Region has existing infrastructure to build on</a:t>
            </a:r>
          </a:p>
          <a:p>
            <a:pPr lvl="1"/>
            <a:r>
              <a:rPr lang="en-US" dirty="0" smtClean="0"/>
              <a:t>HSAs, Government agencies</a:t>
            </a:r>
          </a:p>
          <a:p>
            <a:pPr lvl="1"/>
            <a:r>
              <a:rPr lang="en-US" dirty="0" smtClean="0"/>
              <a:t>Regional Taskforce</a:t>
            </a:r>
          </a:p>
          <a:p>
            <a:pPr lvl="1"/>
            <a:r>
              <a:rPr lang="en-US" dirty="0" smtClean="0"/>
              <a:t>SEPA VOAD</a:t>
            </a:r>
          </a:p>
          <a:p>
            <a:pPr lvl="1"/>
            <a:r>
              <a:rPr lang="en-US" dirty="0" smtClean="0"/>
              <a:t>United Ways</a:t>
            </a:r>
          </a:p>
          <a:p>
            <a:pPr lvl="1"/>
            <a:r>
              <a:rPr lang="en-US" dirty="0" smtClean="0"/>
              <a:t>2-1-1 SEPA</a:t>
            </a:r>
          </a:p>
          <a:p>
            <a:pPr lvl="1"/>
            <a:r>
              <a:rPr lang="en-US" dirty="0" smtClean="0"/>
              <a:t>Volunteer management coordinators</a:t>
            </a:r>
          </a:p>
          <a:p>
            <a:pPr lvl="1"/>
            <a:r>
              <a:rPr lang="en-US" dirty="0" smtClean="0"/>
              <a:t>Philanthropic agencies and robust business </a:t>
            </a:r>
          </a:p>
          <a:p>
            <a:pPr lvl="1">
              <a:buNone/>
            </a:pPr>
            <a:r>
              <a:rPr lang="en-US" dirty="0" smtClean="0"/>
              <a:t>	community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Improvements being made: Irene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Sandy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commitment to collaborative planning across agencies, information exchange, training, resource allocation, and effective leadership are necessary to leverage these assets</a:t>
            </a:r>
          </a:p>
        </p:txBody>
      </p:sp>
      <p:pic>
        <p:nvPicPr>
          <p:cNvPr id="4" name="Picture 3" descr="C:\Users\tjh87\Desktop\White Paper Images\Shutterstock\HSA\Cov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13716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8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Breakout Session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Spiritual and Emotional Care</a:t>
            </a:r>
          </a:p>
          <a:p>
            <a:pPr marL="596646" indent="-514350">
              <a:buAutoNum type="arabicPeriod"/>
            </a:pPr>
            <a:r>
              <a:rPr lang="en-US" dirty="0" smtClean="0"/>
              <a:t>Assessing and Addressing Unmet Needs – Property damage, food, transportation</a:t>
            </a:r>
          </a:p>
          <a:p>
            <a:pPr marL="596646" indent="-514350">
              <a:buAutoNum type="arabicPeriod"/>
            </a:pPr>
            <a:r>
              <a:rPr lang="en-US" dirty="0" smtClean="0"/>
              <a:t>Housing: Clean-up, Repair, Rebuilding - Temporary and permanent housing</a:t>
            </a:r>
          </a:p>
          <a:p>
            <a:pPr marL="596646" indent="-514350">
              <a:buAutoNum type="arabicPeriod"/>
            </a:pPr>
            <a:r>
              <a:rPr lang="en-US" dirty="0" smtClean="0"/>
              <a:t>Donations Management – Material and Financial</a:t>
            </a:r>
          </a:p>
          <a:p>
            <a:pPr marL="596646" indent="-514350">
              <a:buAutoNum type="arabicPeriod"/>
            </a:pPr>
            <a:r>
              <a:rPr lang="en-US" dirty="0" smtClean="0"/>
              <a:t>Management of Volunteers – Unaffiliated volunteers, training and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Project Overview</a:t>
            </a:r>
          </a:p>
          <a:p>
            <a:pPr lvl="1"/>
            <a:r>
              <a:rPr lang="en-US" dirty="0" smtClean="0"/>
              <a:t>Why SEPA?</a:t>
            </a:r>
          </a:p>
          <a:p>
            <a:r>
              <a:rPr lang="en-US" dirty="0" smtClean="0"/>
              <a:t>Review of Research Findings</a:t>
            </a:r>
          </a:p>
          <a:p>
            <a:pPr lvl="1"/>
            <a:r>
              <a:rPr lang="en-US" dirty="0" smtClean="0"/>
              <a:t>Survey Results</a:t>
            </a:r>
          </a:p>
          <a:p>
            <a:pPr lvl="1"/>
            <a:r>
              <a:rPr lang="en-US" dirty="0" smtClean="0"/>
              <a:t>Qualitative Findings - Recommendations</a:t>
            </a:r>
          </a:p>
          <a:p>
            <a:pPr lvl="2"/>
            <a:r>
              <a:rPr lang="en-US" dirty="0" smtClean="0"/>
              <a:t>Capacity</a:t>
            </a:r>
          </a:p>
          <a:p>
            <a:pPr lvl="2"/>
            <a:r>
              <a:rPr lang="en-US" dirty="0" smtClean="0"/>
              <a:t>Coordination</a:t>
            </a:r>
          </a:p>
          <a:p>
            <a:pPr lvl="2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Leadership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United Way of Greater Philadelphia and Southern New Jersey (UWGPSNJ) engaged </a:t>
            </a:r>
            <a:r>
              <a:rPr lang="en-US" sz="2800" dirty="0" smtClean="0"/>
              <a:t>the CPHRC to produce </a:t>
            </a:r>
            <a:r>
              <a:rPr lang="en-US" sz="2800" dirty="0"/>
              <a:t>a white paper </a:t>
            </a:r>
            <a:r>
              <a:rPr lang="en-US" sz="2800" dirty="0" smtClean="0"/>
              <a:t>that: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utlines existing capacity and challenges for SEPA </a:t>
            </a:r>
            <a:r>
              <a:rPr lang="en-US" sz="2200" dirty="0" err="1" smtClean="0"/>
              <a:t>HSAs</a:t>
            </a:r>
            <a:r>
              <a:rPr lang="en-US" sz="2200" dirty="0" smtClean="0"/>
              <a:t> 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2200" dirty="0" smtClean="0"/>
              <a:t>Formulates recommendations to improve their preparedness &amp; integration into community-wide response activities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2200" dirty="0" smtClean="0"/>
              <a:t>Facilitates coordinated, collaborative planning with government public sector and HSAs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SEPA is at-risk for disasters</a:t>
            </a:r>
          </a:p>
          <a:p>
            <a:pPr lvl="1"/>
            <a:r>
              <a:rPr lang="en-US" dirty="0" smtClean="0"/>
              <a:t>Tier 1 Urban Area Security Initiative, DHS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Region at risk for:</a:t>
            </a:r>
          </a:p>
          <a:p>
            <a:pPr lvl="1"/>
            <a:r>
              <a:rPr lang="en-US" dirty="0" smtClean="0"/>
              <a:t>Major weather incidents</a:t>
            </a:r>
          </a:p>
          <a:p>
            <a:pPr lvl="1"/>
            <a:r>
              <a:rPr lang="en-US" dirty="0" smtClean="0"/>
              <a:t>Utility disruptions – prolonged</a:t>
            </a:r>
          </a:p>
          <a:p>
            <a:pPr lvl="1"/>
            <a:r>
              <a:rPr lang="en-US" dirty="0" smtClean="0"/>
              <a:t>Disease outbreaks</a:t>
            </a:r>
          </a:p>
          <a:p>
            <a:pPr lvl="1"/>
            <a:r>
              <a:rPr lang="en-US" dirty="0" smtClean="0"/>
              <a:t>Population displacement and influx</a:t>
            </a:r>
          </a:p>
          <a:p>
            <a:pPr lvl="1"/>
            <a:r>
              <a:rPr lang="en-US" dirty="0" smtClean="0"/>
              <a:t>Radiation emergency – proximity to power plants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At-risk populations</a:t>
            </a:r>
          </a:p>
          <a:p>
            <a:pPr lvl="1"/>
            <a:r>
              <a:rPr lang="en-US" dirty="0" smtClean="0"/>
              <a:t>602,485 living in poverty</a:t>
            </a:r>
          </a:p>
          <a:p>
            <a:pPr lvl="2"/>
            <a:r>
              <a:rPr lang="en-US" dirty="0" smtClean="0"/>
              <a:t>Philadelphia – 28.4% poverty, 12.9% deep poverty (highest of any major US city)</a:t>
            </a:r>
          </a:p>
          <a:p>
            <a:pPr lvl="1"/>
            <a:r>
              <a:rPr lang="en-US" dirty="0" smtClean="0"/>
              <a:t>601, 150 living in food insecure environments</a:t>
            </a:r>
          </a:p>
          <a:p>
            <a:pPr lvl="1"/>
            <a:r>
              <a:rPr lang="en-US" dirty="0" smtClean="0"/>
              <a:t>475,215 living with a disability</a:t>
            </a:r>
          </a:p>
          <a:p>
            <a:endParaRPr lang="en-US" dirty="0" smtClean="0"/>
          </a:p>
        </p:txBody>
      </p:sp>
      <p:pic>
        <p:nvPicPr>
          <p:cNvPr id="4" name="Picture 3" descr="sepa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381000"/>
            <a:ext cx="2279561" cy="22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1143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Survey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Developed for this project; web-based</a:t>
            </a:r>
          </a:p>
          <a:p>
            <a:pPr lvl="1"/>
            <a:r>
              <a:rPr lang="en-US" dirty="0" smtClean="0"/>
              <a:t>Ad hoc database collected by Philadelphia Department of Public Health, UWGPSNJ, and United Way Chester County</a:t>
            </a:r>
          </a:p>
          <a:p>
            <a:pPr lvl="1"/>
            <a:r>
              <a:rPr lang="en-US" dirty="0" smtClean="0"/>
              <a:t>596 agencies</a:t>
            </a:r>
          </a:p>
          <a:p>
            <a:pPr lvl="1"/>
            <a:r>
              <a:rPr lang="en-US" dirty="0" smtClean="0"/>
              <a:t>188 agencies with complete responses (31.5%)</a:t>
            </a:r>
          </a:p>
          <a:p>
            <a:pPr lvl="2"/>
            <a:r>
              <a:rPr lang="en-US" dirty="0" smtClean="0"/>
              <a:t>Agencies with and without disaster-response mission were surveyed</a:t>
            </a:r>
          </a:p>
        </p:txBody>
      </p:sp>
    </p:spTree>
    <p:extLst>
      <p:ext uri="{BB962C8B-B14F-4D97-AF65-F5344CB8AC3E}">
        <p14:creationId xmlns:p14="http://schemas.microsoft.com/office/powerpoint/2010/main" val="21089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20277871"/>
              </p:ext>
            </p:extLst>
          </p:nvPr>
        </p:nvGraphicFramePr>
        <p:xfrm>
          <a:off x="5181600" y="990600"/>
          <a:ext cx="3429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HSAs are Willing and Able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9808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They serve highest-risk communities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smtClean="0"/>
              <a:t>They provide key services:</a:t>
            </a:r>
          </a:p>
          <a:p>
            <a:pPr lvl="1"/>
            <a:r>
              <a:rPr lang="en-US" sz="2100" dirty="0" smtClean="0"/>
              <a:t>Case management</a:t>
            </a:r>
          </a:p>
          <a:p>
            <a:pPr lvl="1"/>
            <a:r>
              <a:rPr lang="en-US" sz="2100" dirty="0"/>
              <a:t>C</a:t>
            </a:r>
            <a:r>
              <a:rPr lang="en-US" sz="2100" dirty="0" smtClean="0"/>
              <a:t>ommunity outreach</a:t>
            </a:r>
          </a:p>
          <a:p>
            <a:pPr lvl="1"/>
            <a:r>
              <a:rPr lang="en-US" sz="2100" dirty="0" smtClean="0"/>
              <a:t>Education</a:t>
            </a:r>
            <a:endParaRPr lang="en-US" sz="2100" dirty="0"/>
          </a:p>
          <a:p>
            <a:pPr lvl="1"/>
            <a:r>
              <a:rPr lang="en-US" sz="2100" dirty="0" smtClean="0"/>
              <a:t>Meals</a:t>
            </a:r>
          </a:p>
          <a:p>
            <a:pPr lvl="1"/>
            <a:r>
              <a:rPr lang="en-US" sz="2100" dirty="0"/>
              <a:t>B</a:t>
            </a:r>
            <a:r>
              <a:rPr lang="en-US" sz="2100" dirty="0" smtClean="0"/>
              <a:t>ehavioral health services</a:t>
            </a:r>
          </a:p>
          <a:p>
            <a:pPr lvl="1"/>
            <a:r>
              <a:rPr lang="en-US" sz="2100" dirty="0"/>
              <a:t>H</a:t>
            </a:r>
            <a:r>
              <a:rPr lang="en-US" sz="2100" dirty="0" smtClean="0"/>
              <a:t>ousing assistance</a:t>
            </a:r>
          </a:p>
          <a:p>
            <a:endParaRPr lang="en-US" dirty="0" smtClean="0"/>
          </a:p>
          <a:p>
            <a:r>
              <a:rPr lang="en-US" sz="2800" dirty="0" smtClean="0"/>
              <a:t>Over 70% know their most vulnerable clients and where located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900" dirty="0" smtClean="0"/>
              <a:t>60% of agencies willing to participate in community-wide response effort</a:t>
            </a:r>
          </a:p>
          <a:p>
            <a:pPr lvl="1"/>
            <a:r>
              <a:rPr lang="en-US" sz="1900" dirty="0" smtClean="0"/>
              <a:t>An additional 21% were open to participating</a:t>
            </a:r>
          </a:p>
          <a:p>
            <a:pPr lvl="1"/>
            <a:endParaRPr lang="en-US" sz="1900" dirty="0" smtClean="0"/>
          </a:p>
          <a:p>
            <a:r>
              <a:rPr lang="en-US" sz="2900" dirty="0"/>
              <a:t>Most commonly listed roles organizations were willing to fulfill were providing disaster-related information to clients, assessing needs, connecting to </a:t>
            </a:r>
            <a:r>
              <a:rPr lang="en-US" sz="2900" dirty="0" smtClean="0"/>
              <a:t>assistance</a:t>
            </a:r>
            <a:endParaRPr lang="en-US" sz="2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15"/>
            <a:ext cx="6858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Potential Roles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5857863"/>
              </p:ext>
            </p:extLst>
          </p:nvPr>
        </p:nvGraphicFramePr>
        <p:xfrm>
          <a:off x="1600200" y="1066800"/>
          <a:ext cx="6553199" cy="546265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139926"/>
                <a:gridCol w="860494"/>
                <a:gridCol w="859349"/>
                <a:gridCol w="693430"/>
              </a:tblGrid>
              <a:tr h="2035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Question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Yes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Maybe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No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 an emergency would your organization be willing </a:t>
                      </a:r>
                      <a:r>
                        <a:rPr lang="en-US" sz="1100" dirty="0" smtClean="0">
                          <a:effectLst/>
                        </a:rPr>
                        <a:t>to: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Tell community where to obtain disaster assistance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Provide education and information about the disaster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Assess the needs of your clients and report them to public safety agencies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351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Give out supplies to disaster victims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Provide psychological and emotional support to people who are victims of the disaster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53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Send staff to volunteer with public safety agencies to assist in response efforts (ex. dispensing medications, staffing a call center)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Translate information and/or health education materials from English into another language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Perform outreach to people with physical or cognitive disabilities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Distribute pills or medications to clients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(provided by the health department)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Deliver food and other supplies to people who are confined to their homes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25.0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30.3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351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Give out vaccines (shots) to clients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02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Transport clients to a shelter or other location for emergency aid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9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Agency Planning for Emergencies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5105400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34% of agencies had each of the following COOP components in place (*Survey measured presence, not quality)</a:t>
            </a:r>
          </a:p>
          <a:p>
            <a:pPr lvl="1"/>
            <a:r>
              <a:rPr lang="en-US" dirty="0" smtClean="0"/>
              <a:t>1. Communicate with staff (86.2%)</a:t>
            </a:r>
          </a:p>
          <a:p>
            <a:pPr lvl="1"/>
            <a:r>
              <a:rPr lang="en-US" dirty="0" smtClean="0"/>
              <a:t>2. Keep agency records secure (76.9%)</a:t>
            </a:r>
          </a:p>
          <a:p>
            <a:pPr lvl="1"/>
            <a:r>
              <a:rPr lang="en-US" dirty="0" smtClean="0"/>
              <a:t>3. Maintain operations of critical services (70.5%)</a:t>
            </a:r>
          </a:p>
          <a:p>
            <a:pPr lvl="1"/>
            <a:r>
              <a:rPr lang="en-US" dirty="0" smtClean="0"/>
              <a:t>4. Coordinate service delivery with other HSAs (53.7%)</a:t>
            </a:r>
          </a:p>
          <a:p>
            <a:pPr lvl="1"/>
            <a:r>
              <a:rPr lang="en-US" dirty="0" smtClean="0"/>
              <a:t>Less than 1/3 had used their plans in an actual emergency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most common barrier to planning was the need for more information from government agencies regarding what is needed from their organizations (52%)</a:t>
            </a:r>
          </a:p>
          <a:p>
            <a:pPr lvl="1"/>
            <a:r>
              <a:rPr lang="en-US" dirty="0" smtClean="0"/>
              <a:t>Nearly 1/3 believed government agencies were not sufficiently aware of their organization or skills they can provide</a:t>
            </a:r>
          </a:p>
          <a:p>
            <a:pPr lvl="1"/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Majority of agencies get disaster information from internet news, radio, television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51% of agencies do not subscribe to </a:t>
            </a:r>
            <a:r>
              <a:rPr lang="en-US" dirty="0" err="1" smtClean="0"/>
              <a:t>ReadyNotifyPA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Resources Needed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0188877"/>
              </p:ext>
            </p:extLst>
          </p:nvPr>
        </p:nvGraphicFramePr>
        <p:xfrm>
          <a:off x="1371600" y="1524000"/>
          <a:ext cx="7467600" cy="4191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16566"/>
                <a:gridCol w="926295"/>
                <a:gridCol w="724739"/>
              </a:tblGrid>
              <a:tr h="2926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 (N)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2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Would these </a:t>
                      </a:r>
                      <a:r>
                        <a:rPr lang="en-US" sz="1400">
                          <a:effectLst/>
                        </a:rPr>
                        <a:t>additional </a:t>
                      </a:r>
                      <a:r>
                        <a:rPr lang="en-US" sz="1400" smtClean="0">
                          <a:effectLst/>
                        </a:rPr>
                        <a:t>resources </a:t>
                      </a:r>
                      <a:r>
                        <a:rPr lang="en-US" sz="1400" dirty="0">
                          <a:effectLst/>
                        </a:rPr>
                        <a:t>or activities be useful to your agency for emergency planning and response activities: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206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Real-time communication and information exchange with government and public safety agencies during disasters and emergencies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78.7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206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Coordinated planning with government and other human service agencies to clarify mutual expectations prior to disaster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76.6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6317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to a forum to share best practices and other resources for human service agencies who wish to improve their disaster preparedness plans and </a:t>
                      </a:r>
                      <a:r>
                        <a:rPr lang="en-US" sz="1400" dirty="0" smtClean="0">
                          <a:effectLst/>
                        </a:rPr>
                        <a:t>capacity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Planning with funders to ensure that funding and other resources are provided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73.9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908</TotalTime>
  <Words>1720</Words>
  <Application>Microsoft Office PowerPoint</Application>
  <PresentationFormat>On-screen Show (4:3)</PresentationFormat>
  <Paragraphs>308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Ensuring the Delivery of Human Services in Disasters:</vt:lpstr>
      <vt:lpstr>Agenda</vt:lpstr>
      <vt:lpstr>Project Overview</vt:lpstr>
      <vt:lpstr>Why SEPA?</vt:lpstr>
      <vt:lpstr>Survey Methods</vt:lpstr>
      <vt:lpstr>HSAs are Willing and Able Partners</vt:lpstr>
      <vt:lpstr>Potential Roles</vt:lpstr>
      <vt:lpstr>Agency Planning for Emergencies</vt:lpstr>
      <vt:lpstr>Resources Needed</vt:lpstr>
      <vt:lpstr>Qualitative Research: Interviews &amp; Meetings</vt:lpstr>
      <vt:lpstr>Major Findings from Interviews and Meetings</vt:lpstr>
      <vt:lpstr>Findings &amp; Recommendations</vt:lpstr>
      <vt:lpstr>I. Capacity  </vt:lpstr>
      <vt:lpstr>II. Coordination</vt:lpstr>
      <vt:lpstr>III. Communication</vt:lpstr>
      <vt:lpstr>IV. Training</vt:lpstr>
      <vt:lpstr>V. Leadership</vt:lpstr>
      <vt:lpstr>Conclusion</vt:lpstr>
      <vt:lpstr> Breakout Session Groups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the Delivery of Human Services in Disasters:</dc:title>
  <dc:creator>Windows User</dc:creator>
  <cp:lastModifiedBy>Klein, David</cp:lastModifiedBy>
  <cp:revision>90</cp:revision>
  <dcterms:created xsi:type="dcterms:W3CDTF">2013-05-30T15:36:35Z</dcterms:created>
  <dcterms:modified xsi:type="dcterms:W3CDTF">2014-06-10T18:45:49Z</dcterms:modified>
</cp:coreProperties>
</file>