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8" r:id="rId3"/>
    <p:sldId id="261" r:id="rId4"/>
    <p:sldId id="260" r:id="rId5"/>
    <p:sldId id="264" r:id="rId6"/>
    <p:sldId id="265" r:id="rId7"/>
    <p:sldId id="279" r:id="rId8"/>
    <p:sldId id="266" r:id="rId9"/>
    <p:sldId id="267" r:id="rId10"/>
    <p:sldId id="278" r:id="rId11"/>
    <p:sldId id="277" r:id="rId12"/>
    <p:sldId id="271" r:id="rId13"/>
    <p:sldId id="270" r:id="rId14"/>
    <p:sldId id="273" r:id="rId15"/>
    <p:sldId id="274" r:id="rId16"/>
    <p:sldId id="275" r:id="rId17"/>
    <p:sldId id="276" r:id="rId18"/>
    <p:sldId id="272" r:id="rId19"/>
    <p:sldId id="28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84" autoAdjust="0"/>
    <p:restoredTop sz="94660"/>
  </p:normalViewPr>
  <p:slideViewPr>
    <p:cSldViewPr>
      <p:cViewPr>
        <p:scale>
          <a:sx n="100" d="100"/>
          <a:sy n="100" d="100"/>
        </p:scale>
        <p:origin x="-2064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0"/>
    </mc:Choice>
    <mc:Fallback>
      <c:style val="40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200"/>
              <a:t>Populations Served by SEPA HSAs</a:t>
            </a:r>
          </a:p>
        </c:rich>
      </c:tx>
      <c:layout>
        <c:manualLayout>
          <c:xMode val="edge"/>
          <c:yMode val="edge"/>
          <c:x val="0.17469991251093611"/>
          <c:y val="4.5454545454545511E-2"/>
        </c:manualLayout>
      </c:layout>
      <c:overlay val="0"/>
    </c:title>
    <c:autoTitleDeleted val="0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9214649639383319"/>
          <c:y val="0.13080946403438701"/>
          <c:w val="0.77523884917301711"/>
          <c:h val="0.5724437459151595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Populations Served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Seniors/Children</c:v>
                </c:pt>
                <c:pt idx="1">
                  <c:v>Low-income</c:v>
                </c:pt>
                <c:pt idx="2">
                  <c:v>Underserved</c:v>
                </c:pt>
                <c:pt idx="3">
                  <c:v>Functional needs</c:v>
                </c:pt>
                <c:pt idx="4">
                  <c:v>Limited English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0.8075</c:v>
                </c:pt>
                <c:pt idx="1">
                  <c:v>0.79139999999999999</c:v>
                </c:pt>
                <c:pt idx="2">
                  <c:v>0.73800000000000043</c:v>
                </c:pt>
                <c:pt idx="3">
                  <c:v>0.71120000000000005</c:v>
                </c:pt>
                <c:pt idx="4">
                  <c:v>0.65240000000000042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gapDepth val="55"/>
        <c:shape val="cylinder"/>
        <c:axId val="64087552"/>
        <c:axId val="64089472"/>
        <c:axId val="0"/>
      </c:bar3DChart>
      <c:catAx>
        <c:axId val="64087552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accent6">
                <a:shade val="60000"/>
                <a:satMod val="110000"/>
              </a:schemeClr>
            </a:solidFill>
            <a:prstDash val="solid"/>
          </a:ln>
          <a:effectLst/>
        </c:spPr>
        <c:txPr>
          <a:bodyPr/>
          <a:lstStyle/>
          <a:p>
            <a:pPr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089472"/>
        <c:crosses val="autoZero"/>
        <c:auto val="1"/>
        <c:lblAlgn val="ctr"/>
        <c:lblOffset val="100"/>
        <c:noMultiLvlLbl val="0"/>
      </c:catAx>
      <c:valAx>
        <c:axId val="64089472"/>
        <c:scaling>
          <c:orientation val="minMax"/>
          <c:max val="0.9"/>
          <c:min val="0.30000000000000021"/>
        </c:scaling>
        <c:delete val="0"/>
        <c:axPos val="l"/>
        <c:majorGridlines/>
        <c:numFmt formatCode="0.00%" sourceLinked="1"/>
        <c:majorTickMark val="none"/>
        <c:minorTickMark val="none"/>
        <c:tickLblPos val="nextTo"/>
        <c:crossAx val="64087552"/>
        <c:crosses val="autoZero"/>
        <c:crossBetween val="between"/>
        <c:majorUnit val="0.1"/>
      </c:valAx>
    </c:plotArea>
    <c:plotVisOnly val="1"/>
    <c:dispBlanksAs val="gap"/>
    <c:showDLblsOverMax val="0"/>
  </c:chart>
  <c:spPr>
    <a:ln w="28575">
      <a:noFill/>
    </a:ln>
  </c:spPr>
  <c:txPr>
    <a:bodyPr/>
    <a:lstStyle/>
    <a:p>
      <a:pPr>
        <a:defRPr>
          <a:ln>
            <a:noFill/>
          </a:ln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22168F-AF11-459E-871A-DDF1C38197DA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F8ADA4-3B80-473E-A364-CA6C8C2C90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6450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2C0258-6A85-4C00-81FF-5270827D0779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8B449-6C08-4EBC-B6DE-6DFD52B7FE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715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many ways,</a:t>
            </a:r>
            <a:r>
              <a:rPr lang="en-US" baseline="0" dirty="0" smtClean="0"/>
              <a:t> today is a great example of the kind of things we hope come out of this process.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44B48C-8556-401E-99AB-1B90EBBDB1C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</a:t>
            </a:r>
            <a:r>
              <a:rPr lang="en-US" baseline="0" dirty="0" smtClean="0"/>
              <a:t> Main Components: (1) Information exchange AND (2) Public Information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38B449-6C08-4EBC-B6DE-6DFD52B7FEC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HSAs</a:t>
            </a:r>
            <a:r>
              <a:rPr lang="en-US" baseline="0" dirty="0" smtClean="0"/>
              <a:t> were clear: They want more information regarding government response plans, opportunities for collaboration, roles identified for them, and a forum for best practices.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38B449-6C08-4EBC-B6DE-6DFD52B7FEC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Getting many</a:t>
            </a:r>
            <a:r>
              <a:rPr lang="en-US" baseline="0" dirty="0" smtClean="0"/>
              <a:t> key stakeholders in the same room was fantastic – need to formalize that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38B449-6C08-4EBC-B6DE-6DFD52B7FEC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Recognizing</a:t>
            </a:r>
            <a:r>
              <a:rPr lang="en-US" baseline="0" dirty="0" smtClean="0"/>
              <a:t> the important role that </a:t>
            </a:r>
            <a:r>
              <a:rPr lang="en-US" baseline="0" dirty="0" err="1" smtClean="0"/>
              <a:t>HSAs</a:t>
            </a:r>
            <a:r>
              <a:rPr lang="en-US" baseline="0" dirty="0" smtClean="0"/>
              <a:t> play in disasters – know their clients who happen to be the most vulnerable populations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38B449-6C08-4EBC-B6DE-6DFD52B7FEC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44B48C-8556-401E-99AB-1B90EBBDB1C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900" dirty="0" smtClean="0"/>
              <a:t>Least common: translation, pill or vaccine distribution, transport clients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38B449-6C08-4EBC-B6DE-6DFD52B7FEC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8A78B-850C-43CA-8D25-267D750A9AB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6066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8A78B-850C-43CA-8D25-267D750A9AB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6028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Broad categories, but specific </a:t>
            </a:r>
            <a:r>
              <a:rPr lang="en-US" dirty="0" err="1" smtClean="0"/>
              <a:t>recs</a:t>
            </a:r>
            <a:r>
              <a:rPr lang="en-US" dirty="0" smtClean="0"/>
              <a:t> involving</a:t>
            </a:r>
            <a:r>
              <a:rPr lang="en-US" baseline="0" dirty="0" smtClean="0"/>
              <a:t> specific, local organizations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38B449-6C08-4EBC-B6DE-6DFD52B7FEC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38B449-6C08-4EBC-B6DE-6DFD52B7FEC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Cloning Janet </a:t>
            </a:r>
            <a:r>
              <a:rPr lang="en-US" dirty="0" err="1" smtClean="0"/>
              <a:t>Zeis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38B449-6C08-4EBC-B6DE-6DFD52B7FEC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AA3B1-65DB-43F5-87B0-E445C23267AB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33E2-9B15-46A7-B5E2-FE5C96A974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AA3B1-65DB-43F5-87B0-E445C23267AB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33E2-9B15-46A7-B5E2-FE5C96A974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AA3B1-65DB-43F5-87B0-E445C23267AB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33E2-9B15-46A7-B5E2-FE5C96A974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AA3B1-65DB-43F5-87B0-E445C23267AB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33E2-9B15-46A7-B5E2-FE5C96A974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AA3B1-65DB-43F5-87B0-E445C23267AB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33E2-9B15-46A7-B5E2-FE5C96A974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AA3B1-65DB-43F5-87B0-E445C23267AB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33E2-9B15-46A7-B5E2-FE5C96A974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AA3B1-65DB-43F5-87B0-E445C23267AB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33E2-9B15-46A7-B5E2-FE5C96A974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AA3B1-65DB-43F5-87B0-E445C23267AB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33E2-9B15-46A7-B5E2-FE5C96A974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AA3B1-65DB-43F5-87B0-E445C23267AB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33E2-9B15-46A7-B5E2-FE5C96A974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AA3B1-65DB-43F5-87B0-E445C23267AB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33E2-9B15-46A7-B5E2-FE5C96A974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AA3B1-65DB-43F5-87B0-E445C23267AB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33E2-9B15-46A7-B5E2-FE5C96A974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</a:lstStyle>
          <a:p>
            <a:fld id="{E3BAA3B1-65DB-43F5-87B0-E445C23267AB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fld id="{734D33E2-9B15-46A7-B5E2-FE5C96A974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7263" y="1447800"/>
            <a:ext cx="7406640" cy="1472184"/>
          </a:xfrm>
        </p:spPr>
        <p:txBody>
          <a:bodyPr/>
          <a:lstStyle/>
          <a:p>
            <a:r>
              <a:rPr lang="en-US" dirty="0" smtClean="0"/>
              <a:t>Ensuring the Delivery of Human Services in Disasters: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7263" y="3048000"/>
            <a:ext cx="7406640" cy="1524000"/>
          </a:xfrm>
        </p:spPr>
        <p:txBody>
          <a:bodyPr>
            <a:normAutofit fontScale="62500" lnSpcReduction="20000"/>
          </a:bodyPr>
          <a:lstStyle/>
          <a:p>
            <a:r>
              <a:rPr lang="en-US" sz="3600" dirty="0" smtClean="0"/>
              <a:t>A White Paper for Southeastern Pennsylvania</a:t>
            </a:r>
          </a:p>
          <a:p>
            <a:endParaRPr lang="en-US" dirty="0" smtClean="0"/>
          </a:p>
          <a:p>
            <a:endParaRPr lang="en-US" sz="2900" dirty="0" smtClean="0"/>
          </a:p>
          <a:p>
            <a:r>
              <a:rPr lang="en-US" sz="2900" dirty="0" smtClean="0"/>
              <a:t>Tom Hipper, MSPH, MA</a:t>
            </a:r>
          </a:p>
          <a:p>
            <a:r>
              <a:rPr lang="en-US" sz="2900" dirty="0" smtClean="0"/>
              <a:t>Esther </a:t>
            </a:r>
            <a:r>
              <a:rPr lang="en-US" sz="2900" dirty="0" err="1" smtClean="0"/>
              <a:t>Chernak</a:t>
            </a:r>
            <a:r>
              <a:rPr lang="en-US" sz="2900" dirty="0" smtClean="0"/>
              <a:t>, MD, MPH, FACP</a:t>
            </a:r>
            <a:endParaRPr lang="en-US" sz="2900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327746" y="433742"/>
            <a:ext cx="7197969" cy="764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1600" b="1" dirty="0">
                <a:solidFill>
                  <a:srgbClr val="1F497D"/>
                </a:solidFill>
                <a:latin typeface="Felix Titling"/>
                <a:ea typeface="Calibri"/>
                <a:cs typeface="Times New Roman"/>
              </a:rPr>
              <a:t>Center for Public Health Readiness and Communication</a:t>
            </a:r>
            <a:endParaRPr lang="en-US" sz="16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</a:pPr>
            <a:r>
              <a:rPr lang="en-US" sz="2200" b="1" dirty="0">
                <a:solidFill>
                  <a:srgbClr val="1F497D"/>
                </a:solidFill>
                <a:latin typeface="Felix Titling"/>
                <a:ea typeface="Calibri"/>
                <a:cs typeface="Times New Roman"/>
              </a:rPr>
              <a:t>Drexel University School of Public Health</a:t>
            </a:r>
            <a:endParaRPr lang="en-US" sz="22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066800" y="3581400"/>
            <a:ext cx="72771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029200"/>
            <a:ext cx="1226550" cy="126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4558577"/>
            <a:ext cx="2975924" cy="2299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34200" y="2362200"/>
            <a:ext cx="1849676" cy="2438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5606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Qualitative Research: Interviews &amp; Meetings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00200"/>
            <a:ext cx="7498080" cy="5257800"/>
          </a:xfrm>
        </p:spPr>
        <p:txBody>
          <a:bodyPr>
            <a:normAutofit fontScale="77500" lnSpcReduction="20000"/>
          </a:bodyPr>
          <a:lstStyle/>
          <a:p>
            <a:r>
              <a:rPr lang="en-US" sz="2710" dirty="0" smtClean="0"/>
              <a:t>Conducted individual or small-group, semi-structured interviews (31 individual and group interviews total)</a:t>
            </a:r>
          </a:p>
          <a:p>
            <a:pPr lvl="1"/>
            <a:r>
              <a:rPr lang="en-US" sz="2400" dirty="0" smtClean="0"/>
              <a:t>Government agencies</a:t>
            </a:r>
          </a:p>
          <a:p>
            <a:pPr lvl="2"/>
            <a:r>
              <a:rPr lang="en-US" dirty="0" smtClean="0"/>
              <a:t>State, local</a:t>
            </a:r>
          </a:p>
          <a:p>
            <a:pPr lvl="2"/>
            <a:r>
              <a:rPr lang="en-US" dirty="0" smtClean="0"/>
              <a:t>Public health, Emergency management</a:t>
            </a:r>
          </a:p>
          <a:p>
            <a:pPr lvl="1"/>
            <a:r>
              <a:rPr lang="en-US" sz="2400" dirty="0" smtClean="0"/>
              <a:t>HSAs</a:t>
            </a:r>
          </a:p>
          <a:p>
            <a:pPr lvl="2"/>
            <a:r>
              <a:rPr lang="en-US" dirty="0" smtClean="0"/>
              <a:t>Those identifying as having a disaster role</a:t>
            </a:r>
          </a:p>
          <a:p>
            <a:pPr lvl="2"/>
            <a:r>
              <a:rPr lang="en-US" dirty="0" smtClean="0"/>
              <a:t>Those not identifying as having a disaster role</a:t>
            </a:r>
          </a:p>
          <a:p>
            <a:pPr lvl="2"/>
            <a:endParaRPr lang="en-US" dirty="0" smtClean="0"/>
          </a:p>
          <a:p>
            <a:r>
              <a:rPr lang="en-US" sz="2710" dirty="0" smtClean="0"/>
              <a:t>Joint planning meeting</a:t>
            </a:r>
          </a:p>
          <a:p>
            <a:pPr lvl="1"/>
            <a:r>
              <a:rPr lang="en-US" sz="2400" dirty="0" smtClean="0"/>
              <a:t>Part of data collection process</a:t>
            </a:r>
          </a:p>
          <a:p>
            <a:pPr lvl="1"/>
            <a:r>
              <a:rPr lang="en-US" sz="2400" dirty="0" smtClean="0"/>
              <a:t>Chance to discuss findings thus far and shape final recommendations</a:t>
            </a:r>
          </a:p>
          <a:p>
            <a:pPr lvl="1"/>
            <a:endParaRPr lang="en-US" sz="2400" dirty="0" smtClean="0"/>
          </a:p>
          <a:p>
            <a:r>
              <a:rPr lang="en-US" sz="2710" dirty="0" smtClean="0"/>
              <a:t>Hurricane Sandy</a:t>
            </a:r>
          </a:p>
          <a:p>
            <a:pPr lvl="1"/>
            <a:r>
              <a:rPr lang="en-US" sz="2452" dirty="0" smtClean="0"/>
              <a:t>VOAD calls</a:t>
            </a:r>
          </a:p>
          <a:p>
            <a:pPr lvl="1"/>
            <a:r>
              <a:rPr lang="en-US" sz="2452" dirty="0" smtClean="0"/>
              <a:t>Follow-up interviews;  After-action meetings</a:t>
            </a:r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2"/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94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28600"/>
            <a:ext cx="7638288" cy="96043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Major Findings from Interviews and Meetings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00200"/>
            <a:ext cx="7498080" cy="5486400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 smtClean="0"/>
              <a:t>HSAs</a:t>
            </a:r>
            <a:r>
              <a:rPr lang="en-US" dirty="0" smtClean="0"/>
              <a:t> without a disaster-response orientation do not perceive role for themselves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Resources of disaster-focused agencies (volunteers, supplies, money) are likely to be overwhelmed during major catastrophic incidents (i.e. ,food banks depleted during Sandy)</a:t>
            </a:r>
          </a:p>
          <a:p>
            <a:pPr lvl="1"/>
            <a:r>
              <a:rPr lang="en-US" dirty="0" smtClean="0"/>
              <a:t>“Every day is an emergency for us.” ~ HSA Director</a:t>
            </a:r>
          </a:p>
          <a:p>
            <a:endParaRPr lang="en-US" dirty="0" smtClean="0"/>
          </a:p>
          <a:p>
            <a:r>
              <a:rPr lang="en-US" dirty="0" smtClean="0"/>
              <a:t>Needs assessment, Long-term recovery remain major challenges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Agencies have limited time and resources for preparedness training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All expressed need for better coordination and communication</a:t>
            </a:r>
          </a:p>
          <a:p>
            <a:endParaRPr lang="en-US" dirty="0" smtClean="0"/>
          </a:p>
          <a:p>
            <a:r>
              <a:rPr lang="en-US" dirty="0" smtClean="0"/>
              <a:t>Region has many existing, successful resources on which to build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 &amp;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209800"/>
            <a:ext cx="7498080" cy="3352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I. Capacity</a:t>
            </a:r>
          </a:p>
          <a:p>
            <a:pPr>
              <a:buNone/>
            </a:pPr>
            <a:r>
              <a:rPr lang="en-US" dirty="0" smtClean="0"/>
              <a:t>II. Coordination</a:t>
            </a:r>
          </a:p>
          <a:p>
            <a:pPr>
              <a:buNone/>
            </a:pPr>
            <a:r>
              <a:rPr lang="en-US" dirty="0" smtClean="0"/>
              <a:t>III. Communication</a:t>
            </a:r>
          </a:p>
          <a:p>
            <a:pPr>
              <a:buNone/>
            </a:pPr>
            <a:r>
              <a:rPr lang="en-US" dirty="0" smtClean="0"/>
              <a:t>IV. Training</a:t>
            </a:r>
          </a:p>
          <a:p>
            <a:pPr>
              <a:buNone/>
            </a:pPr>
            <a:r>
              <a:rPr lang="en-US" dirty="0" smtClean="0"/>
              <a:t>V. Leadership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39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I. Capacity 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76400"/>
            <a:ext cx="7498080" cy="51816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Government agencies should continue to bring HSAs (including non-disaster) to the table</a:t>
            </a:r>
          </a:p>
          <a:p>
            <a:pPr lvl="1"/>
            <a:r>
              <a:rPr lang="en-US" dirty="0" smtClean="0"/>
              <a:t>Prioritize food, translation, home health, mental health, and extremely vulnerable pops</a:t>
            </a:r>
          </a:p>
          <a:p>
            <a:pPr lvl="1"/>
            <a:r>
              <a:rPr lang="en-US" dirty="0" smtClean="0"/>
              <a:t>Clearly define roles for agencies </a:t>
            </a:r>
          </a:p>
          <a:p>
            <a:pPr lvl="2"/>
            <a:r>
              <a:rPr lang="en-US" dirty="0" smtClean="0"/>
              <a:t>Trusted intermediaries for communication, assistance (“gatekeeper”)</a:t>
            </a:r>
          </a:p>
          <a:p>
            <a:pPr lvl="2"/>
            <a:r>
              <a:rPr lang="en-US" dirty="0" smtClean="0"/>
              <a:t>Provision of key services (mental health, referral, case management, etc)</a:t>
            </a:r>
          </a:p>
          <a:p>
            <a:pPr lvl="2"/>
            <a:r>
              <a:rPr lang="en-US" dirty="0" smtClean="0"/>
              <a:t>Define incentives as well – info, training, resources for clients during disaster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Need to ensure that all agencies have a mechanism for conveying resource needs before, during, and after a disaster</a:t>
            </a:r>
          </a:p>
          <a:p>
            <a:pPr lvl="2">
              <a:buNone/>
            </a:pPr>
            <a:endParaRPr lang="en-US" dirty="0" smtClean="0"/>
          </a:p>
          <a:p>
            <a:r>
              <a:rPr lang="en-US" dirty="0" smtClean="0"/>
              <a:t>HSAs should have COOP plans in place, exercised, required by funders</a:t>
            </a:r>
          </a:p>
          <a:p>
            <a:endParaRPr lang="en-US" dirty="0" smtClean="0"/>
          </a:p>
          <a:p>
            <a:r>
              <a:rPr lang="en-US" dirty="0" smtClean="0"/>
              <a:t>Create a regional, five-county approach to long-term recovery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marL="658368" lvl="2" indent="0">
              <a:buNone/>
            </a:pPr>
            <a:endParaRPr lang="en-US" dirty="0"/>
          </a:p>
        </p:txBody>
      </p:sp>
      <p:pic>
        <p:nvPicPr>
          <p:cNvPr id="4" name="Picture 3" descr="C:\Users\tjh87\Desktop\White Paper Images\Shutterstock\HSA\Senior Citizen 5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81000"/>
            <a:ext cx="1724025" cy="1147762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39819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II. Coordination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81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Every county should invest in a volunteer management coordinator (or similar position)</a:t>
            </a:r>
          </a:p>
          <a:p>
            <a:pPr lvl="1"/>
            <a:r>
              <a:rPr lang="en-US" dirty="0" smtClean="0"/>
              <a:t>Build toward a comprehensive county database of agencies</a:t>
            </a:r>
          </a:p>
          <a:p>
            <a:pPr lvl="1"/>
            <a:r>
              <a:rPr lang="en-US" dirty="0" smtClean="0"/>
              <a:t>Regional database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Regional planners should formally include 2-1-1 SEPA into emergency response plans at the local/state level</a:t>
            </a:r>
          </a:p>
          <a:p>
            <a:pPr lvl="1"/>
            <a:r>
              <a:rPr lang="en-US" dirty="0" smtClean="0"/>
              <a:t>Coordinate 2-1-1 SEPA with existing I&amp;R systems</a:t>
            </a:r>
          </a:p>
          <a:p>
            <a:pPr lvl="1"/>
            <a:r>
              <a:rPr lang="en-US" dirty="0" smtClean="0"/>
              <a:t>Ad-hoc advisory group to review progress of newly launched 2-1-1 SEPA</a:t>
            </a:r>
          </a:p>
          <a:p>
            <a:pPr lvl="1"/>
            <a:endParaRPr lang="en-US" dirty="0"/>
          </a:p>
          <a:p>
            <a:r>
              <a:rPr lang="en-US" dirty="0" smtClean="0"/>
              <a:t>Need detailed, regional plan to manage spontaneous, unaffiliated volunteers – Volunteer Reception Centers</a:t>
            </a:r>
          </a:p>
        </p:txBody>
      </p:sp>
      <p:pic>
        <p:nvPicPr>
          <p:cNvPr id="4" name="Picture 3" descr="C:\Users\tjh87\Desktop\White Paper Images\Shutterstock\HSA\Volunteer 1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152400"/>
            <a:ext cx="2147887" cy="1309687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62254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III.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447800"/>
            <a:ext cx="7498080" cy="5410200"/>
          </a:xfrm>
        </p:spPr>
        <p:txBody>
          <a:bodyPr>
            <a:normAutofit fontScale="62500" lnSpcReduction="20000"/>
          </a:bodyPr>
          <a:lstStyle/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/>
              <a:t>Information exchange/networks should be priority, defined prior to a disaster</a:t>
            </a:r>
          </a:p>
          <a:p>
            <a:pPr lvl="1"/>
            <a:r>
              <a:rPr lang="en-US" dirty="0" smtClean="0"/>
              <a:t>Expand existing SEPA VOAD conference calls to include additional agencies during incidents</a:t>
            </a:r>
          </a:p>
          <a:p>
            <a:pPr lvl="2"/>
            <a:r>
              <a:rPr lang="en-US" dirty="0" smtClean="0"/>
              <a:t>“If we aren’t asked, we cannot help, even though we have the capacity.”~ Agency representative </a:t>
            </a:r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ReadyNotifyPA</a:t>
            </a:r>
            <a:r>
              <a:rPr lang="en-US" dirty="0" smtClean="0"/>
              <a:t> helpful but underutilized &amp; insufficient on its own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Region-wide public information plan prior to disasters</a:t>
            </a:r>
          </a:p>
          <a:p>
            <a:pPr lvl="1"/>
            <a:r>
              <a:rPr lang="en-US" dirty="0" smtClean="0"/>
              <a:t>Identify spokespersons</a:t>
            </a:r>
          </a:p>
          <a:p>
            <a:pPr lvl="1"/>
            <a:r>
              <a:rPr lang="en-US" dirty="0" smtClean="0"/>
              <a:t>Content: who, what is needed/NOT needed for relief efforts</a:t>
            </a:r>
          </a:p>
          <a:p>
            <a:pPr lvl="1"/>
            <a:r>
              <a:rPr lang="en-US" dirty="0" smtClean="0"/>
              <a:t>Mechanisms: media, websites, 2-1-1 SEPA, social media</a:t>
            </a:r>
          </a:p>
          <a:p>
            <a:pPr lvl="1"/>
            <a:r>
              <a:rPr lang="en-US" dirty="0" smtClean="0"/>
              <a:t>Need a simplified, one-stop-shop to refer/communicate to public volunteers (</a:t>
            </a:r>
            <a:r>
              <a:rPr lang="en-US" dirty="0" err="1" smtClean="0"/>
              <a:t>UWGPSNJ’s</a:t>
            </a:r>
            <a:r>
              <a:rPr lang="en-US" dirty="0" smtClean="0"/>
              <a:t> Community Action Center during Sandy)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Integrate 2-1-1 capacity into emergency plans for agency communication and public information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 descr="C:\Users\tjh87\Desktop\White Paper Images\Shutterstock\HSA\Senior Citizen 3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52400"/>
            <a:ext cx="1562100" cy="114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504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IV.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81600"/>
          </a:xfrm>
        </p:spPr>
        <p:txBody>
          <a:bodyPr>
            <a:normAutofit fontScale="55000" lnSpcReduction="20000"/>
          </a:bodyPr>
          <a:lstStyle/>
          <a:p>
            <a:pPr lvl="1"/>
            <a:endParaRPr lang="en-US" dirty="0" smtClean="0"/>
          </a:p>
          <a:p>
            <a:r>
              <a:rPr lang="en-US" dirty="0" smtClean="0"/>
              <a:t>Expand existing successful government outreach programs focused on personal preparedness</a:t>
            </a:r>
          </a:p>
          <a:p>
            <a:pPr lvl="1"/>
            <a:r>
              <a:rPr lang="en-US" dirty="0" smtClean="0"/>
              <a:t>Include focus on response plans and agency role in disaster</a:t>
            </a:r>
          </a:p>
          <a:p>
            <a:pPr lvl="1"/>
            <a:r>
              <a:rPr lang="en-US" dirty="0" smtClean="0"/>
              <a:t>Agency-based outreach if possible</a:t>
            </a:r>
          </a:p>
          <a:p>
            <a:endParaRPr lang="en-US" dirty="0" smtClean="0"/>
          </a:p>
          <a:p>
            <a:r>
              <a:rPr lang="en-US" dirty="0" smtClean="0"/>
              <a:t>Public safety agencies, SEPA VOAD should plan for ‘just-in-time’ trainings (including face-to-face with SMEs, webinars, etc) during disasters</a:t>
            </a:r>
          </a:p>
          <a:p>
            <a:endParaRPr lang="en-US" dirty="0" smtClean="0"/>
          </a:p>
          <a:p>
            <a:r>
              <a:rPr lang="en-US" dirty="0" smtClean="0"/>
              <a:t>SEPA VOAD and UWGPSNJ, w/ funding from the RTF, should provide a large, regional, one-day training event annually</a:t>
            </a:r>
          </a:p>
          <a:p>
            <a:pPr lvl="1"/>
            <a:r>
              <a:rPr lang="en-US" dirty="0" smtClean="0"/>
              <a:t>Update on regional preparedness plans</a:t>
            </a:r>
          </a:p>
          <a:p>
            <a:pPr lvl="1"/>
            <a:r>
              <a:rPr lang="en-US" dirty="0" smtClean="0"/>
              <a:t>Trainings (COOP, community needs assessment)</a:t>
            </a:r>
          </a:p>
          <a:p>
            <a:pPr lvl="1"/>
            <a:r>
              <a:rPr lang="en-US" dirty="0" smtClean="0"/>
              <a:t>Share best practices, lessons learned; Help define/clarify roles</a:t>
            </a:r>
          </a:p>
          <a:p>
            <a:endParaRPr lang="en-US" dirty="0" smtClean="0"/>
          </a:p>
          <a:p>
            <a:r>
              <a:rPr lang="en-US" dirty="0" smtClean="0"/>
              <a:t>Public health departments should invest in additional training for HSAs already engaged in public health work (HIV/AIDS, immunization promotion, maternal child health) for future health-related emergencies</a:t>
            </a:r>
          </a:p>
          <a:p>
            <a:pPr lvl="1"/>
            <a:r>
              <a:rPr lang="en-US" dirty="0" smtClean="0"/>
              <a:t>Trusted, non-gov’t, intermediaries to convey health information</a:t>
            </a:r>
          </a:p>
          <a:p>
            <a:endParaRPr lang="en-US" dirty="0"/>
          </a:p>
        </p:txBody>
      </p:sp>
      <p:pic>
        <p:nvPicPr>
          <p:cNvPr id="4" name="Picture 3" descr="C:\Users\tjh87\Desktop\White Paper Images\Shutterstock\HSA\Conference 1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28600"/>
            <a:ext cx="1600200" cy="114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8778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V. Leadership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295400"/>
            <a:ext cx="7498080" cy="5410200"/>
          </a:xfrm>
        </p:spPr>
        <p:txBody>
          <a:bodyPr>
            <a:normAutofit fontScale="77500" lnSpcReduction="20000"/>
          </a:bodyPr>
          <a:lstStyle/>
          <a:p>
            <a:r>
              <a:rPr lang="en-US" sz="3097" dirty="0" smtClean="0"/>
              <a:t>Creation of a workgroup to collaboratively address the challenges to human service delivery during disasters</a:t>
            </a:r>
          </a:p>
          <a:p>
            <a:pPr lvl="1"/>
            <a:r>
              <a:rPr lang="en-US" sz="2452" dirty="0" smtClean="0"/>
              <a:t>This group should develop a regional Concept of Operations - identify and prioritize capacity, coordination, and training needs, and develop a long-term recovery plan for region</a:t>
            </a:r>
          </a:p>
          <a:p>
            <a:pPr lvl="2"/>
            <a:r>
              <a:rPr lang="en-US" sz="2452" dirty="0" smtClean="0"/>
              <a:t>Government agencies, SEPA VOAD, SEPA Emergency Task Force Workgroup, United Ways, HSA Leadership</a:t>
            </a:r>
          </a:p>
          <a:p>
            <a:pPr lvl="2"/>
            <a:endParaRPr lang="en-US" sz="2452" dirty="0" smtClean="0"/>
          </a:p>
          <a:p>
            <a:r>
              <a:rPr lang="en-US" sz="3097" dirty="0" smtClean="0"/>
              <a:t>Engage private, business sector</a:t>
            </a:r>
          </a:p>
          <a:p>
            <a:pPr lvl="2"/>
            <a:endParaRPr lang="en-US" dirty="0" smtClean="0"/>
          </a:p>
          <a:p>
            <a:r>
              <a:rPr lang="en-US" sz="3097" dirty="0" smtClean="0"/>
              <a:t>Utilize expertise of HSAs and formulate plans that address planning considerations for individuals with functional needs</a:t>
            </a:r>
          </a:p>
          <a:p>
            <a:pPr lvl="1"/>
            <a:r>
              <a:rPr lang="en-US" sz="2452" dirty="0" smtClean="0"/>
              <a:t>Recognize special plans needed for communication, medical care, and transportation</a:t>
            </a:r>
          </a:p>
          <a:p>
            <a:pPr lvl="1"/>
            <a:r>
              <a:rPr lang="en-US" sz="2452" dirty="0" smtClean="0"/>
              <a:t>Recognize that many at-risk individuals are not affiliated with an agency</a:t>
            </a:r>
          </a:p>
          <a:p>
            <a:pPr lvl="2"/>
            <a:r>
              <a:rPr lang="en-US" sz="2452" dirty="0" smtClean="0"/>
              <a:t>Physicians, block captains, building managers as other partners</a:t>
            </a:r>
          </a:p>
          <a:p>
            <a:pPr lvl="1"/>
            <a:endParaRPr lang="en-US" dirty="0"/>
          </a:p>
        </p:txBody>
      </p:sp>
      <p:pic>
        <p:nvPicPr>
          <p:cNvPr id="5" name="Picture 4" descr="leadership carto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43600" y="152400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0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953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Region has existing infrastructure to build on</a:t>
            </a:r>
          </a:p>
          <a:p>
            <a:pPr lvl="1"/>
            <a:r>
              <a:rPr lang="en-US" dirty="0" smtClean="0"/>
              <a:t>HSAs, Government agencies</a:t>
            </a:r>
          </a:p>
          <a:p>
            <a:pPr lvl="1"/>
            <a:r>
              <a:rPr lang="en-US" dirty="0" smtClean="0"/>
              <a:t>Regional Taskforce</a:t>
            </a:r>
          </a:p>
          <a:p>
            <a:pPr lvl="1"/>
            <a:r>
              <a:rPr lang="en-US" dirty="0" smtClean="0"/>
              <a:t>SEPA VOAD</a:t>
            </a:r>
          </a:p>
          <a:p>
            <a:pPr lvl="1"/>
            <a:r>
              <a:rPr lang="en-US" dirty="0" smtClean="0"/>
              <a:t>United Ways</a:t>
            </a:r>
          </a:p>
          <a:p>
            <a:pPr lvl="1"/>
            <a:r>
              <a:rPr lang="en-US" dirty="0" smtClean="0"/>
              <a:t>2-1-1 SEPA</a:t>
            </a:r>
          </a:p>
          <a:p>
            <a:pPr lvl="1"/>
            <a:r>
              <a:rPr lang="en-US" dirty="0" smtClean="0"/>
              <a:t>Volunteer management coordinators</a:t>
            </a:r>
          </a:p>
          <a:p>
            <a:pPr lvl="1"/>
            <a:r>
              <a:rPr lang="en-US" dirty="0" smtClean="0"/>
              <a:t>Philanthropic agencies and robust business </a:t>
            </a:r>
          </a:p>
          <a:p>
            <a:pPr lvl="1">
              <a:buNone/>
            </a:pPr>
            <a:r>
              <a:rPr lang="en-US" dirty="0" smtClean="0"/>
              <a:t>	community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Improvements being made: Irene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Sandy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A commitment to collaborative planning across agencies, information exchange, training, resource allocation, and effective leadership are necessary to leverage these assets</a:t>
            </a:r>
          </a:p>
        </p:txBody>
      </p:sp>
      <p:pic>
        <p:nvPicPr>
          <p:cNvPr id="4" name="Picture 3" descr="C:\Users\tjh87\Desktop\White Paper Images\Shutterstock\HSA\Cover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981200"/>
            <a:ext cx="1371600" cy="22098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184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Breakout Session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96646" indent="-514350">
              <a:buAutoNum type="arabicPeriod"/>
            </a:pPr>
            <a:r>
              <a:rPr lang="en-US" dirty="0" smtClean="0"/>
              <a:t>Spiritual and Emotional Care</a:t>
            </a:r>
          </a:p>
          <a:p>
            <a:pPr marL="596646" indent="-514350">
              <a:buAutoNum type="arabicPeriod"/>
            </a:pPr>
            <a:r>
              <a:rPr lang="en-US" dirty="0" smtClean="0"/>
              <a:t>Assessing and Addressing Unmet Needs – Property damage, food, transportation</a:t>
            </a:r>
          </a:p>
          <a:p>
            <a:pPr marL="596646" indent="-514350">
              <a:buAutoNum type="arabicPeriod"/>
            </a:pPr>
            <a:r>
              <a:rPr lang="en-US" dirty="0" smtClean="0"/>
              <a:t>Housing: Clean-up, Repair, Rebuilding - Temporary and permanent housing</a:t>
            </a:r>
          </a:p>
          <a:p>
            <a:pPr marL="596646" indent="-514350">
              <a:buAutoNum type="arabicPeriod"/>
            </a:pPr>
            <a:r>
              <a:rPr lang="en-US" dirty="0" smtClean="0"/>
              <a:t>Donations Management – Material and Financial</a:t>
            </a:r>
          </a:p>
          <a:p>
            <a:pPr marL="596646" indent="-514350">
              <a:buAutoNum type="arabicPeriod"/>
            </a:pPr>
            <a:r>
              <a:rPr lang="en-US" dirty="0" smtClean="0"/>
              <a:t>Management of Volunteers – Unaffiliated volunteers, training and retention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51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Project Overview</a:t>
            </a:r>
          </a:p>
          <a:p>
            <a:pPr lvl="1"/>
            <a:r>
              <a:rPr lang="en-US" dirty="0" smtClean="0"/>
              <a:t>Why SEPA?</a:t>
            </a:r>
          </a:p>
          <a:p>
            <a:r>
              <a:rPr lang="en-US" dirty="0" smtClean="0"/>
              <a:t>Review of Research Findings</a:t>
            </a:r>
          </a:p>
          <a:p>
            <a:pPr lvl="1"/>
            <a:r>
              <a:rPr lang="en-US" dirty="0" smtClean="0"/>
              <a:t>Survey Results</a:t>
            </a:r>
          </a:p>
          <a:p>
            <a:pPr lvl="1"/>
            <a:r>
              <a:rPr lang="en-US" dirty="0" smtClean="0"/>
              <a:t>Qualitative Findings - Recommendations</a:t>
            </a:r>
          </a:p>
          <a:p>
            <a:pPr lvl="2"/>
            <a:r>
              <a:rPr lang="en-US" dirty="0" smtClean="0"/>
              <a:t>Capacity</a:t>
            </a:r>
          </a:p>
          <a:p>
            <a:pPr lvl="2"/>
            <a:r>
              <a:rPr lang="en-US" dirty="0" smtClean="0"/>
              <a:t>Coordination</a:t>
            </a:r>
          </a:p>
          <a:p>
            <a:pPr lvl="2"/>
            <a:r>
              <a:rPr lang="en-US" dirty="0" smtClean="0"/>
              <a:t>Communication</a:t>
            </a:r>
          </a:p>
          <a:p>
            <a:pPr lvl="2"/>
            <a:r>
              <a:rPr lang="en-US" dirty="0" smtClean="0"/>
              <a:t>Training</a:t>
            </a:r>
          </a:p>
          <a:p>
            <a:pPr lvl="2"/>
            <a:r>
              <a:rPr lang="en-US" dirty="0" smtClean="0"/>
              <a:t>Leadership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55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05400"/>
          </a:xfrm>
        </p:spPr>
        <p:txBody>
          <a:bodyPr>
            <a:normAutofit/>
          </a:bodyPr>
          <a:lstStyle/>
          <a:p>
            <a:r>
              <a:rPr lang="en-US" sz="2800" dirty="0"/>
              <a:t>United Way of Greater Philadelphia and Southern New Jersey (UWGPSNJ) engaged </a:t>
            </a:r>
            <a:r>
              <a:rPr lang="en-US" sz="2800" dirty="0" smtClean="0"/>
              <a:t>the CPHRC to produce </a:t>
            </a:r>
            <a:r>
              <a:rPr lang="en-US" sz="2800" dirty="0"/>
              <a:t>a white paper </a:t>
            </a:r>
            <a:r>
              <a:rPr lang="en-US" sz="2800" dirty="0" smtClean="0"/>
              <a:t>that:</a:t>
            </a:r>
          </a:p>
          <a:p>
            <a:pPr>
              <a:buNone/>
            </a:pPr>
            <a:endParaRPr lang="en-US" sz="2800" dirty="0" smtClean="0"/>
          </a:p>
          <a:p>
            <a:pPr lvl="1"/>
            <a:r>
              <a:rPr lang="en-US" sz="2200" dirty="0"/>
              <a:t>O</a:t>
            </a:r>
            <a:r>
              <a:rPr lang="en-US" sz="2200" dirty="0" smtClean="0"/>
              <a:t>utlines existing capacity and challenges for SEPA </a:t>
            </a:r>
            <a:r>
              <a:rPr lang="en-US" sz="2200" dirty="0" err="1" smtClean="0"/>
              <a:t>HSAs</a:t>
            </a:r>
            <a:r>
              <a:rPr lang="en-US" sz="2200" dirty="0" smtClean="0"/>
              <a:t> </a:t>
            </a:r>
          </a:p>
          <a:p>
            <a:pPr lvl="1"/>
            <a:endParaRPr lang="en-US" sz="1900" dirty="0" smtClean="0"/>
          </a:p>
          <a:p>
            <a:pPr lvl="1"/>
            <a:r>
              <a:rPr lang="en-US" sz="2200" dirty="0" smtClean="0"/>
              <a:t>Formulates recommendations to improve their preparedness &amp; integration into community-wide response activities</a:t>
            </a:r>
          </a:p>
          <a:p>
            <a:pPr lvl="1"/>
            <a:endParaRPr lang="en-US" sz="1900" dirty="0" smtClean="0"/>
          </a:p>
          <a:p>
            <a:pPr lvl="1"/>
            <a:r>
              <a:rPr lang="en-US" sz="2200" dirty="0" smtClean="0"/>
              <a:t>Facilitates coordinated, collaborative planning with government public sector and HSAs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62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SEPA?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05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SEPA is at-risk for disasters</a:t>
            </a:r>
          </a:p>
          <a:p>
            <a:pPr lvl="1"/>
            <a:r>
              <a:rPr lang="en-US" dirty="0" smtClean="0"/>
              <a:t>Tier 1 Urban Area Security Initiative, DHS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Region at risk for:</a:t>
            </a:r>
          </a:p>
          <a:p>
            <a:pPr lvl="1"/>
            <a:r>
              <a:rPr lang="en-US" dirty="0" smtClean="0"/>
              <a:t>Major weather incidents</a:t>
            </a:r>
          </a:p>
          <a:p>
            <a:pPr lvl="1"/>
            <a:r>
              <a:rPr lang="en-US" dirty="0" smtClean="0"/>
              <a:t>Utility disruptions – prolonged</a:t>
            </a:r>
          </a:p>
          <a:p>
            <a:pPr lvl="1"/>
            <a:r>
              <a:rPr lang="en-US" dirty="0" smtClean="0"/>
              <a:t>Disease outbreaks</a:t>
            </a:r>
          </a:p>
          <a:p>
            <a:pPr lvl="1"/>
            <a:r>
              <a:rPr lang="en-US" dirty="0" smtClean="0"/>
              <a:t>Population displacement and influx</a:t>
            </a:r>
          </a:p>
          <a:p>
            <a:pPr lvl="1"/>
            <a:r>
              <a:rPr lang="en-US" dirty="0" smtClean="0"/>
              <a:t>Radiation emergency – proximity to power plants  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At-risk populations</a:t>
            </a:r>
          </a:p>
          <a:p>
            <a:pPr lvl="1"/>
            <a:r>
              <a:rPr lang="en-US" dirty="0" smtClean="0"/>
              <a:t>602,485 living in poverty</a:t>
            </a:r>
          </a:p>
          <a:p>
            <a:pPr lvl="2"/>
            <a:r>
              <a:rPr lang="en-US" dirty="0" smtClean="0"/>
              <a:t>Philadelphia – 28.4% poverty, 12.9% deep poverty (highest of any major US city)</a:t>
            </a:r>
          </a:p>
          <a:p>
            <a:pPr lvl="1"/>
            <a:r>
              <a:rPr lang="en-US" dirty="0" smtClean="0"/>
              <a:t>601, 150 living in food insecure environments</a:t>
            </a:r>
          </a:p>
          <a:p>
            <a:pPr lvl="1"/>
            <a:r>
              <a:rPr lang="en-US" dirty="0" smtClean="0"/>
              <a:t>475,215 living with a disability</a:t>
            </a:r>
          </a:p>
          <a:p>
            <a:endParaRPr lang="en-US" dirty="0" smtClean="0"/>
          </a:p>
        </p:txBody>
      </p:sp>
      <p:pic>
        <p:nvPicPr>
          <p:cNvPr id="4" name="Picture 3" descr="sepa m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29400" y="381000"/>
            <a:ext cx="2279561" cy="2240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48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304800"/>
            <a:ext cx="7498080" cy="1143000"/>
          </a:xfrm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Survey Methods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82296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Survey</a:t>
            </a:r>
          </a:p>
          <a:p>
            <a:pPr lvl="1"/>
            <a:r>
              <a:rPr lang="en-US" dirty="0" smtClean="0"/>
              <a:t>Developed for this project; web-based</a:t>
            </a:r>
          </a:p>
          <a:p>
            <a:pPr lvl="1"/>
            <a:r>
              <a:rPr lang="en-US" dirty="0" smtClean="0"/>
              <a:t>Ad hoc database collected by Philadelphia Department of Public Health, UWGPSNJ, and United Way Chester County</a:t>
            </a:r>
          </a:p>
          <a:p>
            <a:pPr lvl="1"/>
            <a:r>
              <a:rPr lang="en-US" dirty="0" smtClean="0"/>
              <a:t>596 agencies</a:t>
            </a:r>
          </a:p>
          <a:p>
            <a:pPr lvl="1"/>
            <a:r>
              <a:rPr lang="en-US" dirty="0" smtClean="0"/>
              <a:t>188 agencies with complete responses (31.5%)</a:t>
            </a:r>
          </a:p>
          <a:p>
            <a:pPr lvl="2"/>
            <a:r>
              <a:rPr lang="en-US" dirty="0" smtClean="0"/>
              <a:t>Agencies with and without disaster-response mission were surveyed</a:t>
            </a:r>
          </a:p>
        </p:txBody>
      </p:sp>
    </p:spTree>
    <p:extLst>
      <p:ext uri="{BB962C8B-B14F-4D97-AF65-F5344CB8AC3E}">
        <p14:creationId xmlns:p14="http://schemas.microsoft.com/office/powerpoint/2010/main" val="210899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220277871"/>
              </p:ext>
            </p:extLst>
          </p:nvPr>
        </p:nvGraphicFramePr>
        <p:xfrm>
          <a:off x="5181600" y="990600"/>
          <a:ext cx="34290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921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HSAs are Willing and Able Partners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498080" cy="5105400"/>
          </a:xfrm>
        </p:spPr>
        <p:txBody>
          <a:bodyPr>
            <a:normAutofit fontScale="62500" lnSpcReduction="20000"/>
          </a:bodyPr>
          <a:lstStyle/>
          <a:p>
            <a:r>
              <a:rPr lang="en-US" sz="2800" dirty="0" smtClean="0"/>
              <a:t>They serve highest-risk communities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sz="2800" dirty="0" smtClean="0"/>
              <a:t>They provide key services:</a:t>
            </a:r>
          </a:p>
          <a:p>
            <a:pPr lvl="1"/>
            <a:r>
              <a:rPr lang="en-US" sz="2100" dirty="0" smtClean="0"/>
              <a:t>Case management</a:t>
            </a:r>
          </a:p>
          <a:p>
            <a:pPr lvl="1"/>
            <a:r>
              <a:rPr lang="en-US" sz="2100" dirty="0"/>
              <a:t>C</a:t>
            </a:r>
            <a:r>
              <a:rPr lang="en-US" sz="2100" dirty="0" smtClean="0"/>
              <a:t>ommunity outreach</a:t>
            </a:r>
          </a:p>
          <a:p>
            <a:pPr lvl="1"/>
            <a:r>
              <a:rPr lang="en-US" sz="2100" dirty="0" smtClean="0"/>
              <a:t>Education</a:t>
            </a:r>
            <a:endParaRPr lang="en-US" sz="2100" dirty="0"/>
          </a:p>
          <a:p>
            <a:pPr lvl="1"/>
            <a:r>
              <a:rPr lang="en-US" sz="2100" dirty="0" smtClean="0"/>
              <a:t>Meals</a:t>
            </a:r>
          </a:p>
          <a:p>
            <a:pPr lvl="1"/>
            <a:r>
              <a:rPr lang="en-US" sz="2100" dirty="0"/>
              <a:t>B</a:t>
            </a:r>
            <a:r>
              <a:rPr lang="en-US" sz="2100" dirty="0" smtClean="0"/>
              <a:t>ehavioral health services</a:t>
            </a:r>
          </a:p>
          <a:p>
            <a:pPr lvl="1"/>
            <a:r>
              <a:rPr lang="en-US" sz="2100" dirty="0"/>
              <a:t>H</a:t>
            </a:r>
            <a:r>
              <a:rPr lang="en-US" sz="2100" dirty="0" smtClean="0"/>
              <a:t>ousing assistance</a:t>
            </a:r>
          </a:p>
          <a:p>
            <a:endParaRPr lang="en-US" dirty="0" smtClean="0"/>
          </a:p>
          <a:p>
            <a:r>
              <a:rPr lang="en-US" sz="2800" dirty="0" smtClean="0"/>
              <a:t>Over 70% know their most vulnerable clients and where located</a:t>
            </a:r>
          </a:p>
          <a:p>
            <a:pPr>
              <a:buNone/>
            </a:pPr>
            <a:endParaRPr lang="en-US" dirty="0" smtClean="0"/>
          </a:p>
          <a:p>
            <a:r>
              <a:rPr lang="en-US" sz="2900" dirty="0" smtClean="0"/>
              <a:t>60% of agencies willing to participate in community-wide response effort</a:t>
            </a:r>
          </a:p>
          <a:p>
            <a:pPr lvl="1"/>
            <a:r>
              <a:rPr lang="en-US" sz="1900" dirty="0" smtClean="0"/>
              <a:t>An additional 21% were open to participating</a:t>
            </a:r>
          </a:p>
          <a:p>
            <a:pPr lvl="1"/>
            <a:endParaRPr lang="en-US" sz="1900" dirty="0" smtClean="0"/>
          </a:p>
          <a:p>
            <a:r>
              <a:rPr lang="en-US" sz="2900" dirty="0"/>
              <a:t>Most commonly listed roles organizations were willing to fulfill were providing disaster-related information to clients, assessing needs, connecting to </a:t>
            </a:r>
            <a:r>
              <a:rPr lang="en-US" sz="2900" dirty="0" smtClean="0"/>
              <a:t>assistance</a:t>
            </a:r>
            <a:endParaRPr lang="en-US" sz="29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6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34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0515"/>
            <a:ext cx="6858000" cy="9144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Potential Roles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35857863"/>
              </p:ext>
            </p:extLst>
          </p:nvPr>
        </p:nvGraphicFramePr>
        <p:xfrm>
          <a:off x="1600200" y="1066800"/>
          <a:ext cx="6553199" cy="5462657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4139926"/>
                <a:gridCol w="860494"/>
                <a:gridCol w="859349"/>
                <a:gridCol w="693430"/>
              </a:tblGrid>
              <a:tr h="2035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Question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% Yes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% Maybe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% No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7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In an emergency would your organization be willing </a:t>
                      </a:r>
                      <a:r>
                        <a:rPr lang="en-US" sz="1100" dirty="0" smtClean="0">
                          <a:effectLst/>
                        </a:rPr>
                        <a:t>to: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7025"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Tell community where to obtain disaster assistance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68.6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22.6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8.8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7025"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Provide education and information about the disaster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59.6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32.9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7.5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7025"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Assess the needs of your clients and report them to public safety agencies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56.9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25.0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4.8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3512"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Give out supplies to disaster victims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39.4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33.0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13.3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7025"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Provide psychological and emotional support to people who are victims of the disaster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37.3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34.2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28.6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0538"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Send staff to volunteer with public safety agencies to assist in response efforts (ex. dispensing medications, staffing a call center)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35.0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41.9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23.1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7025"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Translate information and/or health education materials from English into another language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34.2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26.7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39.1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7025"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Perform outreach to people with physical or cognitive disabilities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31.3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39.4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29.4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7025"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Distribute pills or medications to clients</a:t>
                      </a:r>
                    </a:p>
                    <a:p>
                      <a:pPr marL="457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(provided by the health department) 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26.1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23.9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36.2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7025"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Deliver food and other supplies to people who are confined to their homes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25.0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30.3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29.8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3512"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Give out vaccines (shots) to clients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24.5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14.9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48.9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7025"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Transport clients to a shelter or other location for emergency aid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12.8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28.2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44.1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8898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Agency Planning for Emergencies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371600"/>
            <a:ext cx="7498080" cy="5105400"/>
          </a:xfrm>
        </p:spPr>
        <p:txBody>
          <a:bodyPr>
            <a:normAutofit fontScale="62500" lnSpcReduction="20000"/>
          </a:bodyPr>
          <a:lstStyle/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34% of agencies had each of the following COOP components in place (*Survey measured presence, not quality)</a:t>
            </a:r>
          </a:p>
          <a:p>
            <a:pPr lvl="1"/>
            <a:r>
              <a:rPr lang="en-US" dirty="0" smtClean="0"/>
              <a:t>1. Communicate with staff (86.2%)</a:t>
            </a:r>
          </a:p>
          <a:p>
            <a:pPr lvl="1"/>
            <a:r>
              <a:rPr lang="en-US" dirty="0" smtClean="0"/>
              <a:t>2. Keep agency records secure (76.9%)</a:t>
            </a:r>
          </a:p>
          <a:p>
            <a:pPr lvl="1"/>
            <a:r>
              <a:rPr lang="en-US" dirty="0" smtClean="0"/>
              <a:t>3. Maintain operations of critical services (70.5%)</a:t>
            </a:r>
          </a:p>
          <a:p>
            <a:pPr lvl="1"/>
            <a:r>
              <a:rPr lang="en-US" dirty="0" smtClean="0"/>
              <a:t>4. Coordinate service delivery with other HSAs (53.7%)</a:t>
            </a:r>
          </a:p>
          <a:p>
            <a:pPr lvl="1"/>
            <a:r>
              <a:rPr lang="en-US" dirty="0" smtClean="0"/>
              <a:t>Less than 1/3 had used their plans in an actual emergency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The most common barrier to planning was the need for more information from government agencies regarding what is needed from their organizations (52%)</a:t>
            </a:r>
          </a:p>
          <a:p>
            <a:pPr lvl="1"/>
            <a:r>
              <a:rPr lang="en-US" dirty="0" smtClean="0"/>
              <a:t>Nearly 1/3 believed government agencies were not sufficiently aware of their organization or skills they can provide</a:t>
            </a:r>
          </a:p>
          <a:p>
            <a:pPr lvl="1"/>
            <a:endParaRPr lang="en-US" dirty="0" smtClean="0"/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/>
              <a:t>Majority of agencies get disaster information from internet news, radio, television</a:t>
            </a:r>
          </a:p>
          <a:p>
            <a:pPr marL="612648" lvl="2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/>
              <a:t>51% of agencies do not subscribe to </a:t>
            </a:r>
            <a:r>
              <a:rPr lang="en-US" dirty="0" err="1" smtClean="0"/>
              <a:t>ReadyNotifyPA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16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Resources Needed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90188877"/>
              </p:ext>
            </p:extLst>
          </p:nvPr>
        </p:nvGraphicFramePr>
        <p:xfrm>
          <a:off x="1371600" y="1524000"/>
          <a:ext cx="7467600" cy="419100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5816566"/>
                <a:gridCol w="926295"/>
                <a:gridCol w="724739"/>
              </a:tblGrid>
              <a:tr h="2926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Yes (N)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%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8206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Would these </a:t>
                      </a:r>
                      <a:r>
                        <a:rPr lang="en-US" sz="1400">
                          <a:effectLst/>
                        </a:rPr>
                        <a:t>additional </a:t>
                      </a:r>
                      <a:r>
                        <a:rPr lang="en-US" sz="1400" smtClean="0">
                          <a:effectLst/>
                        </a:rPr>
                        <a:t>resources </a:t>
                      </a:r>
                      <a:r>
                        <a:rPr lang="en-US" sz="1400" dirty="0">
                          <a:effectLst/>
                        </a:rPr>
                        <a:t>or activities be useful to your agency for emergency planning and response activities: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82068"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Real-time communication and information exchange with government and public safety agencies during disasters and emergencies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148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78.7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82068"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Coordinated planning with government and other human service agencies to clarify mutual expectations prior to disaster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144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76.6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66317"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Access to a forum to share best practices and other resources for human service agencies who wish to improve their disaster preparedness plans and </a:t>
                      </a:r>
                      <a:r>
                        <a:rPr lang="en-US" sz="1400" dirty="0" smtClean="0">
                          <a:effectLst/>
                        </a:rPr>
                        <a:t>capacity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139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73.9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85800"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Planning with funders to ensure that funding and other resources are provided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139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73.9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29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908</TotalTime>
  <Words>1720</Words>
  <Application>Microsoft Office PowerPoint</Application>
  <PresentationFormat>On-screen Show (4:3)</PresentationFormat>
  <Paragraphs>308</Paragraphs>
  <Slides>19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Solstice</vt:lpstr>
      <vt:lpstr>Ensuring the Delivery of Human Services in Disasters:</vt:lpstr>
      <vt:lpstr>Agenda</vt:lpstr>
      <vt:lpstr>Project Overview</vt:lpstr>
      <vt:lpstr>Why SEPA?</vt:lpstr>
      <vt:lpstr>Survey Methods</vt:lpstr>
      <vt:lpstr>HSAs are Willing and Able Partners</vt:lpstr>
      <vt:lpstr>Potential Roles</vt:lpstr>
      <vt:lpstr>Agency Planning for Emergencies</vt:lpstr>
      <vt:lpstr>Resources Needed</vt:lpstr>
      <vt:lpstr>Qualitative Research: Interviews &amp; Meetings</vt:lpstr>
      <vt:lpstr>Major Findings from Interviews and Meetings</vt:lpstr>
      <vt:lpstr>Findings &amp; Recommendations</vt:lpstr>
      <vt:lpstr>I. Capacity  </vt:lpstr>
      <vt:lpstr>II. Coordination</vt:lpstr>
      <vt:lpstr>III. Communication</vt:lpstr>
      <vt:lpstr>IV. Training</vt:lpstr>
      <vt:lpstr>V. Leadership</vt:lpstr>
      <vt:lpstr>Conclusion</vt:lpstr>
      <vt:lpstr> Breakout Session Groups</vt:lpstr>
    </vt:vector>
  </TitlesOfParts>
  <Company>Drexel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Ensuring the Delivery of Human Services in Disasters:</dc:title>
  <dc:creator>Windows User</dc:creator>
  <cp:lastModifiedBy>Klein, David</cp:lastModifiedBy>
  <cp:revision>90</cp:revision>
  <dcterms:created xsi:type="dcterms:W3CDTF">2013-05-30T15:36:35Z</dcterms:created>
  <dcterms:modified xsi:type="dcterms:W3CDTF">2014-06-10T18:45:49Z</dcterms:modified>
</cp:coreProperties>
</file>