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2" r:id="rId2"/>
    <p:sldId id="275" r:id="rId3"/>
    <p:sldId id="324" r:id="rId4"/>
    <p:sldId id="321" r:id="rId5"/>
    <p:sldId id="276" r:id="rId6"/>
    <p:sldId id="323" r:id="rId7"/>
    <p:sldId id="277" r:id="rId8"/>
    <p:sldId id="279" r:id="rId9"/>
    <p:sldId id="280" r:id="rId10"/>
    <p:sldId id="281" r:id="rId11"/>
    <p:sldId id="327" r:id="rId12"/>
    <p:sldId id="318" r:id="rId13"/>
    <p:sldId id="320" r:id="rId14"/>
    <p:sldId id="325" r:id="rId15"/>
    <p:sldId id="326" r:id="rId16"/>
    <p:sldId id="261" r:id="rId17"/>
    <p:sldId id="262" r:id="rId18"/>
    <p:sldId id="263" r:id="rId19"/>
    <p:sldId id="306" r:id="rId20"/>
    <p:sldId id="30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150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51514C6-9F7D-457E-AA1D-C9BCB8AE4EFB}" type="datetimeFigureOut">
              <a:rPr lang="en-US"/>
              <a:pPr>
                <a:defRPr/>
              </a:pPr>
              <a:t>6/8/2014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5ED6413-2764-4170-9CCB-C0DC501887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D0FDF79-8631-4FB5-ABE3-9457E10327D6}"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D7FAD06-6109-43D6-BBB1-5CDF213D4470}" type="slidenum">
              <a:rPr lang="en-US" sz="1200">
                <a:latin typeface="Calibri" pitchFamily="34" charset="0"/>
              </a:rPr>
              <a:pPr algn="r"/>
              <a:t>11</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BB797A-3EE3-4B24-8FE3-774F7610C8AB}" type="slidenum">
              <a:rPr lang="en-US">
                <a:cs typeface="Arial" charset="0"/>
              </a:rPr>
              <a:pPr fontAlgn="base">
                <a:spcBef>
                  <a:spcPct val="0"/>
                </a:spcBef>
                <a:spcAft>
                  <a:spcPct val="0"/>
                </a:spcAft>
              </a:pPr>
              <a:t>12</a:t>
            </a:fld>
            <a:endParaRPr lang="en-US">
              <a:cs typeface="Arial" charset="0"/>
            </a:endParaRPr>
          </a:p>
        </p:txBody>
      </p:sp>
      <p:sp>
        <p:nvSpPr>
          <p:cNvPr id="54274" name="Rectangle 2"/>
          <p:cNvSpPr>
            <a:spLocks noGrp="1" noRot="1" noChangeAspect="1" noChangeArrowheads="1" noTextEdit="1"/>
          </p:cNvSpPr>
          <p:nvPr>
            <p:ph type="sldImg"/>
          </p:nvPr>
        </p:nvSpPr>
        <p:spPr bwMode="auto">
          <a:xfrm>
            <a:off x="1143000" y="685800"/>
            <a:ext cx="4568825" cy="3427413"/>
          </a:xfrm>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68275" indent="-168275">
              <a:spcBef>
                <a:spcPct val="0"/>
              </a:spcBef>
              <a:buFontTx/>
              <a:buChar cha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Georgia"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Georgia"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C3ECD6-B23C-4A9B-A4B5-E63F065AACA4}"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6C625E-7DAB-4BE4-AE39-84E871009ADD}"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94ACFD-9716-4755-A3C0-0F4ABB98C1AD}"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853481-DF14-4C88-9720-2C1C3E4D20E3}"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F8CBBD-A339-45DE-9B78-E69EC445EA4B}"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2E98A1-7F9F-466E-B7AC-FD519CA54662}"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77D365F-86A4-4708-A402-9ADB05FC62AC}" type="datetimeFigureOut">
              <a:rPr lang="en-US"/>
              <a:pPr>
                <a:defRPr/>
              </a:pPr>
              <a:t>6/8/2014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CA4D66-9FF2-480B-8B87-5E054CB0D5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9D2BFA-AA7E-4F5F-B468-EE369090F1C7}" type="datetimeFigureOut">
              <a:rPr lang="en-US"/>
              <a:pPr>
                <a:defRPr/>
              </a:pPr>
              <a:t>6/8/2014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2DC713-05ED-4CB4-9161-E1BD74FDBD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0E6116-537F-45DF-8E80-FE3E14A22A96}" type="datetimeFigureOut">
              <a:rPr lang="en-US"/>
              <a:pPr>
                <a:defRPr/>
              </a:pPr>
              <a:t>6/8/2014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5B154C-0F42-4790-9FCD-0C1822B26D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rtlCol="0">
            <a:normAutofit/>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7A668360-6861-4989-AE60-F23FFC7293D0}"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rtlCol="0">
            <a:normAutofit/>
          </a:bodyPr>
          <a:lstStyle/>
          <a:p>
            <a:pPr lvl="0"/>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0E5E3A8C-5158-4F69-B162-FD5F10ACF218}"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71083C-1E8C-4FBB-A460-EF7BA8A47070}" type="datetimeFigureOut">
              <a:rPr lang="en-US"/>
              <a:pPr>
                <a:defRPr/>
              </a:pPr>
              <a:t>6/8/2014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13E347-A670-45BF-AD9D-63696E38DBD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CDBE04-E522-48B2-A39B-98206522246E}" type="datetimeFigureOut">
              <a:rPr lang="en-US"/>
              <a:pPr>
                <a:defRPr/>
              </a:pPr>
              <a:t>6/8/2014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2CA08-3B98-4A10-A580-8F8358560AF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024EF6-8A6D-4B57-A9FF-1869C16EE829}" type="datetimeFigureOut">
              <a:rPr lang="en-US"/>
              <a:pPr>
                <a:defRPr/>
              </a:pPr>
              <a:t>6/8/2014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A5AC06-CF7A-4E94-B4F8-B7F16C83AA9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B68B68B-0DF9-4F2B-86D4-5F19277BF0D7}" type="datetimeFigureOut">
              <a:rPr lang="en-US"/>
              <a:pPr>
                <a:defRPr/>
              </a:pPr>
              <a:t>6/8/2014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1541EA9-310E-485F-BD65-1F4810ACD8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F48719-2613-42AF-BAB2-6BA88888D842}" type="datetimeFigureOut">
              <a:rPr lang="en-US"/>
              <a:pPr>
                <a:defRPr/>
              </a:pPr>
              <a:t>6/8/2014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330BFE-49FA-44FD-A5C6-17E15BC604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E0E1412-D6E4-4242-977E-AE6744753456}" type="datetimeFigureOut">
              <a:rPr lang="en-US"/>
              <a:pPr>
                <a:defRPr/>
              </a:pPr>
              <a:t>6/8/2014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3E1E82-DBBC-4FF7-8ABD-27FE2D92C3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5DF0D6-F36F-4949-A7AC-B7DD40B85C54}" type="datetimeFigureOut">
              <a:rPr lang="en-US"/>
              <a:pPr>
                <a:defRPr/>
              </a:pPr>
              <a:t>6/8/2014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0A5B29-6903-41BF-AB3C-2901EBCD037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9ED3BE-E802-41CB-A230-C961B0AEF6F3}" type="datetimeFigureOut">
              <a:rPr lang="en-US"/>
              <a:pPr>
                <a:defRPr/>
              </a:pPr>
              <a:t>6/8/2014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0BBF03-F861-488B-8B68-D68D14790D5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449329F-84A7-495B-916E-C2B14850A1D6}" type="datetimeFigureOut">
              <a:rPr lang="en-US"/>
              <a:pPr>
                <a:defRPr/>
              </a:pPr>
              <a:t>6/8/2014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5F743E6-8B2F-4F4F-B7CD-633D40A8DE5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 id="2147483673"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www.nj211.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www.nj211.org/images/HurricaneSandy/NJ211HurricaneSandyResourceGuid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marx@nj211.org"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9" descr="sandy-pier-rollerc_2384216k"/>
          <p:cNvPicPr>
            <a:picLocks noGrp="1" noChangeAspect="1" noChangeArrowheads="1"/>
          </p:cNvPicPr>
          <p:nvPr>
            <p:ph idx="4294967295"/>
          </p:nvPr>
        </p:nvPicPr>
        <p:blipFill>
          <a:blip r:embed="rId3"/>
          <a:srcRect/>
          <a:stretch>
            <a:fillRect/>
          </a:stretch>
        </p:blipFill>
        <p:spPr>
          <a:xfrm>
            <a:off x="-7938" y="0"/>
            <a:ext cx="9151938" cy="6858000"/>
          </a:xfrm>
        </p:spPr>
      </p:pic>
      <p:sp>
        <p:nvSpPr>
          <p:cNvPr id="5" name="TextBox 4"/>
          <p:cNvSpPr txBox="1"/>
          <p:nvPr/>
        </p:nvSpPr>
        <p:spPr>
          <a:xfrm>
            <a:off x="4800600" y="6261100"/>
            <a:ext cx="4343400" cy="584200"/>
          </a:xfrm>
          <a:prstGeom prst="rect">
            <a:avLst/>
          </a:prstGeom>
          <a:noFill/>
        </p:spPr>
        <p:txBody>
          <a:bodyPr>
            <a:spAutoFit/>
          </a:bodyPr>
          <a:lstStyle/>
          <a:p>
            <a:pPr algn="r" fontAlgn="auto">
              <a:spcBef>
                <a:spcPts val="0"/>
              </a:spcBef>
              <a:spcAft>
                <a:spcPts val="0"/>
              </a:spcAft>
              <a:defRPr/>
            </a:pPr>
            <a:r>
              <a:rPr lang="en-US" sz="1600" b="1" dirty="0">
                <a:effectLst>
                  <a:outerShdw blurRad="38100" dist="38100" dir="2700000" algn="tl">
                    <a:srgbClr val="C0C0C0"/>
                  </a:outerShdw>
                </a:effectLst>
                <a:latin typeface="Arial"/>
                <a:cs typeface="Arial"/>
              </a:rPr>
              <a:t>Laura Zink Marx</a:t>
            </a:r>
          </a:p>
          <a:p>
            <a:pPr algn="r" fontAlgn="auto">
              <a:spcBef>
                <a:spcPts val="0"/>
              </a:spcBef>
              <a:spcAft>
                <a:spcPts val="0"/>
              </a:spcAft>
              <a:defRPr/>
            </a:pPr>
            <a:r>
              <a:rPr lang="en-US" sz="1600" b="1" dirty="0">
                <a:effectLst>
                  <a:outerShdw blurRad="38100" dist="38100" dir="2700000" algn="tl">
                    <a:srgbClr val="C0C0C0"/>
                  </a:outerShdw>
                </a:effectLst>
                <a:latin typeface="Arial"/>
                <a:cs typeface="Arial"/>
              </a:rPr>
              <a:t>Executive Director, NJ 2-1-1 Partnership</a:t>
            </a:r>
          </a:p>
        </p:txBody>
      </p:sp>
      <p:sp>
        <p:nvSpPr>
          <p:cNvPr id="26627" name="Rectangle 10"/>
          <p:cNvSpPr>
            <a:spLocks noChangeArrowheads="1"/>
          </p:cNvSpPr>
          <p:nvPr/>
        </p:nvSpPr>
        <p:spPr bwMode="auto">
          <a:xfrm>
            <a:off x="0" y="4953000"/>
            <a:ext cx="9144000" cy="523875"/>
          </a:xfrm>
          <a:prstGeom prst="rect">
            <a:avLst/>
          </a:prstGeom>
          <a:noFill/>
          <a:ln w="9525">
            <a:noFill/>
            <a:miter lim="800000"/>
            <a:headEnd/>
            <a:tailEnd/>
          </a:ln>
        </p:spPr>
        <p:txBody>
          <a:bodyPr>
            <a:spAutoFit/>
          </a:bodyPr>
          <a:lstStyle/>
          <a:p>
            <a:endParaRPr lang="en-US" sz="2800" b="1">
              <a:latin typeface="Calibri" pitchFamily="34" charset="0"/>
            </a:endParaRPr>
          </a:p>
        </p:txBody>
      </p:sp>
      <p:sp>
        <p:nvSpPr>
          <p:cNvPr id="26628"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sz="1100" b="1" i="1">
                <a:latin typeface="Calibri" pitchFamily="34" charset="0"/>
                <a:ea typeface="Calibri" pitchFamily="34" charset="0"/>
                <a:cs typeface="Times New Roman" pitchFamily="18" charset="0"/>
              </a:rPr>
              <a:t>“The Role of 211 Systems in Disasters and Coordinating the Work of Human Service Agencies - Experiences from Recent Events “</a:t>
            </a:r>
            <a:endParaRPr lang="en-US">
              <a:ea typeface="Calibri" pitchFamily="34" charset="0"/>
              <a:cs typeface="Times New Roman" pitchFamily="18" charset="0"/>
            </a:endParaRPr>
          </a:p>
        </p:txBody>
      </p:sp>
      <p:sp>
        <p:nvSpPr>
          <p:cNvPr id="26629"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sz="1100" b="1" i="1">
                <a:latin typeface="Calibri" pitchFamily="34" charset="0"/>
                <a:ea typeface="Calibri" pitchFamily="34" charset="0"/>
                <a:cs typeface="Times New Roman" pitchFamily="18" charset="0"/>
              </a:rPr>
              <a:t>“The Role of 211 Systems in Disasters and Coordinating the Work of Human Service Agencies - Experiences from Recent Events “</a:t>
            </a:r>
            <a:endParaRPr lang="en-US">
              <a:ea typeface="Calibri" pitchFamily="34" charset="0"/>
              <a:cs typeface="Times New Roman" pitchFamily="18" charset="0"/>
            </a:endParaRPr>
          </a:p>
        </p:txBody>
      </p:sp>
      <p:sp>
        <p:nvSpPr>
          <p:cNvPr id="2663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sz="1100" b="1" i="1">
                <a:latin typeface="Calibri" pitchFamily="34" charset="0"/>
                <a:ea typeface="Calibri" pitchFamily="34" charset="0"/>
                <a:cs typeface="Times New Roman" pitchFamily="18" charset="0"/>
              </a:rPr>
              <a:t>“The Role of 211 Systems in Disasters and Coordinating the Work of Human Service Agencies - Experiences from Recent Events “</a:t>
            </a:r>
            <a:endParaRPr lang="en-US">
              <a:ea typeface="Calibri" pitchFamily="34" charset="0"/>
              <a:cs typeface="Times New Roman" pitchFamily="18" charset="0"/>
            </a:endParaRPr>
          </a:p>
        </p:txBody>
      </p:sp>
      <p:sp>
        <p:nvSpPr>
          <p:cNvPr id="26631" name="TextBox 5"/>
          <p:cNvSpPr txBox="1">
            <a:spLocks noChangeArrowheads="1"/>
          </p:cNvSpPr>
          <p:nvPr/>
        </p:nvSpPr>
        <p:spPr bwMode="auto">
          <a:xfrm>
            <a:off x="838200" y="5257800"/>
            <a:ext cx="7391400" cy="1200150"/>
          </a:xfrm>
          <a:prstGeom prst="rect">
            <a:avLst/>
          </a:prstGeom>
          <a:noFill/>
          <a:ln w="9525">
            <a:noFill/>
            <a:miter lim="800000"/>
            <a:headEnd/>
            <a:tailEnd/>
          </a:ln>
        </p:spPr>
        <p:txBody>
          <a:bodyPr>
            <a:spAutoFit/>
          </a:bodyPr>
          <a:lstStyle/>
          <a:p>
            <a:r>
              <a:rPr lang="en-US" sz="2400" b="1">
                <a:latin typeface="Calibri" pitchFamily="34" charset="0"/>
              </a:rPr>
              <a:t>The Role of 2-1-1 Systems in Disasters and Coordinating the Work of Human Service Agencies - Experiences from Recent Events </a:t>
            </a:r>
          </a:p>
        </p:txBody>
      </p:sp>
      <p:sp>
        <p:nvSpPr>
          <p:cNvPr id="26632"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sz="1100" b="1" i="1">
                <a:latin typeface="Calibri" pitchFamily="34" charset="0"/>
                <a:ea typeface="Calibri" pitchFamily="34" charset="0"/>
                <a:cs typeface="Times New Roman" pitchFamily="18" charset="0"/>
              </a:rPr>
              <a:t>“The Role of 211 Systems in Disasters and Coordinating the Work of Human Service Agencies - Experiences from Recent Events “</a:t>
            </a:r>
            <a:endParaRPr lang="en-US">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z="3600" b="1" smtClean="0"/>
              <a:t>Long Term Recovery Support</a:t>
            </a:r>
          </a:p>
        </p:txBody>
      </p:sp>
      <p:sp>
        <p:nvSpPr>
          <p:cNvPr id="3" name="Content Placeholder 2"/>
          <p:cNvSpPr>
            <a:spLocks noGrp="1"/>
          </p:cNvSpPr>
          <p:nvPr>
            <p:ph sz="quarter" idx="1"/>
          </p:nvPr>
        </p:nvSpPr>
        <p:spPr>
          <a:xfrm>
            <a:off x="457200" y="1524000"/>
            <a:ext cx="8229600" cy="4602163"/>
          </a:xfrm>
        </p:spPr>
        <p:txBody>
          <a:bodyPr>
            <a:normAutofit/>
          </a:bodyPr>
          <a:lstStyle/>
          <a:p>
            <a:pPr>
              <a:lnSpc>
                <a:spcPct val="80000"/>
              </a:lnSpc>
            </a:pPr>
            <a:r>
              <a:rPr lang="en-US" sz="2000" smtClean="0"/>
              <a:t>Five ongoing conference calls 19 months after Hurricane Sandy, over 1000 meetings to date</a:t>
            </a:r>
          </a:p>
          <a:p>
            <a:pPr lvl="1">
              <a:lnSpc>
                <a:spcPct val="80000"/>
              </a:lnSpc>
            </a:pPr>
            <a:r>
              <a:rPr lang="en-US" sz="1800" smtClean="0"/>
              <a:t>Case Management</a:t>
            </a:r>
          </a:p>
          <a:p>
            <a:pPr lvl="1">
              <a:lnSpc>
                <a:spcPct val="80000"/>
              </a:lnSpc>
            </a:pPr>
            <a:r>
              <a:rPr lang="en-US" sz="1800" smtClean="0"/>
              <a:t>Spiritual Care</a:t>
            </a:r>
          </a:p>
          <a:p>
            <a:pPr lvl="1">
              <a:lnSpc>
                <a:spcPct val="80000"/>
              </a:lnSpc>
            </a:pPr>
            <a:r>
              <a:rPr lang="en-US" sz="1800" smtClean="0"/>
              <a:t>VOAD General Call</a:t>
            </a:r>
          </a:p>
          <a:p>
            <a:pPr lvl="1">
              <a:lnSpc>
                <a:spcPct val="80000"/>
              </a:lnSpc>
            </a:pPr>
            <a:r>
              <a:rPr lang="en-US" sz="1800" smtClean="0"/>
              <a:t>Volunteer Coordination</a:t>
            </a:r>
          </a:p>
          <a:p>
            <a:pPr lvl="1">
              <a:lnSpc>
                <a:spcPct val="80000"/>
              </a:lnSpc>
            </a:pPr>
            <a:r>
              <a:rPr lang="en-US" sz="1800" smtClean="0"/>
              <a:t>Construction and Donations Management</a:t>
            </a:r>
          </a:p>
          <a:p>
            <a:pPr>
              <a:lnSpc>
                <a:spcPct val="80000"/>
              </a:lnSpc>
            </a:pPr>
            <a:endParaRPr lang="en-US" sz="2000" smtClean="0"/>
          </a:p>
          <a:p>
            <a:pPr>
              <a:lnSpc>
                <a:spcPct val="80000"/>
              </a:lnSpc>
            </a:pPr>
            <a:r>
              <a:rPr lang="en-US" sz="2000" smtClean="0"/>
              <a:t>Dedicated Staff for Sustaining LTR Activities</a:t>
            </a:r>
          </a:p>
          <a:p>
            <a:pPr lvl="1">
              <a:lnSpc>
                <a:spcPct val="80000"/>
              </a:lnSpc>
            </a:pPr>
            <a:r>
              <a:rPr lang="en-US" sz="1800" smtClean="0"/>
              <a:t>NJ 2-1-1 Fiscal Agent and LTR Program Coordinator</a:t>
            </a:r>
          </a:p>
          <a:p>
            <a:pPr lvl="1">
              <a:lnSpc>
                <a:spcPct val="80000"/>
              </a:lnSpc>
            </a:pPr>
            <a:r>
              <a:rPr lang="en-US" sz="1800" smtClean="0"/>
              <a:t>15 LTR Groups today</a:t>
            </a:r>
          </a:p>
          <a:p>
            <a:pPr lvl="1">
              <a:lnSpc>
                <a:spcPct val="80000"/>
              </a:lnSpc>
            </a:pPr>
            <a:r>
              <a:rPr lang="en-US" sz="1800" smtClean="0"/>
              <a:t>Hurricane Sandy Recovery Coordinator works with each LTRG</a:t>
            </a:r>
          </a:p>
          <a:p>
            <a:pPr lvl="1">
              <a:lnSpc>
                <a:spcPct val="80000"/>
              </a:lnSpc>
            </a:pPr>
            <a:r>
              <a:rPr lang="en-US" sz="1800" smtClean="0"/>
              <a:t>10 VISTAs deployed to each LTRG and for COAD development</a:t>
            </a:r>
          </a:p>
          <a:p>
            <a:pPr lvl="1">
              <a:lnSpc>
                <a:spcPct val="80000"/>
              </a:lnSpc>
              <a:buFont typeface="Arial" charset="0"/>
              <a:buNone/>
            </a:pPr>
            <a:endParaRPr lang="en-US" sz="1800" smtClean="0"/>
          </a:p>
          <a:p>
            <a:pPr>
              <a:lnSpc>
                <a:spcPct val="80000"/>
              </a:lnSpc>
            </a:pPr>
            <a:r>
              <a:rPr lang="en-US" sz="2000" smtClean="0"/>
              <a:t>Work with NJOEM to revisit ESF responsibilities, moderate issues, and focus on preparing for the next event.</a:t>
            </a:r>
          </a:p>
        </p:txBody>
      </p:sp>
      <p:pic>
        <p:nvPicPr>
          <p:cNvPr id="40963" name="Picture 4"/>
          <p:cNvPicPr>
            <a:picLocks noChangeAspect="1"/>
          </p:cNvPicPr>
          <p:nvPr/>
        </p:nvPicPr>
        <p:blipFill>
          <a:blip r:embed="rId3"/>
          <a:srcRect/>
          <a:stretch>
            <a:fillRect/>
          </a:stretch>
        </p:blipFill>
        <p:spPr bwMode="auto">
          <a:xfrm>
            <a:off x="7543800" y="36195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a:xfrm>
            <a:off x="457200" y="76200"/>
            <a:ext cx="7239000" cy="792163"/>
          </a:xfrm>
        </p:spPr>
        <p:txBody>
          <a:bodyPr/>
          <a:lstStyle/>
          <a:p>
            <a:r>
              <a:rPr lang="en-US" sz="3600" b="1" smtClean="0"/>
              <a:t>Challenges</a:t>
            </a:r>
          </a:p>
        </p:txBody>
      </p:sp>
      <p:sp>
        <p:nvSpPr>
          <p:cNvPr id="3" name="Content Placeholder 2"/>
          <p:cNvSpPr>
            <a:spLocks noGrp="1"/>
          </p:cNvSpPr>
          <p:nvPr>
            <p:ph sz="quarter" idx="4294967295"/>
          </p:nvPr>
        </p:nvSpPr>
        <p:spPr>
          <a:xfrm>
            <a:off x="304800" y="914400"/>
            <a:ext cx="8229600" cy="4830763"/>
          </a:xfrm>
        </p:spPr>
        <p:txBody>
          <a:bodyPr>
            <a:normAutofit/>
          </a:bodyPr>
          <a:lstStyle/>
          <a:p>
            <a:pPr>
              <a:lnSpc>
                <a:spcPct val="80000"/>
              </a:lnSpc>
            </a:pPr>
            <a:r>
              <a:rPr lang="en-US" sz="1600" smtClean="0"/>
              <a:t>Response: first days</a:t>
            </a:r>
          </a:p>
          <a:p>
            <a:pPr lvl="1">
              <a:lnSpc>
                <a:spcPct val="80000"/>
              </a:lnSpc>
            </a:pPr>
            <a:r>
              <a:rPr lang="en-US" sz="1600" smtClean="0"/>
              <a:t>Communication, clear messaging</a:t>
            </a:r>
          </a:p>
          <a:p>
            <a:pPr lvl="1">
              <a:lnSpc>
                <a:spcPct val="80000"/>
              </a:lnSpc>
            </a:pPr>
            <a:r>
              <a:rPr lang="en-US" sz="1600" smtClean="0"/>
              <a:t>Health and Medical Concerns, Isolated Individuals</a:t>
            </a:r>
          </a:p>
          <a:p>
            <a:pPr lvl="1">
              <a:lnSpc>
                <a:spcPct val="80000"/>
              </a:lnSpc>
            </a:pPr>
            <a:r>
              <a:rPr lang="en-US" sz="1600" smtClean="0"/>
              <a:t>Housing and Power and Gasoline, shear magnitude of the event</a:t>
            </a:r>
          </a:p>
          <a:p>
            <a:pPr lvl="1">
              <a:lnSpc>
                <a:spcPct val="80000"/>
              </a:lnSpc>
            </a:pPr>
            <a:r>
              <a:rPr lang="en-US" sz="1600" smtClean="0"/>
              <a:t>Sheltering</a:t>
            </a:r>
          </a:p>
          <a:p>
            <a:pPr lvl="1">
              <a:lnSpc>
                <a:spcPct val="80000"/>
              </a:lnSpc>
              <a:buFont typeface="Arial" charset="0"/>
              <a:buNone/>
            </a:pPr>
            <a:endParaRPr lang="en-US" sz="1600" smtClean="0"/>
          </a:p>
          <a:p>
            <a:pPr>
              <a:lnSpc>
                <a:spcPct val="80000"/>
              </a:lnSpc>
            </a:pPr>
            <a:r>
              <a:rPr lang="en-US" sz="1600" smtClean="0"/>
              <a:t>Response:  first weeks</a:t>
            </a:r>
          </a:p>
          <a:p>
            <a:pPr lvl="1">
              <a:lnSpc>
                <a:spcPct val="80000"/>
              </a:lnSpc>
            </a:pPr>
            <a:r>
              <a:rPr lang="en-US" sz="1600" smtClean="0"/>
              <a:t>Clean-up groups arriving without warning in NJ, Spontaneous volunteers</a:t>
            </a:r>
          </a:p>
          <a:p>
            <a:pPr lvl="1">
              <a:lnSpc>
                <a:spcPct val="80000"/>
              </a:lnSpc>
            </a:pPr>
            <a:r>
              <a:rPr lang="en-US" sz="1600" smtClean="0"/>
              <a:t>Terminology: assessment (damage versus clean-up versus rebuild)</a:t>
            </a:r>
          </a:p>
          <a:p>
            <a:pPr lvl="1">
              <a:lnSpc>
                <a:spcPct val="80000"/>
              </a:lnSpc>
            </a:pPr>
            <a:r>
              <a:rPr lang="en-US" sz="1600" smtClean="0"/>
              <a:t>Hired workers arriving without accommodations and funds</a:t>
            </a:r>
          </a:p>
          <a:p>
            <a:pPr lvl="1">
              <a:lnSpc>
                <a:spcPct val="80000"/>
              </a:lnSpc>
            </a:pPr>
            <a:r>
              <a:rPr lang="en-US" sz="1600" smtClean="0"/>
              <a:t>Donations management</a:t>
            </a:r>
          </a:p>
          <a:p>
            <a:pPr lvl="1">
              <a:lnSpc>
                <a:spcPct val="80000"/>
              </a:lnSpc>
            </a:pPr>
            <a:r>
              <a:rPr lang="en-US" sz="1600" smtClean="0"/>
              <a:t>Housing of residents and volunteers</a:t>
            </a:r>
          </a:p>
          <a:p>
            <a:pPr lvl="1">
              <a:lnSpc>
                <a:spcPct val="80000"/>
              </a:lnSpc>
            </a:pPr>
            <a:r>
              <a:rPr lang="en-US" sz="1600" smtClean="0"/>
              <a:t>Counties without COADs needing organization to launch Long Term Recovery Efforts</a:t>
            </a:r>
          </a:p>
          <a:p>
            <a:pPr lvl="1">
              <a:lnSpc>
                <a:spcPct val="80000"/>
              </a:lnSpc>
            </a:pPr>
            <a:r>
              <a:rPr lang="en-US" sz="1600" smtClean="0"/>
              <a:t>Mold, Debris</a:t>
            </a:r>
          </a:p>
          <a:p>
            <a:pPr lvl="1">
              <a:lnSpc>
                <a:spcPct val="80000"/>
              </a:lnSpc>
            </a:pPr>
            <a:endParaRPr lang="en-US" sz="1600" smtClean="0"/>
          </a:p>
          <a:p>
            <a:pPr>
              <a:lnSpc>
                <a:spcPct val="80000"/>
              </a:lnSpc>
            </a:pPr>
            <a:r>
              <a:rPr lang="en-US" sz="1600" smtClean="0"/>
              <a:t>Recovery</a:t>
            </a:r>
          </a:p>
          <a:p>
            <a:pPr lvl="1">
              <a:lnSpc>
                <a:spcPct val="80000"/>
              </a:lnSpc>
            </a:pPr>
            <a:r>
              <a:rPr lang="en-US" sz="1600" smtClean="0"/>
              <a:t>Home Rule: licensing of professionals, volunteers</a:t>
            </a:r>
          </a:p>
          <a:p>
            <a:pPr lvl="1">
              <a:lnSpc>
                <a:spcPct val="80000"/>
              </a:lnSpc>
            </a:pPr>
            <a:r>
              <a:rPr lang="en-US" sz="1600" smtClean="0"/>
              <a:t>Building processes with LTR Groups</a:t>
            </a:r>
          </a:p>
          <a:p>
            <a:pPr lvl="1">
              <a:lnSpc>
                <a:spcPct val="80000"/>
              </a:lnSpc>
            </a:pPr>
            <a:r>
              <a:rPr lang="en-US" sz="1600" smtClean="0"/>
              <a:t>Disaster Case Management, financial assistance</a:t>
            </a:r>
          </a:p>
          <a:p>
            <a:pPr lvl="1">
              <a:lnSpc>
                <a:spcPct val="80000"/>
              </a:lnSpc>
            </a:pPr>
            <a:r>
              <a:rPr lang="en-US" sz="1600" smtClean="0"/>
              <a:t>Need for dedicated staff (as organizations had to get back to business as usual)</a:t>
            </a:r>
          </a:p>
          <a:p>
            <a:pPr lvl="1">
              <a:lnSpc>
                <a:spcPct val="80000"/>
              </a:lnSpc>
            </a:pPr>
            <a:r>
              <a:rPr lang="en-US" sz="1600" smtClean="0"/>
              <a:t>Underserved populations </a:t>
            </a:r>
          </a:p>
          <a:p>
            <a:pPr lvl="1">
              <a:lnSpc>
                <a:spcPct val="80000"/>
              </a:lnSpc>
            </a:pPr>
            <a:r>
              <a:rPr lang="en-US" sz="1600" smtClean="0"/>
              <a:t>Flood maps and elevation</a:t>
            </a:r>
          </a:p>
          <a:p>
            <a:pPr lvl="1">
              <a:lnSpc>
                <a:spcPct val="80000"/>
              </a:lnSpc>
            </a:pPr>
            <a:r>
              <a:rPr lang="en-US" sz="1600" smtClean="0"/>
              <a:t>Slow release of assistance funds……………….</a:t>
            </a:r>
          </a:p>
        </p:txBody>
      </p:sp>
      <p:pic>
        <p:nvPicPr>
          <p:cNvPr id="149508" name="Picture 4"/>
          <p:cNvPicPr>
            <a:picLocks noChangeAspect="1"/>
          </p:cNvPicPr>
          <p:nvPr/>
        </p:nvPicPr>
        <p:blipFill>
          <a:blip r:embed="rId3"/>
          <a:srcRect/>
          <a:stretch>
            <a:fillRect/>
          </a:stretch>
        </p:blipFill>
        <p:spPr bwMode="auto">
          <a:xfrm>
            <a:off x="7543800" y="36195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152400"/>
            <a:ext cx="8153400" cy="1066800"/>
          </a:xfrm>
        </p:spPr>
        <p:txBody>
          <a:bodyPr/>
          <a:lstStyle/>
          <a:p>
            <a:r>
              <a:rPr lang="en-US" sz="3800" smtClean="0">
                <a:latin typeface="Georgia" pitchFamily="18" charset="0"/>
              </a:rPr>
              <a:t>             Who and </a:t>
            </a:r>
            <a:r>
              <a:rPr lang="en-US" sz="3800" smtClean="0">
                <a:solidFill>
                  <a:srgbClr val="0000FF"/>
                </a:solidFill>
                <a:latin typeface="Georgia" pitchFamily="18" charset="0"/>
              </a:rPr>
              <a:t>Where …</a:t>
            </a:r>
          </a:p>
        </p:txBody>
      </p:sp>
      <p:graphicFrame>
        <p:nvGraphicFramePr>
          <p:cNvPr id="1026" name="Object 2"/>
          <p:cNvGraphicFramePr>
            <a:graphicFrameLocks noChangeAspect="1"/>
          </p:cNvGraphicFramePr>
          <p:nvPr/>
        </p:nvGraphicFramePr>
        <p:xfrm>
          <a:off x="6400800" y="4419600"/>
          <a:ext cx="2057400" cy="1422400"/>
        </p:xfrm>
        <a:graphic>
          <a:graphicData uri="http://schemas.openxmlformats.org/presentationml/2006/ole">
            <p:oleObj spid="_x0000_s1026" name="Photo Editor Photo" r:id="rId4" imgW="4409524" imgH="3048426" progId="">
              <p:embed/>
            </p:oleObj>
          </a:graphicData>
        </a:graphic>
      </p:graphicFrame>
      <p:graphicFrame>
        <p:nvGraphicFramePr>
          <p:cNvPr id="1027" name="Object 3"/>
          <p:cNvGraphicFramePr>
            <a:graphicFrameLocks noChangeAspect="1"/>
          </p:cNvGraphicFramePr>
          <p:nvPr/>
        </p:nvGraphicFramePr>
        <p:xfrm>
          <a:off x="381000" y="1143000"/>
          <a:ext cx="3019425" cy="4343400"/>
        </p:xfrm>
        <a:graphic>
          <a:graphicData uri="http://schemas.openxmlformats.org/presentationml/2006/ole">
            <p:oleObj spid="_x0000_s1027" r:id="rId5" imgW="2657846" imgH="4828571" progId="">
              <p:embed/>
            </p:oleObj>
          </a:graphicData>
        </a:graphic>
      </p:graphicFrame>
      <p:sp>
        <p:nvSpPr>
          <p:cNvPr id="1029" name="Text Box 6"/>
          <p:cNvSpPr txBox="1">
            <a:spLocks noChangeArrowheads="1"/>
          </p:cNvSpPr>
          <p:nvPr/>
        </p:nvSpPr>
        <p:spPr bwMode="auto">
          <a:xfrm>
            <a:off x="4191000" y="1143000"/>
            <a:ext cx="1143000" cy="533400"/>
          </a:xfrm>
          <a:prstGeom prst="rect">
            <a:avLst/>
          </a:prstGeom>
          <a:solidFill>
            <a:srgbClr val="FFFFFF"/>
          </a:solidFill>
          <a:ln w="57150" cmpd="thinThick">
            <a:solidFill>
              <a:srgbClr val="000000"/>
            </a:solidFill>
            <a:miter lim="800000"/>
            <a:headEnd/>
            <a:tailEnd/>
          </a:ln>
        </p:spPr>
        <p:txBody>
          <a:bodyPr/>
          <a:lstStyle/>
          <a:p>
            <a:r>
              <a:rPr lang="en-US" sz="1200">
                <a:latin typeface="Calibri" pitchFamily="34" charset="0"/>
                <a:cs typeface="Times New Roman" pitchFamily="18" charset="0"/>
              </a:rPr>
              <a:t>NJ 2-1-1 Partnership</a:t>
            </a:r>
            <a:endParaRPr lang="en-US" sz="1100">
              <a:latin typeface="Calibri" pitchFamily="34" charset="0"/>
            </a:endParaRPr>
          </a:p>
        </p:txBody>
      </p:sp>
      <p:sp>
        <p:nvSpPr>
          <p:cNvPr id="1030" name="Line 8"/>
          <p:cNvSpPr>
            <a:spLocks noChangeShapeType="1"/>
          </p:cNvSpPr>
          <p:nvPr/>
        </p:nvSpPr>
        <p:spPr bwMode="auto">
          <a:xfrm flipH="1">
            <a:off x="2438400" y="1295400"/>
            <a:ext cx="1676400" cy="685800"/>
          </a:xfrm>
          <a:prstGeom prst="line">
            <a:avLst/>
          </a:prstGeom>
          <a:noFill/>
          <a:ln w="9525">
            <a:solidFill>
              <a:srgbClr val="000000"/>
            </a:solidFill>
            <a:round/>
            <a:headEnd/>
            <a:tailEnd type="triangle" w="med" len="med"/>
          </a:ln>
        </p:spPr>
        <p:txBody>
          <a:bodyPr/>
          <a:lstStyle/>
          <a:p>
            <a:endParaRPr lang="en-US"/>
          </a:p>
        </p:txBody>
      </p:sp>
      <p:sp>
        <p:nvSpPr>
          <p:cNvPr id="1031" name="Rectangle 9"/>
          <p:cNvSpPr>
            <a:spLocks noChangeArrowheads="1"/>
          </p:cNvSpPr>
          <p:nvPr/>
        </p:nvSpPr>
        <p:spPr bwMode="auto">
          <a:xfrm>
            <a:off x="311150" y="31750"/>
            <a:ext cx="246063" cy="812800"/>
          </a:xfrm>
          <a:prstGeom prst="rect">
            <a:avLst/>
          </a:prstGeom>
          <a:noFill/>
          <a:ln w="9525">
            <a:noFill/>
            <a:miter lim="800000"/>
            <a:headEnd/>
            <a:tailEnd/>
          </a:ln>
        </p:spPr>
        <p:txBody>
          <a:bodyPr wrap="none" anchor="ctr">
            <a:spAutoFit/>
          </a:bodyPr>
          <a:lstStyle/>
          <a:p>
            <a:endParaRPr lang="en-US" sz="1100">
              <a:latin typeface="Calibri" pitchFamily="34" charset="0"/>
            </a:endParaRPr>
          </a:p>
          <a:p>
            <a:pPr eaLnBrk="0" hangingPunct="0"/>
            <a:r>
              <a:rPr lang="en-US">
                <a:latin typeface="Calibri" pitchFamily="34" charset="0"/>
              </a:rPr>
              <a:t/>
            </a:r>
            <a:br>
              <a:rPr lang="en-US">
                <a:latin typeface="Calibri" pitchFamily="34" charset="0"/>
              </a:rPr>
            </a:br>
            <a:endParaRPr lang="en-US">
              <a:latin typeface="Calibri" pitchFamily="34" charset="0"/>
            </a:endParaRPr>
          </a:p>
          <a:p>
            <a:pPr eaLnBrk="0" hangingPunct="0"/>
            <a:endParaRPr lang="en-US">
              <a:latin typeface="Calibri" pitchFamily="34" charset="0"/>
            </a:endParaRPr>
          </a:p>
        </p:txBody>
      </p:sp>
      <p:sp>
        <p:nvSpPr>
          <p:cNvPr id="1032" name="Rectangle 10"/>
          <p:cNvSpPr>
            <a:spLocks noChangeArrowheads="1"/>
          </p:cNvSpPr>
          <p:nvPr/>
        </p:nvSpPr>
        <p:spPr bwMode="auto">
          <a:xfrm>
            <a:off x="311150" y="1046163"/>
            <a:ext cx="246063" cy="401637"/>
          </a:xfrm>
          <a:prstGeom prst="rect">
            <a:avLst/>
          </a:prstGeom>
          <a:noFill/>
          <a:ln w="9525">
            <a:noFill/>
            <a:miter lim="800000"/>
            <a:headEnd/>
            <a:tailEnd/>
          </a:ln>
        </p:spPr>
        <p:txBody>
          <a:bodyPr wrap="none" anchor="ctr">
            <a:spAutoFit/>
          </a:bodyPr>
          <a:lstStyle/>
          <a:p>
            <a:endParaRPr lang="en-US" sz="1100">
              <a:latin typeface="Calibri" pitchFamily="34" charset="0"/>
            </a:endParaRPr>
          </a:p>
          <a:p>
            <a:pPr eaLnBrk="0" hangingPunct="0"/>
            <a:endParaRPr lang="en-US">
              <a:latin typeface="Calibri" pitchFamily="34" charset="0"/>
            </a:endParaRPr>
          </a:p>
        </p:txBody>
      </p:sp>
      <p:sp>
        <p:nvSpPr>
          <p:cNvPr id="1033" name="Rectangle 11"/>
          <p:cNvSpPr>
            <a:spLocks noChangeArrowheads="1"/>
          </p:cNvSpPr>
          <p:nvPr/>
        </p:nvSpPr>
        <p:spPr bwMode="auto">
          <a:xfrm>
            <a:off x="342900" y="6938963"/>
            <a:ext cx="246063" cy="274637"/>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34" name="Rectangle 12"/>
          <p:cNvSpPr>
            <a:spLocks noChangeArrowheads="1"/>
          </p:cNvSpPr>
          <p:nvPr/>
        </p:nvSpPr>
        <p:spPr bwMode="auto">
          <a:xfrm>
            <a:off x="342900" y="6938963"/>
            <a:ext cx="246063" cy="274637"/>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035" name="Line 14"/>
          <p:cNvSpPr>
            <a:spLocks noChangeShapeType="1"/>
          </p:cNvSpPr>
          <p:nvPr/>
        </p:nvSpPr>
        <p:spPr bwMode="auto">
          <a:xfrm>
            <a:off x="6096000" y="3429000"/>
            <a:ext cx="0" cy="0"/>
          </a:xfrm>
          <a:prstGeom prst="line">
            <a:avLst/>
          </a:prstGeom>
          <a:noFill/>
          <a:ln w="9525">
            <a:solidFill>
              <a:schemeClr val="tx1"/>
            </a:solidFill>
            <a:round/>
            <a:headEnd/>
            <a:tailEnd type="triangle" w="med" len="med"/>
          </a:ln>
        </p:spPr>
        <p:txBody>
          <a:bodyPr/>
          <a:lstStyle/>
          <a:p>
            <a:endParaRPr lang="en-US"/>
          </a:p>
        </p:txBody>
      </p:sp>
      <p:sp>
        <p:nvSpPr>
          <p:cNvPr id="1036" name="Line 15"/>
          <p:cNvSpPr>
            <a:spLocks noChangeShapeType="1"/>
          </p:cNvSpPr>
          <p:nvPr/>
        </p:nvSpPr>
        <p:spPr bwMode="auto">
          <a:xfrm>
            <a:off x="6096000" y="3276600"/>
            <a:ext cx="0" cy="0"/>
          </a:xfrm>
          <a:prstGeom prst="line">
            <a:avLst/>
          </a:prstGeom>
          <a:noFill/>
          <a:ln w="9525">
            <a:solidFill>
              <a:schemeClr val="tx1"/>
            </a:solidFill>
            <a:round/>
            <a:headEnd/>
            <a:tailEnd type="triangle" w="med" len="med"/>
          </a:ln>
        </p:spPr>
        <p:txBody>
          <a:bodyPr/>
          <a:lstStyle/>
          <a:p>
            <a:endParaRPr lang="en-US"/>
          </a:p>
        </p:txBody>
      </p:sp>
      <p:pic>
        <p:nvPicPr>
          <p:cNvPr id="1037" name="Picture 20" descr="211 RGB"/>
          <p:cNvPicPr>
            <a:picLocks noChangeAspect="1" noChangeArrowheads="1"/>
          </p:cNvPicPr>
          <p:nvPr/>
        </p:nvPicPr>
        <p:blipFill>
          <a:blip r:embed="rId6"/>
          <a:srcRect/>
          <a:stretch>
            <a:fillRect/>
          </a:stretch>
        </p:blipFill>
        <p:spPr bwMode="auto">
          <a:xfrm>
            <a:off x="7848600" y="381000"/>
            <a:ext cx="804863" cy="725488"/>
          </a:xfrm>
          <a:prstGeom prst="rect">
            <a:avLst/>
          </a:prstGeom>
          <a:noFill/>
          <a:ln w="9525">
            <a:noFill/>
            <a:miter lim="800000"/>
            <a:headEnd/>
            <a:tailEnd/>
          </a:ln>
        </p:spPr>
      </p:pic>
      <p:sp>
        <p:nvSpPr>
          <p:cNvPr id="1038" name="TextBox 14"/>
          <p:cNvSpPr txBox="1">
            <a:spLocks noChangeArrowheads="1"/>
          </p:cNvSpPr>
          <p:nvPr/>
        </p:nvSpPr>
        <p:spPr bwMode="auto">
          <a:xfrm>
            <a:off x="4800600" y="1905000"/>
            <a:ext cx="3505200" cy="1190625"/>
          </a:xfrm>
          <a:prstGeom prst="rect">
            <a:avLst/>
          </a:prstGeom>
          <a:noFill/>
          <a:ln w="9525">
            <a:noFill/>
            <a:miter lim="800000"/>
            <a:headEnd/>
            <a:tailEnd/>
          </a:ln>
        </p:spPr>
        <p:txBody>
          <a:bodyPr>
            <a:spAutoFit/>
          </a:bodyPr>
          <a:lstStyle/>
          <a:p>
            <a:r>
              <a:rPr lang="en-US">
                <a:latin typeface="Calibri" pitchFamily="34" charset="0"/>
              </a:rPr>
              <a:t>83 Staff Members, 56 FTE of which 50% are certified or licensed professionals.  Statewide Service 24/7/365</a:t>
            </a:r>
          </a:p>
        </p:txBody>
      </p:sp>
      <p:pic>
        <p:nvPicPr>
          <p:cNvPr id="1039" name="Picture 24" descr="Dec 2013 staff"/>
          <p:cNvPicPr>
            <a:picLocks noChangeAspect="1" noChangeArrowheads="1"/>
          </p:cNvPicPr>
          <p:nvPr/>
        </p:nvPicPr>
        <p:blipFill>
          <a:blip r:embed="rId7"/>
          <a:srcRect/>
          <a:stretch>
            <a:fillRect/>
          </a:stretch>
        </p:blipFill>
        <p:spPr bwMode="auto">
          <a:xfrm>
            <a:off x="3657600" y="3276600"/>
            <a:ext cx="5029200" cy="28352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537"/>
          <p:cNvSpPr>
            <a:spLocks noGrp="1" noChangeArrowheads="1"/>
          </p:cNvSpPr>
          <p:nvPr>
            <p:ph type="title"/>
          </p:nvPr>
        </p:nvSpPr>
        <p:spPr>
          <a:xfrm>
            <a:off x="457200" y="304800"/>
            <a:ext cx="8229600" cy="1139825"/>
          </a:xfrm>
        </p:spPr>
        <p:txBody>
          <a:bodyPr>
            <a:normAutofit/>
          </a:bodyPr>
          <a:lstStyle/>
          <a:p>
            <a:r>
              <a:rPr lang="en-US" sz="2900" b="1" smtClean="0">
                <a:solidFill>
                  <a:srgbClr val="0000FF"/>
                </a:solidFill>
                <a:latin typeface="Georgia" pitchFamily="18" charset="0"/>
              </a:rPr>
              <a:t>Technologies</a:t>
            </a:r>
            <a:r>
              <a:rPr lang="en-US" sz="4000" b="1" smtClean="0">
                <a:solidFill>
                  <a:srgbClr val="0000FF"/>
                </a:solidFill>
                <a:latin typeface="Georgia" pitchFamily="18" charset="0"/>
              </a:rPr>
              <a:t> – </a:t>
            </a:r>
            <a:r>
              <a:rPr lang="en-US" sz="2200" b="1" smtClean="0">
                <a:solidFill>
                  <a:srgbClr val="0000FF"/>
                </a:solidFill>
                <a:latin typeface="Georgia" pitchFamily="18" charset="0"/>
              </a:rPr>
              <a:t>built with continuity of operations objectives</a:t>
            </a:r>
            <a:br>
              <a:rPr lang="en-US" sz="2200" b="1" smtClean="0">
                <a:solidFill>
                  <a:srgbClr val="0000FF"/>
                </a:solidFill>
                <a:latin typeface="Georgia" pitchFamily="18" charset="0"/>
              </a:rPr>
            </a:br>
            <a:endParaRPr lang="en-US" sz="4000" b="1" smtClean="0">
              <a:solidFill>
                <a:srgbClr val="0000FF"/>
              </a:solidFill>
              <a:latin typeface="Georgia" pitchFamily="18" charset="0"/>
            </a:endParaRPr>
          </a:p>
        </p:txBody>
      </p:sp>
      <p:sp>
        <p:nvSpPr>
          <p:cNvPr id="57346" name="Rectangle 1542"/>
          <p:cNvSpPr>
            <a:spLocks noChangeArrowheads="1"/>
          </p:cNvSpPr>
          <p:nvPr/>
        </p:nvSpPr>
        <p:spPr bwMode="auto">
          <a:xfrm>
            <a:off x="457200" y="1371600"/>
            <a:ext cx="8229600" cy="4987925"/>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pitchFamily="2" charset="2"/>
              <a:buChar char="n"/>
            </a:pPr>
            <a:r>
              <a:rPr lang="en-US" sz="2200" b="1">
                <a:latin typeface="Georgia" pitchFamily="18" charset="0"/>
              </a:rPr>
              <a:t>Web Based</a:t>
            </a:r>
            <a:r>
              <a:rPr lang="en-US" sz="2200">
                <a:latin typeface="Georgia" pitchFamily="18" charset="0"/>
              </a:rPr>
              <a:t>:  Telecom (Five9), </a:t>
            </a:r>
          </a:p>
          <a:p>
            <a:pPr marL="342900" indent="-342900" eaLnBrk="0" hangingPunct="0">
              <a:spcBef>
                <a:spcPct val="20000"/>
              </a:spcBef>
              <a:buClr>
                <a:schemeClr val="accent1"/>
              </a:buClr>
              <a:buSzPct val="65000"/>
              <a:buFont typeface="Wingdings" pitchFamily="2" charset="2"/>
              <a:buNone/>
            </a:pPr>
            <a:r>
              <a:rPr lang="en-US" sz="2200">
                <a:latin typeface="Georgia" pitchFamily="18" charset="0"/>
              </a:rPr>
              <a:t>     Caller Management System and </a:t>
            </a:r>
          </a:p>
          <a:p>
            <a:pPr marL="342900" indent="-342900" eaLnBrk="0" hangingPunct="0">
              <a:spcBef>
                <a:spcPct val="20000"/>
              </a:spcBef>
              <a:buClr>
                <a:schemeClr val="accent1"/>
              </a:buClr>
              <a:buSzPct val="65000"/>
              <a:buFont typeface="Wingdings" pitchFamily="2" charset="2"/>
              <a:buNone/>
            </a:pPr>
            <a:r>
              <a:rPr lang="en-US" sz="2200">
                <a:latin typeface="Georgia" pitchFamily="18" charset="0"/>
              </a:rPr>
              <a:t>     Data Resources (Referral &amp; </a:t>
            </a:r>
          </a:p>
          <a:p>
            <a:pPr marL="342900" indent="-342900" eaLnBrk="0" hangingPunct="0">
              <a:spcBef>
                <a:spcPct val="20000"/>
              </a:spcBef>
              <a:buClr>
                <a:schemeClr val="accent1"/>
              </a:buClr>
              <a:buSzPct val="65000"/>
              <a:buFont typeface="Wingdings" pitchFamily="2" charset="2"/>
              <a:buNone/>
            </a:pPr>
            <a:r>
              <a:rPr lang="en-US" sz="2200">
                <a:latin typeface="Georgia" pitchFamily="18" charset="0"/>
              </a:rPr>
              <a:t>     Resource House)</a:t>
            </a:r>
          </a:p>
          <a:p>
            <a:pPr marL="342900" indent="-342900" eaLnBrk="0" hangingPunct="0">
              <a:spcBef>
                <a:spcPct val="20000"/>
              </a:spcBef>
              <a:buClr>
                <a:schemeClr val="accent1"/>
              </a:buClr>
              <a:buSzPct val="65000"/>
              <a:buFont typeface="Wingdings" pitchFamily="2" charset="2"/>
              <a:buChar char="n"/>
            </a:pPr>
            <a:r>
              <a:rPr lang="en-US" sz="2200" b="1">
                <a:latin typeface="Georgia" pitchFamily="18" charset="0"/>
              </a:rPr>
              <a:t>Premise Based</a:t>
            </a:r>
            <a:r>
              <a:rPr lang="en-US" sz="2200">
                <a:latin typeface="Georgia" pitchFamily="18" charset="0"/>
              </a:rPr>
              <a:t> (redundancy):  </a:t>
            </a:r>
          </a:p>
          <a:p>
            <a:pPr marL="342900" indent="-342900" eaLnBrk="0" hangingPunct="0">
              <a:spcBef>
                <a:spcPct val="20000"/>
              </a:spcBef>
              <a:buClr>
                <a:schemeClr val="accent1"/>
              </a:buClr>
              <a:buSzPct val="65000"/>
            </a:pPr>
            <a:r>
              <a:rPr lang="en-US" sz="2200">
                <a:latin typeface="Georgia" pitchFamily="18" charset="0"/>
              </a:rPr>
              <a:t>     Telecom (IP Office), Referral and </a:t>
            </a:r>
          </a:p>
          <a:p>
            <a:pPr marL="342900" indent="-342900" eaLnBrk="0" hangingPunct="0">
              <a:spcBef>
                <a:spcPct val="20000"/>
              </a:spcBef>
              <a:buClr>
                <a:schemeClr val="accent1"/>
              </a:buClr>
              <a:buSzPct val="65000"/>
            </a:pPr>
            <a:r>
              <a:rPr lang="en-US" sz="2200">
                <a:latin typeface="Georgia" pitchFamily="18" charset="0"/>
              </a:rPr>
              <a:t>     Resource House Installed on </a:t>
            </a:r>
          </a:p>
          <a:p>
            <a:pPr marL="342900" indent="-342900" eaLnBrk="0" hangingPunct="0">
              <a:spcBef>
                <a:spcPct val="20000"/>
              </a:spcBef>
              <a:buClr>
                <a:schemeClr val="accent1"/>
              </a:buClr>
              <a:buSzPct val="65000"/>
            </a:pPr>
            <a:r>
              <a:rPr lang="en-US" sz="2200">
                <a:latin typeface="Georgia" pitchFamily="18" charset="0"/>
              </a:rPr>
              <a:t>     our servers</a:t>
            </a:r>
          </a:p>
          <a:p>
            <a:pPr marL="342900" indent="-342900" eaLnBrk="0" hangingPunct="0">
              <a:spcBef>
                <a:spcPct val="20000"/>
              </a:spcBef>
              <a:buClr>
                <a:schemeClr val="accent1"/>
              </a:buClr>
              <a:buSzPct val="65000"/>
              <a:buFont typeface="Wingdings" pitchFamily="2" charset="2"/>
              <a:buChar char="n"/>
            </a:pPr>
            <a:r>
              <a:rPr lang="en-US" sz="2200" b="1">
                <a:latin typeface="Georgia" pitchFamily="18" charset="0"/>
              </a:rPr>
              <a:t>Phone App:</a:t>
            </a:r>
            <a:r>
              <a:rPr lang="en-US" sz="2200">
                <a:latin typeface="Georgia" pitchFamily="18" charset="0"/>
              </a:rPr>
              <a:t>  Resource House</a:t>
            </a:r>
          </a:p>
          <a:p>
            <a:pPr marL="342900" indent="-342900" eaLnBrk="0" hangingPunct="0">
              <a:spcBef>
                <a:spcPct val="20000"/>
              </a:spcBef>
              <a:buClr>
                <a:schemeClr val="accent1"/>
              </a:buClr>
              <a:buSzPct val="65000"/>
              <a:buFont typeface="Wingdings" pitchFamily="2" charset="2"/>
              <a:buChar char="n"/>
            </a:pPr>
            <a:r>
              <a:rPr lang="en-US" sz="2200" b="1">
                <a:latin typeface="Georgia" pitchFamily="18" charset="0"/>
              </a:rPr>
              <a:t>Communication Delivery</a:t>
            </a:r>
            <a:r>
              <a:rPr lang="en-US" sz="2200">
                <a:latin typeface="Georgia" pitchFamily="18" charset="0"/>
              </a:rPr>
              <a:t>: T-1s and FIOS that have back up capability</a:t>
            </a:r>
          </a:p>
          <a:p>
            <a:pPr marL="342900" indent="-342900" eaLnBrk="0" hangingPunct="0">
              <a:spcBef>
                <a:spcPct val="20000"/>
              </a:spcBef>
              <a:buClr>
                <a:schemeClr val="accent1"/>
              </a:buClr>
              <a:buSzPct val="65000"/>
            </a:pPr>
            <a:endParaRPr lang="en-US" sz="2200">
              <a:latin typeface="Georgia" pitchFamily="18" charset="0"/>
            </a:endParaRPr>
          </a:p>
        </p:txBody>
      </p:sp>
      <p:pic>
        <p:nvPicPr>
          <p:cNvPr id="57347" name="Picture 4" descr="211 RGB"/>
          <p:cNvPicPr>
            <a:picLocks noChangeAspect="1" noChangeArrowheads="1"/>
          </p:cNvPicPr>
          <p:nvPr/>
        </p:nvPicPr>
        <p:blipFill>
          <a:blip r:embed="rId3"/>
          <a:srcRect/>
          <a:stretch>
            <a:fillRect/>
          </a:stretch>
        </p:blipFill>
        <p:spPr bwMode="auto">
          <a:xfrm>
            <a:off x="8001000" y="5334000"/>
            <a:ext cx="790575" cy="711200"/>
          </a:xfrm>
          <a:prstGeom prst="rect">
            <a:avLst/>
          </a:prstGeom>
          <a:noFill/>
          <a:ln w="9525">
            <a:noFill/>
            <a:miter lim="800000"/>
            <a:headEnd/>
            <a:tailEnd/>
          </a:ln>
        </p:spPr>
      </p:pic>
      <p:pic>
        <p:nvPicPr>
          <p:cNvPr id="57349" name="Picture 3"/>
          <p:cNvPicPr>
            <a:picLocks noChangeAspect="1" noChangeArrowheads="1"/>
          </p:cNvPicPr>
          <p:nvPr/>
        </p:nvPicPr>
        <p:blipFill>
          <a:blip r:embed="rId4"/>
          <a:srcRect/>
          <a:stretch>
            <a:fillRect/>
          </a:stretch>
        </p:blipFill>
        <p:spPr bwMode="auto">
          <a:xfrm>
            <a:off x="5486400" y="2209800"/>
            <a:ext cx="2971800" cy="196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457200" y="304800"/>
            <a:ext cx="8229600" cy="1139825"/>
          </a:xfrm>
        </p:spPr>
        <p:txBody>
          <a:bodyPr rtlCol="0">
            <a:normAutofit/>
          </a:bodyPr>
          <a:lstStyle/>
          <a:p>
            <a:pPr fontAlgn="auto">
              <a:spcAft>
                <a:spcPts val="0"/>
              </a:spcAft>
              <a:defRPr/>
            </a:pPr>
            <a:r>
              <a:rPr lang="en-US" sz="4000" b="1" dirty="0" smtClean="0">
                <a:solidFill>
                  <a:srgbClr val="0000FF"/>
                </a:solidFill>
                <a:latin typeface="+mn-lt"/>
              </a:rPr>
              <a:t>Continuity of Operations</a:t>
            </a:r>
            <a:r>
              <a:rPr lang="en-US" sz="4000" dirty="0" smtClean="0">
                <a:latin typeface="+mn-lt"/>
              </a:rPr>
              <a:t> </a:t>
            </a:r>
          </a:p>
        </p:txBody>
      </p:sp>
      <p:sp>
        <p:nvSpPr>
          <p:cNvPr id="145411" name="Rectangle 3"/>
          <p:cNvSpPr>
            <a:spLocks noGrp="1" noChangeArrowheads="1"/>
          </p:cNvSpPr>
          <p:nvPr>
            <p:ph type="body" idx="4294967295"/>
          </p:nvPr>
        </p:nvSpPr>
        <p:spPr>
          <a:xfrm>
            <a:off x="609600" y="1600200"/>
            <a:ext cx="8229600" cy="4530725"/>
          </a:xfrm>
        </p:spPr>
        <p:txBody>
          <a:bodyPr/>
          <a:lstStyle/>
          <a:p>
            <a:pPr marL="571500" indent="-571500">
              <a:buFont typeface="Wingdings" pitchFamily="2" charset="2"/>
              <a:buNone/>
            </a:pPr>
            <a:r>
              <a:rPr lang="en-US" smtClean="0"/>
              <a:t>COOP Plan                 To Do Checklist</a:t>
            </a:r>
          </a:p>
          <a:p>
            <a:pPr marL="571500" indent="-571500"/>
            <a:endParaRPr lang="en-US" smtClean="0"/>
          </a:p>
          <a:p>
            <a:pPr marL="571500" indent="-571500">
              <a:buFont typeface="Wingdings" pitchFamily="2" charset="2"/>
              <a:buNone/>
            </a:pPr>
            <a:r>
              <a:rPr lang="en-US" smtClean="0"/>
              <a:t>Testing                     Implementation</a:t>
            </a:r>
          </a:p>
          <a:p>
            <a:pPr marL="571500" indent="-571500">
              <a:buFont typeface="Wingdings" pitchFamily="2" charset="2"/>
              <a:buNone/>
            </a:pPr>
            <a:endParaRPr lang="en-US" smtClean="0"/>
          </a:p>
          <a:p>
            <a:pPr marL="571500" indent="-571500">
              <a:buFont typeface="Wingdings" pitchFamily="2" charset="2"/>
              <a:buNone/>
            </a:pPr>
            <a:r>
              <a:rPr lang="en-US" smtClean="0"/>
              <a:t>Sustainability Over Time</a:t>
            </a:r>
          </a:p>
        </p:txBody>
      </p:sp>
      <p:sp>
        <p:nvSpPr>
          <p:cNvPr id="145412" name="AutoShape 4"/>
          <p:cNvSpPr>
            <a:spLocks noChangeArrowheads="1"/>
          </p:cNvSpPr>
          <p:nvPr/>
        </p:nvSpPr>
        <p:spPr bwMode="auto">
          <a:xfrm>
            <a:off x="2971800" y="1600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45413" name="AutoShape 5"/>
          <p:cNvSpPr>
            <a:spLocks noChangeArrowheads="1"/>
          </p:cNvSpPr>
          <p:nvPr/>
        </p:nvSpPr>
        <p:spPr bwMode="auto">
          <a:xfrm>
            <a:off x="7315200" y="1600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45414" name="AutoShape 6"/>
          <p:cNvSpPr>
            <a:spLocks noChangeArrowheads="1"/>
          </p:cNvSpPr>
          <p:nvPr/>
        </p:nvSpPr>
        <p:spPr bwMode="auto">
          <a:xfrm>
            <a:off x="2286000" y="2743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sp>
        <p:nvSpPr>
          <p:cNvPr id="145415" name="AutoShape 7"/>
          <p:cNvSpPr>
            <a:spLocks noChangeArrowheads="1"/>
          </p:cNvSpPr>
          <p:nvPr/>
        </p:nvSpPr>
        <p:spPr bwMode="auto">
          <a:xfrm>
            <a:off x="7010400" y="27432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pic>
        <p:nvPicPr>
          <p:cNvPr id="145416" name="Picture 4" descr="211 RGB"/>
          <p:cNvPicPr>
            <a:picLocks noChangeAspect="1" noChangeArrowheads="1"/>
          </p:cNvPicPr>
          <p:nvPr/>
        </p:nvPicPr>
        <p:blipFill>
          <a:blip r:embed="rId3"/>
          <a:srcRect/>
          <a:stretch>
            <a:fillRect/>
          </a:stretch>
        </p:blipFill>
        <p:spPr bwMode="auto">
          <a:xfrm>
            <a:off x="7696200" y="381000"/>
            <a:ext cx="1019175" cy="917575"/>
          </a:xfrm>
          <a:prstGeom prst="rect">
            <a:avLst/>
          </a:prstGeom>
          <a:noFill/>
          <a:ln w="9525">
            <a:noFill/>
            <a:miter lim="800000"/>
            <a:headEnd/>
            <a:tailEnd/>
          </a:ln>
        </p:spPr>
      </p:pic>
      <p:pic>
        <p:nvPicPr>
          <p:cNvPr id="145417" name="Picture 10" descr="hurricane-sandy-insurance-1352923149"/>
          <p:cNvPicPr>
            <a:picLocks noChangeAspect="1" noChangeArrowheads="1"/>
          </p:cNvPicPr>
          <p:nvPr/>
        </p:nvPicPr>
        <p:blipFill>
          <a:blip r:embed="rId4"/>
          <a:srcRect/>
          <a:stretch>
            <a:fillRect/>
          </a:stretch>
        </p:blipFill>
        <p:spPr bwMode="auto">
          <a:xfrm>
            <a:off x="5257800" y="3962400"/>
            <a:ext cx="3267075"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457200" y="304800"/>
            <a:ext cx="8229600" cy="1139825"/>
          </a:xfrm>
        </p:spPr>
        <p:txBody>
          <a:bodyPr rtlCol="0">
            <a:normAutofit/>
          </a:bodyPr>
          <a:lstStyle/>
          <a:p>
            <a:pPr fontAlgn="auto">
              <a:spcAft>
                <a:spcPts val="0"/>
              </a:spcAft>
              <a:defRPr/>
            </a:pPr>
            <a:r>
              <a:rPr lang="en-US" sz="3200" b="1" dirty="0" smtClean="0">
                <a:solidFill>
                  <a:srgbClr val="0000FF"/>
                </a:solidFill>
                <a:latin typeface="+mn-lt"/>
              </a:rPr>
              <a:t>NJ 2-1-1 Role in a Disaster</a:t>
            </a:r>
          </a:p>
        </p:txBody>
      </p:sp>
      <p:sp>
        <p:nvSpPr>
          <p:cNvPr id="147459" name="Rectangle 3"/>
          <p:cNvSpPr>
            <a:spLocks noChangeArrowheads="1"/>
          </p:cNvSpPr>
          <p:nvPr/>
        </p:nvSpPr>
        <p:spPr bwMode="auto">
          <a:xfrm>
            <a:off x="457200" y="1219200"/>
            <a:ext cx="7713663" cy="5181600"/>
          </a:xfrm>
          <a:prstGeom prst="rect">
            <a:avLst/>
          </a:prstGeom>
          <a:noFill/>
          <a:ln w="9525">
            <a:noFill/>
            <a:miter lim="800000"/>
            <a:headEnd/>
            <a:tailEnd/>
          </a:ln>
        </p:spPr>
        <p:txBody>
          <a:bodyPr lIns="64291" tIns="32146" rIns="64291" bIns="32146"/>
          <a:lstStyle/>
          <a:p>
            <a:pPr marL="469900" indent="-469900" eaLnBrk="0" hangingPunct="0">
              <a:lnSpc>
                <a:spcPct val="80000"/>
              </a:lnSpc>
              <a:spcBef>
                <a:spcPct val="20000"/>
              </a:spcBef>
              <a:buClr>
                <a:schemeClr val="accent1"/>
              </a:buClr>
              <a:buSzPct val="65000"/>
              <a:buFont typeface="Wingdings" pitchFamily="2" charset="2"/>
              <a:buNone/>
            </a:pPr>
            <a:r>
              <a:rPr lang="en-US" b="1" u="sng">
                <a:latin typeface="Calibri" pitchFamily="34" charset="0"/>
              </a:rPr>
              <a:t>Contractual &amp; ESF 2 Obligations</a:t>
            </a:r>
            <a:endParaRPr lang="en-US">
              <a:latin typeface="Calibri" pitchFamily="34" charset="0"/>
            </a:endParaRP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Public Information Portal</a:t>
            </a:r>
          </a:p>
          <a:p>
            <a:pPr marL="742950" lvl="1" indent="-28575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By dialing 2-1-1 or visiting </a:t>
            </a:r>
            <a:r>
              <a:rPr lang="en-US">
                <a:latin typeface="Calibri" pitchFamily="34" charset="0"/>
                <a:hlinkClick r:id="rId3"/>
              </a:rPr>
              <a:t>www.nj211.org</a:t>
            </a:r>
            <a:endParaRPr lang="en-US">
              <a:latin typeface="Calibri" pitchFamily="34" charset="0"/>
            </a:endParaRPr>
          </a:p>
          <a:p>
            <a:pPr marL="742950" lvl="1" indent="-28575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Assistance Guides: Floods, Hurricanes, Haitian Earthquake</a:t>
            </a:r>
          </a:p>
          <a:p>
            <a:pPr marL="742950" lvl="1" indent="-28575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Collect caller needs and trends </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Addictions Hotline:  point of contact for Medical Maintenance:  methadone etc</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CDC FluOnCall Participant: national response system</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UVIS – Uniform Victim Identification System</a:t>
            </a:r>
          </a:p>
          <a:p>
            <a:pPr marL="469900" indent="-469900" eaLnBrk="0" hangingPunct="0">
              <a:lnSpc>
                <a:spcPct val="80000"/>
              </a:lnSpc>
              <a:spcBef>
                <a:spcPct val="20000"/>
              </a:spcBef>
              <a:buClr>
                <a:schemeClr val="accent1"/>
              </a:buClr>
              <a:buSzPct val="65000"/>
              <a:buFont typeface="Wingdings" pitchFamily="2" charset="2"/>
              <a:buNone/>
            </a:pPr>
            <a:endParaRPr lang="en-US">
              <a:latin typeface="Calibri" pitchFamily="34" charset="0"/>
            </a:endParaRPr>
          </a:p>
          <a:p>
            <a:pPr marL="469900" indent="-469900" eaLnBrk="0" hangingPunct="0">
              <a:lnSpc>
                <a:spcPct val="80000"/>
              </a:lnSpc>
              <a:spcBef>
                <a:spcPct val="20000"/>
              </a:spcBef>
              <a:buClr>
                <a:schemeClr val="accent1"/>
              </a:buClr>
              <a:buSzPct val="65000"/>
              <a:buFont typeface="Wingdings" pitchFamily="2" charset="2"/>
              <a:buNone/>
            </a:pPr>
            <a:r>
              <a:rPr lang="en-US" b="1" u="sng">
                <a:latin typeface="Calibri" pitchFamily="34" charset="0"/>
              </a:rPr>
              <a:t>Supportive Role</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NJVOAD member and Fiscal Agent</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Morris Co COAD member</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Add callers to CrisisCleanUp.org </a:t>
            </a:r>
          </a:p>
          <a:p>
            <a:pPr marL="469900" indent="-469900" eaLnBrk="0" hangingPunct="0">
              <a:lnSpc>
                <a:spcPct val="80000"/>
              </a:lnSpc>
              <a:spcBef>
                <a:spcPct val="20000"/>
              </a:spcBef>
              <a:buClr>
                <a:schemeClr val="accent1"/>
              </a:buClr>
              <a:buSzPct val="65000"/>
              <a:buFont typeface="Wingdings" pitchFamily="2" charset="2"/>
              <a:buChar char="n"/>
            </a:pPr>
            <a:r>
              <a:rPr lang="en-US">
                <a:latin typeface="Calibri" pitchFamily="34" charset="0"/>
              </a:rPr>
              <a:t>Work with Other State Departments on How to Leverage 2-1-1 for </a:t>
            </a:r>
          </a:p>
          <a:p>
            <a:pPr marL="469900" indent="-469900" eaLnBrk="0" hangingPunct="0">
              <a:lnSpc>
                <a:spcPct val="80000"/>
              </a:lnSpc>
              <a:spcBef>
                <a:spcPct val="20000"/>
              </a:spcBef>
              <a:buClr>
                <a:schemeClr val="accent1"/>
              </a:buClr>
              <a:buSzPct val="65000"/>
              <a:buFont typeface="Wingdings" pitchFamily="2" charset="2"/>
              <a:buNone/>
            </a:pPr>
            <a:r>
              <a:rPr lang="en-US">
                <a:latin typeface="Calibri" pitchFamily="34" charset="0"/>
              </a:rPr>
              <a:t>           immediate disaster needs (Dept of Health using the 2-1-1 portal, ivr messaging)</a:t>
            </a:r>
          </a:p>
          <a:p>
            <a:pPr marL="469900" indent="-469900" eaLnBrk="0" hangingPunct="0">
              <a:lnSpc>
                <a:spcPct val="80000"/>
              </a:lnSpc>
              <a:spcBef>
                <a:spcPct val="20000"/>
              </a:spcBef>
              <a:buClr>
                <a:schemeClr val="accent1"/>
              </a:buClr>
              <a:buSzPct val="65000"/>
              <a:buFont typeface="Wingdings" pitchFamily="2" charset="2"/>
              <a:buChar char="n"/>
            </a:pPr>
            <a:endParaRPr lang="en-US">
              <a:latin typeface="Calibri" pitchFamily="34" charset="0"/>
            </a:endParaRPr>
          </a:p>
          <a:p>
            <a:pPr marL="469900" indent="-469900" eaLnBrk="0" hangingPunct="0">
              <a:lnSpc>
                <a:spcPct val="80000"/>
              </a:lnSpc>
              <a:spcBef>
                <a:spcPct val="20000"/>
              </a:spcBef>
              <a:buClr>
                <a:schemeClr val="accent1"/>
              </a:buClr>
              <a:buSzPct val="65000"/>
              <a:buFont typeface="Wingdings" pitchFamily="2" charset="2"/>
              <a:buNone/>
            </a:pPr>
            <a:r>
              <a:rPr lang="en-US" b="1"/>
              <a:t>AND to get back to Business as Usual</a:t>
            </a:r>
          </a:p>
          <a:p>
            <a:pPr marL="469900" indent="-469900" eaLnBrk="0" hangingPunct="0">
              <a:lnSpc>
                <a:spcPct val="80000"/>
              </a:lnSpc>
              <a:spcBef>
                <a:spcPct val="20000"/>
              </a:spcBef>
              <a:buClr>
                <a:schemeClr val="accent1"/>
              </a:buClr>
              <a:buSzPct val="65000"/>
              <a:buFont typeface="Wingdings" pitchFamily="2" charset="2"/>
              <a:buChar char="n"/>
            </a:pPr>
            <a:endParaRPr lang="en-US" b="1">
              <a:latin typeface="Calibri" pitchFamily="34" charset="0"/>
            </a:endParaRPr>
          </a:p>
          <a:p>
            <a:pPr marL="469900" indent="-469900" eaLnBrk="0" hangingPunct="0">
              <a:lnSpc>
                <a:spcPct val="80000"/>
              </a:lnSpc>
              <a:spcBef>
                <a:spcPct val="20000"/>
              </a:spcBef>
              <a:buClr>
                <a:schemeClr val="accent1"/>
              </a:buClr>
              <a:buSzPct val="65000"/>
              <a:buFont typeface="Wingdings" pitchFamily="2" charset="2"/>
              <a:buChar char="n"/>
            </a:pPr>
            <a:endParaRPr lang="en-US" sz="1600">
              <a:latin typeface="Georgia" pitchFamily="18" charset="0"/>
            </a:endParaRPr>
          </a:p>
        </p:txBody>
      </p:sp>
      <p:pic>
        <p:nvPicPr>
          <p:cNvPr id="147460" name="Picture 4" descr="211 RGB"/>
          <p:cNvPicPr>
            <a:picLocks noChangeAspect="1" noChangeArrowheads="1"/>
          </p:cNvPicPr>
          <p:nvPr/>
        </p:nvPicPr>
        <p:blipFill>
          <a:blip r:embed="rId4"/>
          <a:srcRect/>
          <a:stretch>
            <a:fillRect/>
          </a:stretch>
        </p:blipFill>
        <p:spPr bwMode="auto">
          <a:xfrm>
            <a:off x="7543800" y="381000"/>
            <a:ext cx="1019175" cy="917575"/>
          </a:xfrm>
          <a:prstGeom prst="rect">
            <a:avLst/>
          </a:prstGeom>
          <a:noFill/>
          <a:ln w="9525">
            <a:noFill/>
            <a:miter lim="800000"/>
            <a:headEnd/>
            <a:tailEnd/>
          </a:ln>
        </p:spPr>
      </p:pic>
      <p:pic>
        <p:nvPicPr>
          <p:cNvPr id="147461" name="Picture 4"/>
          <p:cNvPicPr>
            <a:picLocks noChangeAspect="1" noChangeArrowheads="1"/>
          </p:cNvPicPr>
          <p:nvPr/>
        </p:nvPicPr>
        <p:blipFill>
          <a:blip r:embed="rId5"/>
          <a:srcRect/>
          <a:stretch>
            <a:fillRect/>
          </a:stretch>
        </p:blipFill>
        <p:spPr bwMode="auto">
          <a:xfrm>
            <a:off x="6986588" y="2895600"/>
            <a:ext cx="1804987"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57200" y="304800"/>
            <a:ext cx="8229600" cy="1139825"/>
          </a:xfrm>
        </p:spPr>
        <p:txBody>
          <a:bodyPr rtlCol="0">
            <a:normAutofit/>
          </a:bodyPr>
          <a:lstStyle/>
          <a:p>
            <a:pPr fontAlgn="auto">
              <a:spcAft>
                <a:spcPts val="0"/>
              </a:spcAft>
              <a:defRPr/>
            </a:pPr>
            <a:r>
              <a:rPr lang="en-US" sz="3200" b="1" dirty="0" smtClean="0">
                <a:solidFill>
                  <a:srgbClr val="0000FF"/>
                </a:solidFill>
                <a:latin typeface="+mn-lt"/>
              </a:rPr>
              <a:t>#1 Challenge: Handling the Surge</a:t>
            </a:r>
          </a:p>
        </p:txBody>
      </p:sp>
      <p:sp>
        <p:nvSpPr>
          <p:cNvPr id="67586" name="Rectangle 3"/>
          <p:cNvSpPr>
            <a:spLocks noChangeArrowheads="1"/>
          </p:cNvSpPr>
          <p:nvPr/>
        </p:nvSpPr>
        <p:spPr bwMode="auto">
          <a:xfrm>
            <a:off x="533400" y="2362200"/>
            <a:ext cx="7618413" cy="3267075"/>
          </a:xfrm>
          <a:prstGeom prst="rect">
            <a:avLst/>
          </a:prstGeom>
          <a:noFill/>
          <a:ln w="9525">
            <a:noFill/>
            <a:miter lim="800000"/>
            <a:headEnd/>
            <a:tailEnd/>
          </a:ln>
        </p:spPr>
        <p:txBody>
          <a:bodyPr lIns="64291" tIns="32146" rIns="64291" bIns="32146"/>
          <a:lstStyle/>
          <a:p>
            <a:pPr marL="469900" indent="-469900" eaLnBrk="0" hangingPunct="0">
              <a:lnSpc>
                <a:spcPct val="80000"/>
              </a:lnSpc>
              <a:spcBef>
                <a:spcPct val="20000"/>
              </a:spcBef>
              <a:buClr>
                <a:schemeClr val="accent1"/>
              </a:buClr>
              <a:buSzPct val="65000"/>
              <a:buFont typeface="Wingdings" pitchFamily="2" charset="2"/>
              <a:buChar char="n"/>
            </a:pPr>
            <a:endParaRPr lang="en-US" sz="2400">
              <a:latin typeface="Georgia" pitchFamily="18" charset="0"/>
            </a:endParaRPr>
          </a:p>
        </p:txBody>
      </p:sp>
      <p:pic>
        <p:nvPicPr>
          <p:cNvPr id="67587" name="Picture 4" descr="211 RGB"/>
          <p:cNvPicPr>
            <a:picLocks noChangeAspect="1" noChangeArrowheads="1"/>
          </p:cNvPicPr>
          <p:nvPr/>
        </p:nvPicPr>
        <p:blipFill>
          <a:blip r:embed="rId3"/>
          <a:srcRect/>
          <a:stretch>
            <a:fillRect/>
          </a:stretch>
        </p:blipFill>
        <p:spPr bwMode="auto">
          <a:xfrm>
            <a:off x="7467600" y="5181600"/>
            <a:ext cx="1071563" cy="965200"/>
          </a:xfrm>
          <a:prstGeom prst="rect">
            <a:avLst/>
          </a:prstGeom>
          <a:noFill/>
          <a:ln w="9525">
            <a:noFill/>
            <a:miter lim="800000"/>
            <a:headEnd/>
            <a:tailEnd/>
          </a:ln>
        </p:spPr>
      </p:pic>
      <p:pic>
        <p:nvPicPr>
          <p:cNvPr id="67588" name="Picture 6"/>
          <p:cNvPicPr>
            <a:picLocks noChangeAspect="1" noChangeArrowheads="1"/>
          </p:cNvPicPr>
          <p:nvPr/>
        </p:nvPicPr>
        <p:blipFill>
          <a:blip r:embed="rId4"/>
          <a:srcRect/>
          <a:stretch>
            <a:fillRect/>
          </a:stretch>
        </p:blipFill>
        <p:spPr bwMode="auto">
          <a:xfrm>
            <a:off x="381000" y="1143000"/>
            <a:ext cx="8001000" cy="3981450"/>
          </a:xfrm>
          <a:prstGeom prst="rect">
            <a:avLst/>
          </a:prstGeom>
          <a:noFill/>
          <a:ln w="9525">
            <a:noFill/>
            <a:miter lim="800000"/>
            <a:headEnd/>
            <a:tailEnd/>
          </a:ln>
        </p:spPr>
      </p:pic>
      <p:sp>
        <p:nvSpPr>
          <p:cNvPr id="67589" name="Rectangle 8"/>
          <p:cNvSpPr>
            <a:spLocks noChangeArrowheads="1"/>
          </p:cNvSpPr>
          <p:nvPr/>
        </p:nvSpPr>
        <p:spPr bwMode="auto">
          <a:xfrm>
            <a:off x="685800" y="5486400"/>
            <a:ext cx="184150" cy="366713"/>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67591" name="Picture 8" descr="1102-hurricane-sandy-climate-change_jpg_full_600"/>
          <p:cNvPicPr>
            <a:picLocks noChangeAspect="1" noChangeArrowheads="1"/>
          </p:cNvPicPr>
          <p:nvPr/>
        </p:nvPicPr>
        <p:blipFill>
          <a:blip r:embed="rId5"/>
          <a:srcRect/>
          <a:stretch>
            <a:fillRect/>
          </a:stretch>
        </p:blipFill>
        <p:spPr bwMode="auto">
          <a:xfrm>
            <a:off x="5334000" y="1219200"/>
            <a:ext cx="2667000" cy="180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rtlCol="0">
            <a:normAutofit/>
          </a:bodyPr>
          <a:lstStyle/>
          <a:p>
            <a:pPr fontAlgn="auto">
              <a:spcAft>
                <a:spcPts val="0"/>
              </a:spcAft>
              <a:defRPr/>
            </a:pPr>
            <a:r>
              <a:rPr lang="en-US" sz="3800" b="1" dirty="0" smtClean="0">
                <a:solidFill>
                  <a:srgbClr val="0000FF"/>
                </a:solidFill>
                <a:latin typeface="+mn-lt"/>
              </a:rPr>
              <a:t>Hurricane Sandy Preparation</a:t>
            </a:r>
          </a:p>
        </p:txBody>
      </p:sp>
      <p:sp>
        <p:nvSpPr>
          <p:cNvPr id="69634" name="Rectangle 3"/>
          <p:cNvSpPr>
            <a:spLocks noGrp="1" noChangeArrowheads="1"/>
          </p:cNvSpPr>
          <p:nvPr>
            <p:ph type="body" idx="1"/>
          </p:nvPr>
        </p:nvSpPr>
        <p:spPr>
          <a:xfrm>
            <a:off x="457200" y="1524000"/>
            <a:ext cx="8229600" cy="4530725"/>
          </a:xfrm>
        </p:spPr>
        <p:txBody>
          <a:bodyPr/>
          <a:lstStyle/>
          <a:p>
            <a:pPr>
              <a:lnSpc>
                <a:spcPct val="90000"/>
              </a:lnSpc>
            </a:pPr>
            <a:r>
              <a:rPr lang="en-US" sz="2000" smtClean="0"/>
              <a:t>Shelter in Place: staff volunteer, food, </a:t>
            </a:r>
          </a:p>
          <a:p>
            <a:pPr>
              <a:lnSpc>
                <a:spcPct val="90000"/>
              </a:lnSpc>
              <a:buFont typeface="Arial" charset="0"/>
              <a:buNone/>
            </a:pPr>
            <a:r>
              <a:rPr lang="en-US" sz="2000" smtClean="0"/>
              <a:t>	cots, blankets</a:t>
            </a:r>
          </a:p>
          <a:p>
            <a:pPr>
              <a:lnSpc>
                <a:spcPct val="90000"/>
              </a:lnSpc>
              <a:buFont typeface="Arial" charset="0"/>
              <a:buNone/>
            </a:pPr>
            <a:endParaRPr lang="en-US" sz="2000" smtClean="0"/>
          </a:p>
          <a:p>
            <a:pPr>
              <a:lnSpc>
                <a:spcPct val="90000"/>
              </a:lnSpc>
            </a:pPr>
            <a:r>
              <a:rPr lang="en-US" sz="2000" smtClean="0"/>
              <a:t>Send some staff home in case of power </a:t>
            </a:r>
          </a:p>
          <a:p>
            <a:pPr>
              <a:lnSpc>
                <a:spcPct val="90000"/>
              </a:lnSpc>
              <a:buFont typeface="Arial" charset="0"/>
              <a:buNone/>
            </a:pPr>
            <a:r>
              <a:rPr lang="en-US" sz="2000" smtClean="0"/>
              <a:t>	outages</a:t>
            </a:r>
          </a:p>
          <a:p>
            <a:pPr>
              <a:lnSpc>
                <a:spcPct val="90000"/>
              </a:lnSpc>
              <a:buFont typeface="Arial" charset="0"/>
              <a:buNone/>
            </a:pPr>
            <a:endParaRPr lang="en-US" sz="2000" smtClean="0"/>
          </a:p>
          <a:p>
            <a:pPr>
              <a:lnSpc>
                <a:spcPct val="90000"/>
              </a:lnSpc>
            </a:pPr>
            <a:r>
              <a:rPr lang="en-US" sz="2000" smtClean="0"/>
              <a:t>Set up emergency operations room with 20 workstations</a:t>
            </a:r>
          </a:p>
          <a:p>
            <a:pPr>
              <a:lnSpc>
                <a:spcPct val="90000"/>
              </a:lnSpc>
            </a:pPr>
            <a:endParaRPr lang="en-US" sz="2000" smtClean="0"/>
          </a:p>
          <a:p>
            <a:pPr>
              <a:lnSpc>
                <a:spcPct val="90000"/>
              </a:lnSpc>
            </a:pPr>
            <a:r>
              <a:rPr lang="en-US" sz="2000" smtClean="0"/>
              <a:t>Planning call with Back-Up 2-1-1(s)</a:t>
            </a:r>
          </a:p>
          <a:p>
            <a:pPr>
              <a:lnSpc>
                <a:spcPct val="90000"/>
              </a:lnSpc>
            </a:pPr>
            <a:endParaRPr lang="en-US" sz="2000" smtClean="0"/>
          </a:p>
          <a:p>
            <a:pPr>
              <a:lnSpc>
                <a:spcPct val="90000"/>
              </a:lnSpc>
            </a:pPr>
            <a:r>
              <a:rPr lang="en-US" sz="2000" smtClean="0"/>
              <a:t>Reviewed our Continuity of Operations Plan with management team</a:t>
            </a:r>
          </a:p>
          <a:p>
            <a:pPr>
              <a:lnSpc>
                <a:spcPct val="90000"/>
              </a:lnSpc>
            </a:pPr>
            <a:endParaRPr lang="en-US" sz="2000" smtClean="0"/>
          </a:p>
          <a:p>
            <a:pPr>
              <a:lnSpc>
                <a:spcPct val="90000"/>
              </a:lnSpc>
            </a:pPr>
            <a:r>
              <a:rPr lang="en-US" sz="2000" smtClean="0"/>
              <a:t>Tested Technologies</a:t>
            </a:r>
          </a:p>
        </p:txBody>
      </p:sp>
      <p:pic>
        <p:nvPicPr>
          <p:cNvPr id="69635" name="Picture 4" descr="211 RGB"/>
          <p:cNvPicPr>
            <a:picLocks noChangeAspect="1" noChangeArrowheads="1"/>
          </p:cNvPicPr>
          <p:nvPr/>
        </p:nvPicPr>
        <p:blipFill>
          <a:blip r:embed="rId3"/>
          <a:srcRect/>
          <a:stretch>
            <a:fillRect/>
          </a:stretch>
        </p:blipFill>
        <p:spPr bwMode="auto">
          <a:xfrm>
            <a:off x="7843838" y="5435600"/>
            <a:ext cx="804862" cy="725488"/>
          </a:xfrm>
          <a:prstGeom prst="rect">
            <a:avLst/>
          </a:prstGeom>
          <a:noFill/>
          <a:ln w="9525">
            <a:noFill/>
            <a:miter lim="800000"/>
            <a:headEnd/>
            <a:tailEnd/>
          </a:ln>
        </p:spPr>
      </p:pic>
      <p:pic>
        <p:nvPicPr>
          <p:cNvPr id="69637" name="Picture 3"/>
          <p:cNvPicPr>
            <a:picLocks noChangeAspect="1" noChangeArrowheads="1"/>
          </p:cNvPicPr>
          <p:nvPr/>
        </p:nvPicPr>
        <p:blipFill>
          <a:blip r:embed="rId4"/>
          <a:srcRect/>
          <a:stretch>
            <a:fillRect/>
          </a:stretch>
        </p:blipFill>
        <p:spPr bwMode="auto">
          <a:xfrm>
            <a:off x="6019800" y="1752600"/>
            <a:ext cx="2422525"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57200" y="304800"/>
            <a:ext cx="8229600" cy="1139825"/>
          </a:xfrm>
        </p:spPr>
        <p:txBody>
          <a:bodyPr>
            <a:normAutofit/>
          </a:bodyPr>
          <a:lstStyle/>
          <a:p>
            <a:r>
              <a:rPr lang="en-US" sz="2800" b="1" smtClean="0">
                <a:solidFill>
                  <a:srgbClr val="0000FF"/>
                </a:solidFill>
              </a:rPr>
              <a:t>Hurricane Sandy Calls </a:t>
            </a:r>
            <a:br>
              <a:rPr lang="en-US" sz="2800" b="1" smtClean="0">
                <a:solidFill>
                  <a:srgbClr val="0000FF"/>
                </a:solidFill>
              </a:rPr>
            </a:br>
            <a:r>
              <a:rPr lang="en-US" sz="2800" b="1" smtClean="0">
                <a:solidFill>
                  <a:srgbClr val="0000FF"/>
                </a:solidFill>
              </a:rPr>
              <a:t>October 28 – December 31, 2012</a:t>
            </a:r>
          </a:p>
        </p:txBody>
      </p:sp>
      <p:sp>
        <p:nvSpPr>
          <p:cNvPr id="71682" name="Rectangle 3"/>
          <p:cNvSpPr>
            <a:spLocks noGrp="1" noChangeArrowheads="1"/>
          </p:cNvSpPr>
          <p:nvPr>
            <p:ph type="body" idx="1"/>
          </p:nvPr>
        </p:nvSpPr>
        <p:spPr>
          <a:xfrm>
            <a:off x="381000" y="1371600"/>
            <a:ext cx="8229600" cy="4759325"/>
          </a:xfrm>
        </p:spPr>
        <p:txBody>
          <a:bodyPr/>
          <a:lstStyle/>
          <a:p>
            <a:pPr>
              <a:lnSpc>
                <a:spcPct val="80000"/>
              </a:lnSpc>
            </a:pPr>
            <a:r>
              <a:rPr lang="en-US" sz="1600" smtClean="0"/>
              <a:t>Received  over 85,000 calls (85% in first three weeks).  Another 70,000 calls since Jan 2013.</a:t>
            </a:r>
          </a:p>
          <a:p>
            <a:pPr>
              <a:lnSpc>
                <a:spcPct val="80000"/>
              </a:lnSpc>
            </a:pPr>
            <a:endParaRPr lang="en-US" sz="1600" smtClean="0"/>
          </a:p>
          <a:p>
            <a:pPr>
              <a:lnSpc>
                <a:spcPct val="80000"/>
              </a:lnSpc>
            </a:pPr>
            <a:r>
              <a:rPr lang="en-US" sz="1600" smtClean="0"/>
              <a:t>Volunteers (Medical Reserve Corp, AmeriCorps, Spontaneous Volunteers) logged 5,783 calls and 590 hours a value of $12,390.</a:t>
            </a:r>
          </a:p>
          <a:p>
            <a:pPr>
              <a:lnSpc>
                <a:spcPct val="80000"/>
              </a:lnSpc>
            </a:pPr>
            <a:endParaRPr lang="en-US" sz="1600" smtClean="0"/>
          </a:p>
          <a:p>
            <a:pPr>
              <a:lnSpc>
                <a:spcPct val="80000"/>
              </a:lnSpc>
            </a:pPr>
            <a:r>
              <a:rPr lang="en-US" sz="1600" smtClean="0"/>
              <a:t>Back Up From 2-1-1 Palm Beach, Houston 2-1-1 and Vermont 2-1-1 (voice mails), 12,000 calls fielded by our partners</a:t>
            </a:r>
          </a:p>
          <a:p>
            <a:pPr>
              <a:lnSpc>
                <a:spcPct val="80000"/>
              </a:lnSpc>
            </a:pPr>
            <a:endParaRPr lang="en-US" sz="1600" smtClean="0"/>
          </a:p>
          <a:p>
            <a:pPr>
              <a:lnSpc>
                <a:spcPct val="80000"/>
              </a:lnSpc>
            </a:pPr>
            <a:r>
              <a:rPr lang="en-US" sz="1600" smtClean="0"/>
              <a:t>Web site saw 143,337 unique visitors viewed 281.902 web pages dedicated to Hurricane Sandy resources.  Of those visitors 78% were new to the nj211.org website.   </a:t>
            </a:r>
          </a:p>
          <a:p>
            <a:pPr>
              <a:lnSpc>
                <a:spcPct val="80000"/>
              </a:lnSpc>
            </a:pPr>
            <a:endParaRPr lang="en-US" sz="1600" smtClean="0"/>
          </a:p>
          <a:p>
            <a:pPr>
              <a:lnSpc>
                <a:spcPct val="80000"/>
              </a:lnSpc>
            </a:pPr>
            <a:r>
              <a:rPr lang="en-US" sz="1600" smtClean="0"/>
              <a:t>Top Needs included food replacement, sheltering, power outages, disaster food stamps &amp; FEMA rumor control, disaster services (evacuations, emergency requests related to electrical outage), FEMA registration information, clean-up requests, local services, donations, and volunteering.</a:t>
            </a:r>
          </a:p>
          <a:p>
            <a:pPr>
              <a:lnSpc>
                <a:spcPct val="80000"/>
              </a:lnSpc>
            </a:pPr>
            <a:endParaRPr lang="en-US" sz="1600" smtClean="0"/>
          </a:p>
          <a:p>
            <a:pPr>
              <a:lnSpc>
                <a:spcPct val="80000"/>
              </a:lnSpc>
            </a:pPr>
            <a:r>
              <a:rPr lang="en-US" sz="1600" smtClean="0"/>
              <a:t>Developed an 83 page Hurricane Sandy Relief and Recovery Guide that is available at all DRCs, downloadable and web based for disaster case managers and others working with survivors in the field </a:t>
            </a:r>
            <a:r>
              <a:rPr lang="en-US" sz="1600" smtClean="0">
                <a:hlinkClick r:id="rId3"/>
              </a:rPr>
              <a:t>http://www.nj211.org/images/HurricaneSandy/NJ211HurricaneSandyResourceGuide.pdf</a:t>
            </a:r>
            <a:r>
              <a:rPr lang="en-US" sz="1600" smtClean="0"/>
              <a:t> </a:t>
            </a:r>
          </a:p>
          <a:p>
            <a:pPr>
              <a:lnSpc>
                <a:spcPct val="80000"/>
              </a:lnSpc>
            </a:pPr>
            <a:endParaRPr lang="en-US" sz="1600" smtClean="0"/>
          </a:p>
          <a:p>
            <a:pPr>
              <a:lnSpc>
                <a:spcPct val="80000"/>
              </a:lnSpc>
            </a:pPr>
            <a:r>
              <a:rPr lang="en-US" sz="1600" smtClean="0"/>
              <a:t>Thousands of callers registered for CrisisCleanUp.org</a:t>
            </a:r>
          </a:p>
          <a:p>
            <a:pPr>
              <a:lnSpc>
                <a:spcPct val="80000"/>
              </a:lnSpc>
              <a:buFont typeface="Wingdings" pitchFamily="2" charset="2"/>
              <a:buNone/>
            </a:pPr>
            <a:endParaRPr lang="en-US" sz="1600" smtClean="0">
              <a:latin typeface="Georgia" pitchFamily="18" charset="0"/>
            </a:endParaRPr>
          </a:p>
        </p:txBody>
      </p:sp>
      <p:pic>
        <p:nvPicPr>
          <p:cNvPr id="71683" name="Picture 4" descr="211 RGB"/>
          <p:cNvPicPr>
            <a:picLocks noChangeAspect="1" noChangeArrowheads="1"/>
          </p:cNvPicPr>
          <p:nvPr/>
        </p:nvPicPr>
        <p:blipFill>
          <a:blip r:embed="rId4"/>
          <a:srcRect/>
          <a:stretch>
            <a:fillRect/>
          </a:stretch>
        </p:blipFill>
        <p:spPr bwMode="auto">
          <a:xfrm>
            <a:off x="7543800" y="533400"/>
            <a:ext cx="804863" cy="72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228600"/>
            <a:ext cx="8229600" cy="1143000"/>
          </a:xfrm>
        </p:spPr>
        <p:txBody>
          <a:bodyPr/>
          <a:lstStyle/>
          <a:p>
            <a:r>
              <a:rPr lang="en-US" sz="3600" b="1" smtClean="0">
                <a:solidFill>
                  <a:srgbClr val="0000FF"/>
                </a:solidFill>
              </a:rPr>
              <a:t>Long Term Recovery Role</a:t>
            </a:r>
          </a:p>
        </p:txBody>
      </p:sp>
      <p:sp>
        <p:nvSpPr>
          <p:cNvPr id="106498" name="Content Placeholder 2"/>
          <p:cNvSpPr>
            <a:spLocks noGrp="1"/>
          </p:cNvSpPr>
          <p:nvPr>
            <p:ph idx="1"/>
          </p:nvPr>
        </p:nvSpPr>
        <p:spPr>
          <a:xfrm>
            <a:off x="457200" y="1371600"/>
            <a:ext cx="8229600" cy="4953000"/>
          </a:xfrm>
        </p:spPr>
        <p:txBody>
          <a:bodyPr/>
          <a:lstStyle/>
          <a:p>
            <a:r>
              <a:rPr lang="en-US" sz="1800" smtClean="0"/>
              <a:t>Dedicated staff that register Hurricane Sandy survivors for long term recovery Disaster Case Management  with Catholic Charities (FEMA Program) ends October 2014.</a:t>
            </a:r>
          </a:p>
          <a:p>
            <a:endParaRPr lang="en-US" sz="1800" smtClean="0"/>
          </a:p>
          <a:p>
            <a:r>
              <a:rPr lang="en-US" sz="1800" smtClean="0"/>
              <a:t>ReNew Jersey Stronger Assistance Hotline for HUD programs for residents and landlords.  11,000 still on one waiting list.</a:t>
            </a:r>
          </a:p>
          <a:p>
            <a:endParaRPr lang="en-US" sz="1800" smtClean="0"/>
          </a:p>
          <a:p>
            <a:r>
              <a:rPr lang="en-US" sz="1800" smtClean="0"/>
              <a:t>Rebuild, Outreach and Volunteer Coordination staff helping support NJVOAD and LTRG.  Over 400K spent to date.</a:t>
            </a:r>
          </a:p>
          <a:p>
            <a:endParaRPr lang="en-US" sz="1800" smtClean="0"/>
          </a:p>
          <a:p>
            <a:r>
              <a:rPr lang="en-US" sz="1800" smtClean="0"/>
              <a:t>Fiscal Agent for NJVOAD – financial oversight and program coordination for 10 VISTA volunteers.  High federal compliance standards.</a:t>
            </a:r>
          </a:p>
          <a:p>
            <a:endParaRPr lang="en-US" sz="1800" smtClean="0"/>
          </a:p>
          <a:p>
            <a:r>
              <a:rPr lang="en-US" sz="1800" smtClean="0"/>
              <a:t> Long Term Recovery Guide continues to be updated 19 months later.</a:t>
            </a:r>
          </a:p>
          <a:p>
            <a:endParaRPr lang="en-US" sz="1800" smtClean="0"/>
          </a:p>
        </p:txBody>
      </p:sp>
      <p:pic>
        <p:nvPicPr>
          <p:cNvPr id="106499" name="Picture 4" descr="211 RGB"/>
          <p:cNvPicPr>
            <a:picLocks noChangeAspect="1" noChangeArrowheads="1"/>
          </p:cNvPicPr>
          <p:nvPr/>
        </p:nvPicPr>
        <p:blipFill>
          <a:blip r:embed="rId2"/>
          <a:srcRect/>
          <a:stretch>
            <a:fillRect/>
          </a:stretch>
        </p:blipFill>
        <p:spPr bwMode="auto">
          <a:xfrm>
            <a:off x="8001000" y="5715000"/>
            <a:ext cx="728663" cy="6572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z="3600" b="1" smtClean="0"/>
              <a:t>NJVOAD History</a:t>
            </a:r>
          </a:p>
        </p:txBody>
      </p:sp>
      <p:sp>
        <p:nvSpPr>
          <p:cNvPr id="3" name="Content Placeholder 2"/>
          <p:cNvSpPr>
            <a:spLocks noGrp="1"/>
          </p:cNvSpPr>
          <p:nvPr>
            <p:ph sz="quarter" idx="1"/>
          </p:nvPr>
        </p:nvSpPr>
        <p:spPr/>
        <p:txBody>
          <a:bodyPr>
            <a:normAutofit/>
          </a:bodyPr>
          <a:lstStyle/>
          <a:p>
            <a:pPr>
              <a:lnSpc>
                <a:spcPct val="90000"/>
              </a:lnSpc>
            </a:pPr>
            <a:r>
              <a:rPr lang="en-US" sz="2400" smtClean="0"/>
              <a:t>NJVOAD in its current form began after Hurricane Andrew in 1992</a:t>
            </a:r>
          </a:p>
          <a:p>
            <a:pPr>
              <a:lnSpc>
                <a:spcPct val="90000"/>
              </a:lnSpc>
            </a:pPr>
            <a:r>
              <a:rPr lang="en-US" sz="2400" smtClean="0"/>
              <a:t>NJVOAD hosted the National VOAD Conference in Atlantic City in 1998</a:t>
            </a:r>
          </a:p>
          <a:p>
            <a:pPr>
              <a:lnSpc>
                <a:spcPct val="90000"/>
              </a:lnSpc>
            </a:pPr>
            <a:r>
              <a:rPr lang="en-US" sz="2400" smtClean="0"/>
              <a:t>Tropical Storm Floyd – September 1999</a:t>
            </a:r>
          </a:p>
          <a:p>
            <a:pPr>
              <a:lnSpc>
                <a:spcPct val="90000"/>
              </a:lnSpc>
            </a:pPr>
            <a:r>
              <a:rPr lang="en-US" sz="2400" smtClean="0"/>
              <a:t>9/11 – NJIPDR (NJ Interfaith Partnership for Disaster Recovery) was formed</a:t>
            </a:r>
          </a:p>
          <a:p>
            <a:pPr>
              <a:lnSpc>
                <a:spcPct val="90000"/>
              </a:lnSpc>
            </a:pPr>
            <a:r>
              <a:rPr lang="en-US" sz="2400" smtClean="0"/>
              <a:t>Floods, floods and more floods </a:t>
            </a:r>
          </a:p>
          <a:p>
            <a:pPr>
              <a:lnSpc>
                <a:spcPct val="90000"/>
              </a:lnSpc>
            </a:pPr>
            <a:r>
              <a:rPr lang="en-US" sz="2400" smtClean="0"/>
              <a:t>Hurricane Irene – August 2011</a:t>
            </a:r>
          </a:p>
          <a:p>
            <a:pPr>
              <a:lnSpc>
                <a:spcPct val="90000"/>
              </a:lnSpc>
            </a:pPr>
            <a:r>
              <a:rPr lang="en-US" sz="2400" smtClean="0"/>
              <a:t>Hurricane Sandy – October 2012</a:t>
            </a:r>
          </a:p>
          <a:p>
            <a:pPr>
              <a:lnSpc>
                <a:spcPct val="90000"/>
              </a:lnSpc>
            </a:pPr>
            <a:r>
              <a:rPr lang="en-US" sz="2400" smtClean="0"/>
              <a:t>Localized and regional events</a:t>
            </a:r>
          </a:p>
          <a:p>
            <a:pPr>
              <a:lnSpc>
                <a:spcPct val="90000"/>
              </a:lnSpc>
            </a:pPr>
            <a:endParaRPr lang="en-US" sz="3000" smtClean="0"/>
          </a:p>
        </p:txBody>
      </p:sp>
      <p:pic>
        <p:nvPicPr>
          <p:cNvPr id="28675" name="Picture 4"/>
          <p:cNvPicPr>
            <a:picLocks noChangeAspect="1"/>
          </p:cNvPicPr>
          <p:nvPr/>
        </p:nvPicPr>
        <p:blipFill>
          <a:blip r:embed="rId3"/>
          <a:srcRect/>
          <a:stretch>
            <a:fillRect/>
          </a:stretch>
        </p:blipFill>
        <p:spPr bwMode="auto">
          <a:xfrm>
            <a:off x="7543800" y="36195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endParaRPr lang="en-US" smtClean="0"/>
          </a:p>
        </p:txBody>
      </p:sp>
      <p:sp>
        <p:nvSpPr>
          <p:cNvPr id="128002" name="Content Placeholder 2"/>
          <p:cNvSpPr>
            <a:spLocks noGrp="1"/>
          </p:cNvSpPr>
          <p:nvPr>
            <p:ph idx="1"/>
          </p:nvPr>
        </p:nvSpPr>
        <p:spPr/>
        <p:txBody>
          <a:bodyPr/>
          <a:lstStyle/>
          <a:p>
            <a:endParaRPr lang="en-US" smtClean="0"/>
          </a:p>
        </p:txBody>
      </p:sp>
      <p:pic>
        <p:nvPicPr>
          <p:cNvPr id="128003" name="Picture 4" descr="http://media.licdn.com/mpr/mpr/p/3/000/22b/131/05fe9f8.jpg"/>
          <p:cNvPicPr>
            <a:picLocks noChangeAspect="1" noChangeArrowheads="1"/>
          </p:cNvPicPr>
          <p:nvPr/>
        </p:nvPicPr>
        <p:blipFill>
          <a:blip r:embed="rId2"/>
          <a:srcRect/>
          <a:stretch>
            <a:fillRect/>
          </a:stretch>
        </p:blipFill>
        <p:spPr bwMode="auto">
          <a:xfrm>
            <a:off x="0" y="-152400"/>
            <a:ext cx="9721850" cy="7010400"/>
          </a:xfrm>
          <a:prstGeom prst="rect">
            <a:avLst/>
          </a:prstGeom>
          <a:noFill/>
          <a:ln w="9525">
            <a:noFill/>
            <a:miter lim="800000"/>
            <a:headEnd/>
            <a:tailEnd/>
          </a:ln>
        </p:spPr>
      </p:pic>
      <p:sp>
        <p:nvSpPr>
          <p:cNvPr id="6" name="TextBox 5"/>
          <p:cNvSpPr txBox="1"/>
          <p:nvPr/>
        </p:nvSpPr>
        <p:spPr>
          <a:xfrm>
            <a:off x="1295400" y="0"/>
            <a:ext cx="7086600" cy="3046413"/>
          </a:xfrm>
          <a:prstGeom prst="rect">
            <a:avLst/>
          </a:prstGeom>
          <a:noFill/>
        </p:spPr>
        <p:txBody>
          <a:bodyPr>
            <a:spAutoFit/>
          </a:bodyPr>
          <a:lstStyle/>
          <a:p>
            <a:pPr algn="ctr" fontAlgn="auto">
              <a:spcBef>
                <a:spcPts val="0"/>
              </a:spcBef>
              <a:spcAft>
                <a:spcPts val="0"/>
              </a:spcAft>
              <a:defRPr/>
            </a:pPr>
            <a:r>
              <a:rPr lang="en-US" sz="4400" b="1" dirty="0">
                <a:effectLst>
                  <a:outerShdw blurRad="38100" dist="38100" dir="2700000" algn="tl">
                    <a:srgbClr val="000000">
                      <a:alpha val="43137"/>
                    </a:srgbClr>
                  </a:outerShdw>
                </a:effectLst>
                <a:latin typeface="Arial"/>
                <a:cs typeface="Arial"/>
              </a:rPr>
              <a:t>Questions? </a:t>
            </a:r>
          </a:p>
          <a:p>
            <a:pPr algn="ctr" fontAlgn="auto">
              <a:spcBef>
                <a:spcPts val="0"/>
              </a:spcBef>
              <a:spcAft>
                <a:spcPts val="0"/>
              </a:spcAft>
              <a:defRPr/>
            </a:pPr>
            <a:r>
              <a:rPr lang="en-US" sz="4400" b="1" dirty="0">
                <a:latin typeface="Arial"/>
                <a:cs typeface="Arial"/>
              </a:rPr>
              <a:t>Laura Zink Marx</a:t>
            </a:r>
          </a:p>
          <a:p>
            <a:pPr algn="ctr" fontAlgn="auto">
              <a:spcBef>
                <a:spcPts val="0"/>
              </a:spcBef>
              <a:spcAft>
                <a:spcPts val="0"/>
              </a:spcAft>
              <a:defRPr/>
            </a:pPr>
            <a:r>
              <a:rPr lang="en-US" sz="4400" b="1" dirty="0">
                <a:latin typeface="Arial"/>
                <a:cs typeface="Arial"/>
                <a:hlinkClick r:id="rId3"/>
              </a:rPr>
              <a:t>lmarx@nj211.org</a:t>
            </a:r>
            <a:endParaRPr lang="en-US" sz="4400" b="1" dirty="0">
              <a:latin typeface="Arial"/>
              <a:cs typeface="Arial"/>
            </a:endParaRPr>
          </a:p>
          <a:p>
            <a:pPr algn="ctr" fontAlgn="auto">
              <a:spcBef>
                <a:spcPts val="0"/>
              </a:spcBef>
              <a:spcAft>
                <a:spcPts val="0"/>
              </a:spcAft>
              <a:defRPr/>
            </a:pPr>
            <a:r>
              <a:rPr lang="en-US" sz="4400" b="1" dirty="0">
                <a:latin typeface="Arial"/>
                <a:cs typeface="Arial"/>
              </a:rPr>
              <a:t>973-929-3704</a:t>
            </a:r>
          </a:p>
          <a:p>
            <a:pPr fontAlgn="auto">
              <a:spcBef>
                <a:spcPts val="0"/>
              </a:spcBef>
              <a:spcAft>
                <a:spcPts val="0"/>
              </a:spcAft>
              <a:defRPr/>
            </a:pPr>
            <a:endParaRPr lang="en-US" dirty="0">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304800"/>
            <a:ext cx="8229600" cy="1143000"/>
          </a:xfrm>
        </p:spPr>
        <p:txBody>
          <a:bodyPr/>
          <a:lstStyle/>
          <a:p>
            <a:r>
              <a:rPr lang="en-US" sz="3600" b="1" smtClean="0"/>
              <a:t>How Does It Work</a:t>
            </a:r>
          </a:p>
        </p:txBody>
      </p:sp>
      <p:sp>
        <p:nvSpPr>
          <p:cNvPr id="3" name="Content Placeholder 2"/>
          <p:cNvSpPr>
            <a:spLocks noGrp="1"/>
          </p:cNvSpPr>
          <p:nvPr>
            <p:ph sz="quarter" idx="1"/>
          </p:nvPr>
        </p:nvSpPr>
        <p:spPr>
          <a:xfrm>
            <a:off x="533400" y="1600200"/>
            <a:ext cx="8382000" cy="4876800"/>
          </a:xfrm>
        </p:spPr>
        <p:txBody>
          <a:bodyPr>
            <a:normAutofit/>
          </a:bodyPr>
          <a:lstStyle/>
          <a:p>
            <a:pPr marL="342900" lvl="2" indent="-342900"/>
            <a:endParaRPr lang="en-US" b="1" smtClean="0">
              <a:solidFill>
                <a:srgbClr val="17375E"/>
              </a:solidFill>
            </a:endParaRPr>
          </a:p>
          <a:p>
            <a:pPr marL="342900" lvl="2" indent="-342900"/>
            <a:r>
              <a:rPr lang="en-US" smtClean="0"/>
              <a:t>Need Organizational Structure That Reflects Reality – outlined in the by-laws</a:t>
            </a:r>
          </a:p>
          <a:p>
            <a:pPr marL="342900" lvl="2" indent="-342900"/>
            <a:r>
              <a:rPr lang="en-US" smtClean="0"/>
              <a:t>Identify Role and Responsibilities Before a Disaster</a:t>
            </a:r>
          </a:p>
          <a:p>
            <a:pPr marL="342900" lvl="2" indent="-342900"/>
            <a:r>
              <a:rPr lang="en-US" smtClean="0"/>
              <a:t>Play to the Strengths of Each Organization</a:t>
            </a:r>
          </a:p>
          <a:p>
            <a:pPr marL="342900" lvl="2" indent="-342900"/>
            <a:r>
              <a:rPr lang="en-US" smtClean="0"/>
              <a:t>Decide How the Group Communicates:  before, during and after a disaster</a:t>
            </a:r>
          </a:p>
          <a:p>
            <a:pPr marL="342900" lvl="2" indent="-342900"/>
            <a:r>
              <a:rPr lang="en-US" smtClean="0"/>
              <a:t>Keep Lines of Communication Open</a:t>
            </a:r>
          </a:p>
          <a:p>
            <a:pPr marL="342900" lvl="2" indent="-342900"/>
            <a:r>
              <a:rPr lang="en-US" smtClean="0"/>
              <a:t>Collaboration a Must – no one organization can do it alone</a:t>
            </a:r>
          </a:p>
          <a:p>
            <a:pPr marL="342900" lvl="2" indent="-342900"/>
            <a:endParaRPr lang="en-US" smtClean="0"/>
          </a:p>
        </p:txBody>
      </p:sp>
      <p:pic>
        <p:nvPicPr>
          <p:cNvPr id="30723" name="Picture 4"/>
          <p:cNvPicPr>
            <a:picLocks noChangeAspect="1"/>
          </p:cNvPicPr>
          <p:nvPr/>
        </p:nvPicPr>
        <p:blipFill>
          <a:blip r:embed="rId3"/>
          <a:srcRect/>
          <a:stretch>
            <a:fillRect/>
          </a:stretch>
        </p:blipFill>
        <p:spPr bwMode="auto">
          <a:xfrm>
            <a:off x="7543800" y="36195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600" b="1" smtClean="0"/>
              <a:t>NJVOAD Executive Committee</a:t>
            </a:r>
          </a:p>
        </p:txBody>
      </p:sp>
      <p:pic>
        <p:nvPicPr>
          <p:cNvPr id="31746" name="Picture 4"/>
          <p:cNvPicPr>
            <a:picLocks noChangeAspect="1"/>
          </p:cNvPicPr>
          <p:nvPr/>
        </p:nvPicPr>
        <p:blipFill>
          <a:blip r:embed="rId3"/>
          <a:srcRect/>
          <a:stretch>
            <a:fillRect/>
          </a:stretch>
        </p:blipFill>
        <p:spPr bwMode="auto">
          <a:xfrm>
            <a:off x="7867650" y="5562600"/>
            <a:ext cx="958850" cy="857250"/>
          </a:xfrm>
          <a:prstGeom prst="rect">
            <a:avLst/>
          </a:prstGeom>
          <a:noFill/>
          <a:ln w="9525">
            <a:noFill/>
            <a:miter lim="800000"/>
            <a:headEnd/>
            <a:tailEnd/>
          </a:ln>
        </p:spPr>
      </p:pic>
      <p:pic>
        <p:nvPicPr>
          <p:cNvPr id="31747" name="Picture 20" descr="Red Cross Logo Vertical"/>
          <p:cNvPicPr>
            <a:picLocks noGrp="1" noChangeAspect="1" noChangeArrowheads="1"/>
          </p:cNvPicPr>
          <p:nvPr>
            <p:ph sz="quarter" idx="1"/>
          </p:nvPr>
        </p:nvPicPr>
        <p:blipFill>
          <a:blip r:embed="rId4"/>
          <a:srcRect/>
          <a:stretch>
            <a:fillRect/>
          </a:stretch>
        </p:blipFill>
        <p:spPr>
          <a:xfrm>
            <a:off x="1600200" y="2819400"/>
            <a:ext cx="1157288" cy="1619250"/>
          </a:xfrm>
        </p:spPr>
      </p:pic>
      <p:pic>
        <p:nvPicPr>
          <p:cNvPr id="31748" name="Picture 17" descr="CFBNJ"/>
          <p:cNvPicPr>
            <a:picLocks noChangeAspect="1" noChangeArrowheads="1"/>
          </p:cNvPicPr>
          <p:nvPr/>
        </p:nvPicPr>
        <p:blipFill>
          <a:blip r:embed="rId5"/>
          <a:srcRect t="13815" b="13815"/>
          <a:stretch>
            <a:fillRect/>
          </a:stretch>
        </p:blipFill>
        <p:spPr bwMode="auto">
          <a:xfrm>
            <a:off x="3124200" y="1981200"/>
            <a:ext cx="2590800" cy="1087438"/>
          </a:xfrm>
          <a:prstGeom prst="rect">
            <a:avLst/>
          </a:prstGeom>
          <a:noFill/>
          <a:ln w="9525">
            <a:noFill/>
            <a:miter lim="800000"/>
            <a:headEnd/>
            <a:tailEnd/>
          </a:ln>
        </p:spPr>
      </p:pic>
      <p:pic>
        <p:nvPicPr>
          <p:cNvPr id="31749" name="Picture 21" descr="Salvation Army"/>
          <p:cNvPicPr>
            <a:picLocks noChangeAspect="1" noChangeArrowheads="1"/>
          </p:cNvPicPr>
          <p:nvPr/>
        </p:nvPicPr>
        <p:blipFill>
          <a:blip r:embed="rId6"/>
          <a:srcRect/>
          <a:stretch>
            <a:fillRect/>
          </a:stretch>
        </p:blipFill>
        <p:spPr bwMode="auto">
          <a:xfrm>
            <a:off x="6096000" y="2971800"/>
            <a:ext cx="1143000" cy="1371600"/>
          </a:xfrm>
          <a:prstGeom prst="rect">
            <a:avLst/>
          </a:prstGeom>
          <a:noFill/>
          <a:ln w="9525">
            <a:noFill/>
            <a:miter lim="800000"/>
            <a:headEnd/>
            <a:tailEnd/>
          </a:ln>
        </p:spPr>
      </p:pic>
      <p:pic>
        <p:nvPicPr>
          <p:cNvPr id="31750" name="Picture 7" descr="211 RGB.jpg"/>
          <p:cNvPicPr>
            <a:picLocks noChangeAspect="1"/>
          </p:cNvPicPr>
          <p:nvPr/>
        </p:nvPicPr>
        <p:blipFill>
          <a:blip r:embed="rId7"/>
          <a:srcRect/>
          <a:stretch>
            <a:fillRect/>
          </a:stretch>
        </p:blipFill>
        <p:spPr bwMode="auto">
          <a:xfrm>
            <a:off x="3733800" y="3886200"/>
            <a:ext cx="1414463" cy="127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534400" cy="1143000"/>
          </a:xfrm>
        </p:spPr>
        <p:txBody>
          <a:bodyPr>
            <a:normAutofit/>
          </a:bodyPr>
          <a:lstStyle/>
          <a:p>
            <a:pPr algn="l"/>
            <a:r>
              <a:rPr lang="en-US" sz="3600" b="1" smtClean="0"/>
              <a:t>NJVOAD Planning &amp; Preparedness Roles</a:t>
            </a:r>
            <a:r>
              <a:rPr lang="en-US" smtClean="0"/>
              <a:t> </a:t>
            </a:r>
          </a:p>
        </p:txBody>
      </p:sp>
      <p:sp>
        <p:nvSpPr>
          <p:cNvPr id="3" name="Content Placeholder 2"/>
          <p:cNvSpPr>
            <a:spLocks noGrp="1"/>
          </p:cNvSpPr>
          <p:nvPr>
            <p:ph sz="quarter" idx="1"/>
          </p:nvPr>
        </p:nvSpPr>
        <p:spPr>
          <a:xfrm>
            <a:off x="457200" y="1752600"/>
            <a:ext cx="7772400" cy="2971800"/>
          </a:xfrm>
        </p:spPr>
        <p:txBody>
          <a:bodyPr>
            <a:normAutofit/>
          </a:bodyPr>
          <a:lstStyle/>
          <a:p>
            <a:pPr>
              <a:lnSpc>
                <a:spcPct val="90000"/>
              </a:lnSpc>
            </a:pPr>
            <a:r>
              <a:rPr lang="en-US" sz="2400" smtClean="0"/>
              <a:t>County and Regional VOADs / COADs Development (Voluntary or Community Organizations Active in Disaster)</a:t>
            </a:r>
          </a:p>
          <a:p>
            <a:pPr>
              <a:lnSpc>
                <a:spcPct val="90000"/>
              </a:lnSpc>
            </a:pPr>
            <a:endParaRPr lang="en-US" sz="2400" smtClean="0"/>
          </a:p>
          <a:p>
            <a:pPr>
              <a:lnSpc>
                <a:spcPct val="90000"/>
              </a:lnSpc>
            </a:pPr>
            <a:r>
              <a:rPr lang="en-US" sz="2400" smtClean="0"/>
              <a:t>Emergency Service Function (ESF) Planning &amp; Exercises</a:t>
            </a:r>
          </a:p>
          <a:p>
            <a:pPr>
              <a:lnSpc>
                <a:spcPct val="90000"/>
              </a:lnSpc>
            </a:pPr>
            <a:endParaRPr lang="en-US" sz="2400" smtClean="0"/>
          </a:p>
          <a:p>
            <a:pPr>
              <a:lnSpc>
                <a:spcPct val="90000"/>
              </a:lnSpc>
            </a:pPr>
            <a:r>
              <a:rPr lang="en-US" sz="2400" smtClean="0"/>
              <a:t>National Mass Care Strategy</a:t>
            </a:r>
          </a:p>
          <a:p>
            <a:pPr>
              <a:lnSpc>
                <a:spcPct val="90000"/>
              </a:lnSpc>
              <a:buFont typeface="Arial" charset="0"/>
              <a:buNone/>
            </a:pPr>
            <a:endParaRPr lang="en-US" sz="2400" smtClean="0"/>
          </a:p>
        </p:txBody>
      </p:sp>
      <p:pic>
        <p:nvPicPr>
          <p:cNvPr id="33795" name="Picture 4"/>
          <p:cNvPicPr>
            <a:picLocks noChangeAspect="1"/>
          </p:cNvPicPr>
          <p:nvPr/>
        </p:nvPicPr>
        <p:blipFill>
          <a:blip r:embed="rId3"/>
          <a:srcRect/>
          <a:stretch>
            <a:fillRect/>
          </a:stretch>
        </p:blipFill>
        <p:spPr bwMode="auto">
          <a:xfrm>
            <a:off x="7924800" y="5715000"/>
            <a:ext cx="788988" cy="704850"/>
          </a:xfrm>
          <a:prstGeom prst="rect">
            <a:avLst/>
          </a:prstGeom>
          <a:noFill/>
          <a:ln w="9525">
            <a:noFill/>
            <a:miter lim="800000"/>
            <a:headEnd/>
            <a:tailEnd/>
          </a:ln>
        </p:spPr>
      </p:pic>
      <p:sp>
        <p:nvSpPr>
          <p:cNvPr id="33796" name="AutoShape 2" descr="data:image/jpeg;base64,/9j/4AAQSkZJRgABAQAAAQABAAD/2wCEAAkGBxQTEhUUEhQWFRUXGRQYGBgXFxgaGBgYFRgaHxYXGBcYICghHh4lHhQaITIhJSkrLjAvGCAzODMsNyguLisBCgoKDg0OGhAQGy0mHyYtLCwvLSwsNy8sLCwsLCwsLCwvNCwsLCw0LCwsLCwsLCw0LCwsLCwuLCwsLCwsLCwsLP/AABEIAMsA+QMBIgACEQEDEQH/xAAcAAACAgMBAQAAAAAAAAAAAAAABgQFAgMHAQj/xABAEAACAgEDAwMCAwQGCQQDAAABAgMREgAEIQUTMQYiQTJRFCNhQlJxgQcWM2KRoRUkQ1NUY3KCkhc0sdMIoqP/xAAZAQEBAQEBAQAAAAAAAAAAAAAAAQIDBAX/xAAmEQEAAgICAgIBBAMAAAAAAAAAAQIDESExBBIiQVGx4fDxE2Gh/9oADAMBAAIRAxEAPwDuOjRo0Bo1R7r1JHGwDI4DyrBG5MarLIwfhCzDx2mHNWaxysaknrceKsAxDRGUUPKgqB/M5ih+h0Fno1WHrSYykBj2wb8e4h3TFTdEloiK/UffUfpnqSOaRUVHGQUhiU5yiST6cswMZALK1fHyLC70aNGgNGsXcAEngDkn7Aaw286uoZCGU8gg2CPuCNBt0aNGgNGjRoDRo0aA0aNVnqDqg28RckZeFBs8kgA0OSBdmuftyRoLPRpEh9QRT7hYq3BzOKSLLJFyiEs3ayUqtgi/cTY+CDpk3WwkCp2JWDIOFkOSSV8SMQX5/eBscHmqMid9NXpak6tGlvo1D2O+WSxwHULmmSsyEgHFsSfv58HUzVZGjRo0Bo0aNAaNGjQGjRo0Bo0aNAa8I17o0Cl1zpYgSMwI7HvBlXu7n2tjKVWNY29oZnKnwgViWBVABB28u3xwG2IKisc5FHaNKWUn6uGUCvJ+R5Dw8YNX8Gx+h+4/xP8AjqO3ToiysY0LLWJKra43VGrFWf8AHU0EYzwSD/21v+R3InmkdKbuvE7x3hID2FcMRdtybU6aej9CghkziXCQqocK7VWICqVv6RicQfFtVWbsdxsI3FOiOBVBlBHAIHB+2R/xOoXV/T8U7CT3RTKKWaJikij7WOGW+cHDL+mqLfRpUPXptnQ6goMVhRu4h+WL4U7iPzEfuwtP1XxppjcMAQQQeQRyCPuDoNHUtqssUkbAFXVlINfI/XUD0mtbZRiFpphQquJnF8ffzf6/OrdxYOqP0XY2kamiU4JHgk0xI/8AOv5aC90aNGgNQur9ztN2f7SuBwCa8hS3tDEXRYEA1YI1N0aDn3UN5OgynDbfGkjkk3EqoPZkXmIl7ZX9nI5MWBpSANYbP1PPEVG57xDChIohkS8fLRokbk/tYxl2oe4J4HQzqn3Xpnbu2WJRjye2zIGPBt0UhXNqPqB+kfbQVfTfVqzUsDwSuFQv3TNtS377xxSxMSvkiiR4Bb51r6yqyiVtzEYx20RO6jPGjKzkys8NhVsobLDhATidLvrX0RA8aI7u4iczSOcM0gZW9ikABmeVQ11m2LC7xuF6b9I7vYbiIf6UAUgBo8JXQ5EjEBjgttQBOJJuvtqTpY/MLfYehZJqO4kjEeXKx2/cQchll9uFmvCkgA0QaI6Mi1wPjXLP6SNxuNnFD2X7cTyONwdsOy7MykxsD78F9hyrkmvvqR6C9XyDZs24LMsLTBpJXuRuFkjW6N0rnJj9IUE+dWmPVPaOm8ue+S/znk0bqMR7iTc0hxZEkP7QSRYwWNNQxpGOQ+leKrllGqZ9mi7OQSlZA0btK2OQkLJbnE+QRwF+wA8asunSO0UbSAByiFwOQGKjIAn4u9HNI0aNLXqX1GdrKqlAyGHczMfzC3+rhCVARCOe4OWI+3mtBb73qscTxo5bOQkIqI7k0VDMQinFAXW3alGQsixrFutQBHcyxhIxk5yFIuTLbfYXGw/ip+2lH1bvoJN0sEofu7eIbpRGsTMSZFVgC6lkK4o2SlbVm5oHVZFsem4SKQ6L2GmnRGQmdIhFKJC8LWRfuGJAJd/uQQ6Wm5UsVDC1OJFiwxUNiR98SDX2Ot2kKbaQ7dpL3m4DCaHgRxu3di2sK5Adti2UQTI+Pcao6vpPVUIYIiySsSoGCWLYuACxIANxPwSPp0F/o14p17oDRo0aA0aNGgNGjRoDRo0aDF0BBBFg+QfBH20st0CXa23T3Cp5O0k/sD9+0w90BP6Wl/sjk6Z2ahpW6l1uRTHLmsG2YEs8iqDji2LZM9Cxi9FbABsctgFr03rKyxs7RyRGOxIkq4spABPP0sKP1KSp++qD0l12NInzZe3fcRo2MqiJhXvZAQpGHN8e7gnkCZGXmmhSTCeDBp1kUDCSsO3ktkEjPIfB9rCiuoPq/dhPxWLVK8OzVcycf7aeyBRAxGTM1EAAFqA1Nhu2e9jlXKN1dbItSDRBog14I+QeRqRrnPpTf9obncEu8UURZz3RLIxUkhS3dksqqmgz2O5XAom/PrjbD6u4rXEMCFLDvY4NasVK26KSDQLqPkaoZ9GlKL15CTTxSoe0s1NgGKv9AwLZDIkKCQBkavwTsT1vDwxR1jxhLSe0ojTSiIKzKSvDGzR4HPjQNB1RbnrjF3SFFJQ4s0kgCq2IP0qCTw10cb/gb1gPV0JVGwnweqYRMVyZMljsXbH6eLGXtuyAT1Dt83hEZKStnzwRgqEnuJ+2oYoOCCC3BFm5beuFrrfKBLskZzJK7O7CmWPJEYmvIvI0AoALVwSAMjqZu9hI5ZKXtswOQcoQMArKyKvv+SLNcj90am7faLGCzEcWSx4xA8/5fOt0swVbP8v11wi1u5d71rM+tHPP6X5d60axbSFZVkYI5w7jg+VAUgqvI+o82yga5VHv970uRGIeKSMgSwsfZIrc+5QSGDAVl/nxrum5d5WdERpPa4kwKgoWx7fllBsE2uQNG+OL5D1N90u6G5m2s0MCNt4IhuQGJO2UYB8/qLiIklRVsaN869fhz7bpP3+v04eTEVmJiev5LufT45N3HHJNikbqj9lCWyDUwEjsqkjkewKBwQSwNautzuFjQvIyqqglmYhVUDySx4A/U6rY+ovMiNtkBV0VxK5pArixSj3MfHHtHP1azg6KuQkmdpnByBc+xDdgxxClUjwGotX7Rsk4Rqn6uXU9jEKPM0trEv6qDRkrjwQvP1XxrM7CKSNVlbvZK6hyQC6yEMwHboV+WPHwn8TrV6wiWTavGzqmZQC8+Srq2KiM5liFIAT3fbVHuvQ7P3GzjDNAY0H5mKyiEIm55Yt3PKsxJJRUF8GwYP8AQe3pgEo2GJDvnfbEYOYOd4KACD8D50jSzFYqk6cY4y0gLyTMgCtisbMxayXgYg+4t3F5HkiZJ6BdZ9ydu0MEM5CARoI3hhKQ93HtqMmdocaJ9o94ORIN/wBd6NNPsUjajuF7DErK8VsjL3SsyKWTJMxYU/VWgruldI224hR91GquSRi7yDMNgaKSNmA4EZMb2eFvjVzF0PawsWpUZmEhJYLbRs750KsjuMCf3aBsDS/0f0MyEDcGCZT2iQYgAuCPEwRaICvD20riu2OPkYn0GyZrB2IVMTKrKvh2lkbMxY4tiroBZ5x+1aB6E60DYpqxNijfij83rYjAixyD4P31z9vQ0hbkQY9vcJ9UhGUwQFiuINExBqVlK5EA+Dpv9O7SSLbokuGYy4jrEAsSqghVDEKQC2K5EE0LrQWejRo0HhOkWXr27VrxcUu6fDtZZLjG8PuXhSokYUTzhRFnT3qNv9sJI2Q5AH9x2Rv5MhBH8joE3+sG6Dy91khxidkjcqDmd1uI0MmIf2iOOK3BxFsxBHAmxeo5RGGEbSjFAGxBYySWsd9s4Fc0ospr3qeFsiPP0DeEnGcqjRxIFDyl1MTo2bydwFwx7wbHFyHHv4FWvQOnTRzSGV3kXGNEZpWYEIqgt2ixCliCSfP6m9QbegdWabvFymMcssYK14jYqSwyJHKnyF/gRRJL6ogNiAtuXBrHbjuU32Zx+Wn/AHsNW8+3V1Kuqsp8qwBB/iD51miAAAAADwAKA/lqhS671HcdmVWMULyxSJBGrGSYyOKVzVKAt2QAw4+r7psqnd7SCaWfbwMhkZe8WO3KShPEp9r4mMkKp9pqyMa10vq/Re9JHIrmN0zW6yDRyKVdChOJ5xYFgaKjggkGB1b07AkEhRZAUjNCKSUZlFGOcakrKxwUe9XscEGyDAuej+tBdxFBnmpjkCmMMYCSyFcHKqpHskIx491DxiI3rjqsf4mRCfzIzHGGth20kRHYjtsHyOXjhfoLEBbGnqUxfcQH8RNJXavsrhEzRzUUlGDM3ulUABjRLAhbGqb1sjDqzBMrLQu2GfJ7cagOAxu2ZCQFAKoBTEHWd7a6l0v0/Gkm3eCWIAlR3BkW7iyrQcvkWshSptiRj5IomJ6h6T+UsWzIDtKGeyHLUQCzvIsjBVaNDdHmNRxq09PsHMkmSMSY1OFjELGGAYHkEmVm/wClk8+dVq+hkVndJ5EZ2lfjEgPK8pdgrAgEpOUPx7VNWDeo6Zkt7nbSISj7fbR7dS4SVeyAvZnlCq1121wAYlSStCvcTUnZljJCZ49tHG6J3HXt4yRKowtqJC+6qJAtTRIoNd7r0HBg/ZZoZGMrB7LYtJnZAsEcuCShVj2o7b2jVXB6NGUkB3Pvw2rA9pi6rHNkGjaSRkJHbKhirMvsLM/g0M3T+lbQFkgWMGMxWqN9GAUxjEH28KvHF/N6x63AWaQxk91YCECnFrdrWnIxFmEDm/HPB1p6N0hdgrs0oEeMChQpSNO0oTIKWb3uSLo80oq7J09RYblw+y3MSyhCrowvNAbWwCGWmJGVMBm3BNES3XCx3yz2WxkeKt1NIykHJCscdi/Ehiu14BoEcEhr5GovU98A0cUa8nFERRQVbChmr6UF/wCXA44gbnq03eXbYoJMXJyfJYwuH1CMHJj3AQhKEhSbHAPkU8W23EJmLHLus0jAls0CKrNVBUVZn4AxGRahydefm0xEvVERWs2idnXpuxWJAi8+SSfLMxtmPHknUT1T0CPe7dtvISoYqQy1krKQQykgi+K/gTrLqPqDbwHGST3gAlER5ZAD4JjiDMAT81Wth61Dgjq2YkFxhAWZ/vio54vn935rXpjjp4977ZdG6eu3hjhUlljVUBasjQ8mgBZ88a07jqZZjHtxmwNM5vtR/fJh9TD9xefFlQb1qTbTT8zXDH8RI/vYf82RfHmsY2rg2zA0Je43W32sah3igjFIoYqi/oqg0P5DRRsunBWzdu5IRWbAWB+6gHCr+g80LJPOp2qQ9Ykl/wDawM4/3kxMEfmjWSmRvFghMTxTc3rw9GkcE7mZpvntL+VCPNDFfcw5AIkZgauh40G7rfXY9tj3AxyDEECx7Clj+NPl/BTyNV59ZwAuKb2TNCSCpAxR27j0fYlxutnwRZociBJu5mhYBZszBuQD+FxET4x1GFZSrLasB9QahWXkxidyGjWODJVTbwrLJEh9wkjE2SLiwUxyyj6FUYEj6q0DF0nr/elCCOlYSFGzBJ7eF5JQIvuiiLHHNcXea56i7tTKItsY3YRtgn5at291IuHfjhqjAiANmCAVOAskunQy/Yj7meeIyzADA/IOJI48WCb82fOgn6NGjQGjRo0Bo0aNB5Wite6NAaNGjQGsX8ay1C61OUgldbLKjkUCxsDghRZJ/QedAi7ACbqUkRZnj20rvGGC1mQGfnEZYs7C7scck5ay9WbfLd1YU2kgOELUDEyizKDiC8QFrR4bkUCufR4HV2O1QM0NmSPIKWeSmMTsRSuO7IeTdqCeGvWj1CszjvbyHshAACWh7UYJ9wLZFpPk2VUe3zF7m1ie1iVj6f63HDHFLPIkcc0EPvc4BZYkAdGy8Ehro8jtt9uHPbblZFDxsGU+GUgg/wACNIOx267zbPtHjMicpO7DFQw93cQ+S7hswF4W6YiqO30N1SX8RJFJxG7SsmRpiyFciF+QFeOytg5KfYxdFtVtEb4Pp1TeooqVZkIWaM/l2aEhbgwE/Z6A+aIVqOOp2/6lFCAZZFQE0MiAWb4VR5Zj9hZOkPZkRyTBmkyKs+3fcSPK9tnmMC2FqSvC0cXonjV2xO9bWx6kd0Vaj2WW41q/2uZJCRauKKhPK018mko+sOytA0pRAkrGNmZlVVSipLgNV1XIGQLAkXzKdJ0gX8PkWnyd1H4bKN2PvKBzGHzbIglTeJ4BaxHPoz8QMvxmDuiF0I7ro2KnAO0lqBmDS1ywN/TWfaPy5+kzO2EHWtpFu0lM4I7O4ZiFoNIWh5S/qy7khoEj7njWxuo7bdu4eRO86yLBA5dQ3tI8sFEhaxZW6AABPJNFuOkumbOQWMpiNKY7wnZIUPvbHOSQAt7va44BAZare9It5ITkQcFDkVH7AWEj0r+0mNQRwSX4uiQmY7lukzb4xJo28hejECFIBLyA1ZFkhbt2ogZGlH3asdXvpjerC0qMGkcqjIQMppSzSEpfAoEZUMVXuc1dlNbdyR9qJgxQnG4iooCziGYq4pXhJyRSRlRJxBudhuE2/blT8sK6GUgn3IWxkaVmNsqq7PbEkY38albQ4c47/L7OUv4qQZO6bSIAk4VJLQ55kcdtOBzSv54PF6i9M2LQlZ024cyBS7PIW3YDCwpaUkEAsfYGVRZofGrXq1SBIgV/MZSQT5jQhnoDyDwv/fpT6z68YHcRxR8qZIopQwJEi2pdo3UClkB4BJIW65A1qbRHb24sV8s6pGzenV4qHcJiJriUYEElgBkfaT7D4J/zGp4YHXPPS/qeeTcJBNIkiOrEmRVV6UVwVpWJZlGOP3N/GmHrG0/DxNJtc0dQcIlYCORqJVCjghVB5JQK1A+arStotG4XNhthv6X7MdaMR9tYwyhlDKbDAEH7g8g6z1pyeVo17pZ9ZdR3ER2w22RMkrIyqkbuwETuMe7Iiiu3zbeCdAzaNc6l9Z7r8V2kSNgVnxjIxLNEd2oAnZwpcvtUHbAupGNgISLbo/X9xLNDHcBVlmMhwmjkVoGiDqYpOVJ7ykAk0PlgQSDfo0aNAaNGqbr8m4UxdiSNA0gRs4i593grTrR4+b86C50a5/1H1dvFEwXb4ds7jGVlJjI27S5E8igwG3AsjmSTk4Ea3p6tlykyl2wSPbpKXIJGTVkQFkLFeaFKQTXu+NA86NIL+vJFjV8IJD+H3U7YTDH8hWZY/mmIUZCzjdc1epHSfWEk0u3BWNY5g4tTmxZXlVfaWV4wREG9yHyynEryDjuNwqKzOwVVBLMxAAA8kk8AaXtjvJt7IksZeHZoclJGMm6I8EA8pB880z/ov1ZSdGk3UuW8oQIwMe2BBVmRvbLuCOH8AiP6R5ORrFjA0GKoB8aUPX0Tu0EeAaJhKZCWZMCAixuHA4I7rfyv4vTlpc9WsSY1Rc5PzH7eVFkjUZCrogu0ac+DIDwLOgXdms+wlZI1aTboG9oJIAVVqr8NyvFEVkq0I1ja32ssE1x7gq0pstE6YlMG/wBmhsgAnLuKTdhg3068m6l3BjHUjuyyIkdMVCPG0fcNAIposc6ILEDKtMm42EcqgTRo9EMAwDAMPBF+CPvrOtwsSo911DbwtZI7jqACxZnZQAKUG2K3zS8Wb8nVbN0ifdAFF7QVg6tKKLkfAQe4KVZgS4DUSABYZd463DtOors+2kYmjR1cWWLlmCq5+xCkLZ4qvnho327WKN5GDEIpYhVLMaHhVHJJ8ADWIpzuW/8ALxNakbqo9u0ikWEuI1SVXh28qKcgrNjLKJACEmxxyFKxYGuN3pCMCUKU26MiEqqQbaNioFHAwzuQAzsPA4IHmyYe7cy8oe7iEEqRllkSQSs8jGNoycMm4oHLAjFjWNp0fa7iJkkZKjoF8ZIyqqUJJKvEsgApRiDdBbuuLMcuZYl3rtCxKsGXGRmsEliwknxFn3K3cAU/IUAUOK5oS6mRMXIZ0ofjChao0JlmWcByRIfqX9gqa1fQyK4QHE5yzSSePaM3lMft4LBmVD9wGPPzQynE0nbkU0FM8T5oFUcPL23DeBRJvlQea1YmI7eeu9zwh7uaWSWGGcuDuGeOkUooMlqtBrYMe8GBzI85AkCr/psXb2/vcI6ks0rEBe45uR7NCi7HHgeRQHjVNLs124/FMsdRqJUEWIW4akxDActkgo0AAR7eWtnHSottPPDGqxlDCsGeTAJNFHHG3JPBmWRSeCcWHjyvMRzEOlcUZeNmT0fADGGzzVA0MVVQjVyfaVJvwiX/AMrgfJRfWXSotpMqQmRYygsSM7JmW4CTSWSxF2uR8rQHz1nY7ZI0VEACgUAP8z/M8/z1tlhVgQwBB8giwf4g6Xp7V1L1+NntgvF4/txXbdKmnX8uF3jLCPuewoGavK3kQuYJONVfOuizqRhtorwjCRZEkupYAu6yE5Kyw5e+7udftRu028W2iPbRI41zbFQFUXbMa4Askn+elrcRFpO01gyrJAX4y7s6iSXDFiBjDEwtqK9tQMsjqY8cUjhvyvLt5Ft2MfQSfw8Vkn28E3ZX9gm+bK1551v3m/iiUtLIkagWS7BQB9yTqDvekySuSdzMkfAEcWCDwLt8S939mHn+Z92PpvaxNmsCGT/eOM5TXgmV7cn+J10eVob1KjcbeGfcHjmOPFDfyJpikbD/AKWP+OiSdxE8+7hjQw5yRhX7jKAjAksUUK5UkULHJ5OrytVHqsTfh2bbH81WiZR7qbGRSysF5KkAg18XoEYdT3A25XcwJHKkU7zu8ENGSCWCXbyEAsnKzTN54cMfaRpm9F7NaLdtKjeVIJY0aJZYpFiLP2yx/aQJl4IiBWlI1jsod3I0STGZEaOcTG4wVlSSPt4FR/ZurSVx4Vbo3dl6SgdduvdeV5CXyMpJYlWK2AfAIQGgAOb+dBd6NGjQGvCNe6NB5iNBGvdGg1Pt0PlVPBHIHg+R/PQNumWWK5C6NC+fPP66jS9XhWRo2lUOql2BNBVUWSW8CgQSLuiD417L1eBRbTRKDfJdQOMb5J/vr/5D76Cbo1E23UopGKxyo7KFJCsCQGAKk18EEH+Y1C6r6gjibtqGmmqxDEMpObotyAi8fU5UfroLWQ8cefjXOesyzMkMskoeTuTwgxoEUtHNXYSmYqZeyByzU6IeMCGatjsdzK6zbqTtgG128LewfbvS0GlP6DFPimq9aeo9LijaSaWYRxu2TXirEsqKUEv1BWEajFaJoAH4MkSvTEZwdqVUeR2VVWqPAlPgfVKJG8XTC+eBN6p1aGBQZXxyNKoDM7t+7HGgLO36KCdVkW4nlUJtYl28NALJKtMFFV2ttQoV4zK1x7SPOabHb7NXnkLNIQA00hMkz39Ma/PJ4EaACzwNULHrWRQ34l9iJGMUaIZ+2O3bycDk3IclIAPA5JUBtIknqaeRVLzyl+VJSVY0LLktEZP7Tas1ArZQ1q//AKWuqz7eCKWVF7k7Oiofcm3iCcoSp90rFgxbwDGALxDHkH+mpTdyye7z7zz4/wAPA8fbXoxeFkz81mIj/bpjy4qb94mTPu9vGr3MruoEE4AKEiyqNQGCs5KAk4822Rs3q+h3+1gAkjaTbCZZTEQjDNkOLCQbfIkWRwy1R4N65h+IJvki6vk883zzzzzqz9O7CXfExGdljgUlbDsEVjyFUEAePv8A/Gt+T4F/GrFr3jTNrY81vjWYdVn3CdzsIjoeUlyaM4d1Mjmqyd1WKQlQWTzJzfgwd9uOnxo7Pu8Nz2zJ217VBiS0UWUKrLmgZBxJxzXg0pz+inZUeWf3SGNWYxlqL+1cnZwze9lUFQwqjYrW/wDqCgiZzNJ3MBgO0I0SQVkJGkflBVZJf35Hnz+mDe5v/wAax0yRTVaz219c9Xbf8KYolZ3dXV5CAi2wxUkV5WMKDQAscffXauvbdZ4Ip5o6SSONZ0IsqkgBGfPhGZhYusybAXXIOk/0fLKo7T91z3Pa1BAUVhbSA/SWwqlBpr+9dN6T1rdkyruAk0ZJQFsFAkewYmClrAALNdjA2CRWXO1sdvjRIrOOd/bT03dywyvHEhZlPvWFkyGIKhn2jECNWYlgUByGJLfAuOl+qJCwWUxnInyku2kWiMg0M1khQynO1u+ByLUPUm3gKKi7iHcL4SFJF4INgD6u3EOSaulX5IBFFFs5GCM24UFsVzErIyZQ2JGHazdEcMGRm4qmIpmMi+2e54dP6l6gWRQMJVxHdkR0IJCfQikWshL4322YcUSMgDt9L7M5W9Ex5hqHDTzU8zc+QodUX7e8WdJPSpWWTbwgOw7YcMAxxuTI4tOrdxQ6owkJqitchRp89M7zloXruKO4SL94ld7ej4bJWtRYFrzzQReu/VDDo14DoY60PdGlT+tciSSJNAbDSiPssZGcRkCipVaYh4yBzefH0nUOf17iYiYlweySJC7ELKscnbSNCSULgsGxI5HxoHbHRWl6H1ZG0nbxkUhHd8gqmMIXDZKWyoGIjIArZUXZ1BPr+HuKoVirRCYHJA5QxNJkIicsRgyE8U1CvnQOGjVRtuuo+5fbYsHQAkloqNhSMVz7hFN5xrg86t9AaNGjQGjRo0Cnu/R5kllLbiTtSMW7a5DhyO6rHPFsgCoOIIVzySFZYm19CPHEYk3TUAyoWiUssb4ZJYYXawxrlwQA3NnIO+vCdAv9K9N9oz5P7ZwoIjDxFKiWP2lZCF4QUVCkfc0NWW02UG2jIjVIkFsx4A+7O7HyfksTeoe662zs0ezRZ5FNMxbGGM/IeQA2w59ign743etS9DLES76UTlPcEC9vbIV5zERZsmFWGkZqq1x50Gs9Zm3NrsU9n/FSg9qvvDHYaX459qc8MarU3p/QURxLIzzzfEspBKg+RGoASMf9IF8XetkXWYjhbFc37aCRHQs+BcABwD9Kk344Ojd9f20a5PPEq1lkXGONBrvxVMDf2I0EjqW/jgjaSVsVWr+SSTSqoHJYkgBRySQB51XdL2UkjjcboAOL7UPBWBW4skfVMVNM3gWVXgktG6ey7ndyPJk34dsIkwftIwLK0okKhHlPK+0tgOOCz2yAaDmH/wCQHTO5sI5gCTDKt14CSAqSf+7D/HXz3jzr7K6p0+OeJ4ZkDxyKVZTfIP6jkfxHI1xL1L/RHAm4K7fcyRR4q4Rk7lZMwoNmvHs+bPI5Ovf4vm0wU1eOGfSbTw5Fzeukf0bbLtbeWQ8PN/Zj9IwwRv0tmar/AHb8Eak7P+j3bRe52ed0J4bGOJj8AoLY0f73P8L1I3OzlOREvbFEkKqeAPANcfPPNceQK15PO8+vkR6U/PcvZ4/jWrPtK+3McTLtqwaL66aiChgkUCr/AOaD9/Yf5RP9A+wuD3XAUgDHkqQQEklydWOPBDA5G7A4W09VdAiiO1SLvqe3I9tuJzQj7UeGBbHKtwTZH7NEFSQMtlBSkX7iALqrIqzXxevlX3j4270rGSvs82MrIGmiDyCUKVItnDkVbK4yI+/JI9y0ODqR0zoe33f5G6fNSe8sDNKCxSkDZe36UCqyCzTI7UXto+JhnEZOAmBdf0k8ygV8uv5lD5Ep+dNOw6Um42v1MkglkdZB9UU0LtGGS+CFCYfZ1sGwx128fftLzZqxWHON70rYwbl4tptZpJ1kKMkRmYQxl/aTeXwO4OCPdXjXXOiGV4I23MYSbH3KCGr+Y4FgAkDxdWavWno/VGZ22+5xTcILpbCSx3xNEGJOPwVslDwSRTNda9OudvO5r6tkkjEiObaT8oyRs7tUocxxrGABF7QLIJrIE+chs3W6iicFklHZM57gtsWjeFWkuwxBaVeAaOLhr5GsvXBXb7iGRRI/vtkEn7U7qIygZgLMkXNngcDg1qp2W7k3DCFTTum6hc1l25ZtwChIYi1UQyN+vtUckDXG0fLiGZ7dA2fqCLso0sihzmpVLYlonKSFEFtQZa8cWAedZj1AjEqkW5dhXH4aZAb+0kypH8/va99P7J41fuAKXfLFWyVfYimmxUmyhbkX7tW1a7x00WG20UcW43Uu17JF7h7dWlYxoxtmRiAVFgAMQBVV41QbTdQCORJY3CxxbkzMX3CyFlMLri0+LsxFESE/7MEGr10V0BBBFg8EHwQfg6r9t6f2sePb20C4hlXGJBirm2UUOASSSB5vVCPu9zsyjdyKVnjSRjD3u4GQGbvSmyVp2WaJn8t3MfLADLp3R4JpztyJYUaLNYyygWSzlou5GHxQ7tlFcDCioFZPU/SIWUo0SYlO3QAH5f7gIohb+BxrDbdFhjdXRKZQQvuYgAkkkKTQJs+6rri60GjZ9CWOXurLMWIAYMykPiuILWt3VeCPpH63b690aDxjWlDbf0h7V1iKli0zYIoxNuZQgTK8cjlkBfKgn4OmbqpqGQhDJSP7AaL+0+wH4J8X+ukKPqbg5fgotyS8LBo0aIyYlSrRpMTTxhWAsizH5F0AYf62+12O2nGGYxpHZmjKhgFjdvDOovxzfgXqM3ryIA/lszBEkISSBhUjhVomQce9WyoABuaNgUUb7qWASS7eKVnXat2RFJA4fc9uSapsyVZTGKNCiqknjWCMfxCxfhuwJpEUrIZJD21j27fmRmYR90lqZ1zIoXl7joGSH1uhBYwTLEEaQyHtEBVYqSFVyze9SoIBB4I9pvU10XdyMO5J2EJVlUYJK6sQ4Mn1OqlcSopbsHLwKPayz71nR9sNuTDXcdHkiePugoqgOnJF2pplI+VIuf6F6aQjbhyhaUuajWaONbc5lYpJXVS7DIlQt3yD50DLt9sqKqIoVVACqoAUAeAAOANeb3bCSN42vF1ZTXmmFGv151v0aDn2/wCmxQTpGyOaxlMylEORdS0hjjQJUYhXKyBixIBY8x9ru9uYdsIDuFhNUQ0TsJEdNvHHIkgbLts0airUFlc39eugz7NHJLLdqUN+CpqwR4o1qP8A6Eg7nd7SZ+/3Yi7dUVz48lYUW/soGgrPR0YKSTCg0sjs64gFWLkkMcVcn3eHAI40x60bPZpEgSJQijwqgAC/0Gt+gDpO6t0maFJZzN32JDMssYxC5GgnbplVAx493gmrJJcdUvXiDJAr3izNjx7DKoBiDH+TkA/tKvyBrNoiY5Ws6ku7vZzUa7Ti+YwpQlb+Jcj7x5sijVe3zqBB0KWZGqH2sZYxUi2KLIxbID7eRlemP1Bu2jiV4wrMTDGD4XKWZI8zQ8LnlX6av+n7QRRpGt0qqovyaHk/qfJ/U689MMTPL02zWrHx+1B1rpW43AgBEKlFLOxyYCUqAQiiiVov5K+VPxWl2FZYpZEaEuYnClo2jCNkiOGxlYFfrArnlTyddJrSd1hcN4y4mpo0kBr2l4yUks/fEwD9f5a3mpExvTPj3n2iu+Fduopt0xiEQQgRuriUGSI5tjJiVxOJWyoYggkcg1q59DTzYyRSqgETFCAfekmRLxkftJTK6PwSki2LBJ17kCCRJFb3B4YnRuFZNzLGnn95WYMD/Ff2rWw6yDA/4tASoGO4AHJiHKygeSY7Y0OSrP5IUa1hrEV4YzT8tfSd1fpaToA2SspyjkQ1JG9UHRuaPJFEEEEgggkaidO6m6ydjdYrIb7Uiio51Avi/pkAu478Asti8bmNwQCCCCAQR4IPyNYT7dXADqGAKsAQDTKbVhfyCAQfgjXVyLnVPTjySmYOrN3EZFcEKoWuSVNkgiwOB5Hli2o/T/SBR42aYkoIkbjmRYJO7EzG/wC0zvIjgq7CvBFPMm6/GbsbVZabNFkZtwArydq2uVTFin5xUplRWqAIBx3E3VGIeQSxxEwk9lT3I6G0E6hQCXDXOVOJIxb4K1NQOkL417ekXedW6jEkCmEsR2pJWTBpDEld4TJSoj+4cQs5JViABqFuOo7+5TnOpRQJfyA0SXEoDQgRs7P3bPHcAQsSv0XR0e9e6Q4PUG4XtM0E8zqkaMlMpVnizMs2MYHudoUAKKVuVsRiwG2T13II3I2chkVQ2P5mH7AI7nbskFyMVRjwLAJoA76NJG59dyJ52osiwBNdjvRxigI7JJlFYgg158XZdW9Wrt5AjxNzGsg90YYlnVSvuYKuOalmZlHuFXRIBl0aSV/pASUKsEUgeQR4PL2+wHmBMKSSRyGi5AUY5UWHGlv/ANcIv+A3X/66DrJGvMdZaNBjjoK6y0aDwjVP1L1FFBKI5Q6gjLuY3GLYDkg35I5qhfnVzpf9UdCjmqdlkeSGOYIqEAuJAM054OQXHn94kc0QEqf1FtkkeJpVzTHNeclDAkEj7UPP8Pvoj9R7ZjQmTlkQG+GMixMmJ+QRuIqI4940gS7/AGXsbdQyq8YOUl7gmOhNkZXljRgSrKwWQANklXiNeSbLaBpIk2jqIxJNIgksZmRFVFxUqMm2CVTAjFgqkggB0TZ9chkKBGsyIsi+1qxYWpY1SkjwGonVkNIHQelbZIYt2wll7HAjxaVo3jqJmxaJJswsakqQKK2FsDTn0zqUU6ZwSJIvi0YGj8g14P6HnQTNGjRoDS/60idoVwPAkiJpcmsNcRQUaIlEbE19Kt4NEMGq7fSfnQKVsEyENfhlQ0K+bDMef3dAobpt5PEQWgoK/A20vuaOYoY771WxSvHGR0+w3Qyq6F0KF/NA/Gqfq+KNtohQWXcc/wAVWbccfxeH/C9XQ1IjRt7pL9UdSMW6U9pnVYwSRgPl3ITMjKxEbrwVT76dNUvWtuskscb8CSPcKGoWGPb+knwccz4/ZOkxExqVrMxO4VG337ybiJWhkEZeQHMx+2Rcu3kEYgqvZloAk5FDxwdN5XVQuB3ESrQGO5lxqrYMis3PP+2b/wAtXOkRomdqHpLHbSfhWB7bZtt24oKOW2/6FLJX7oP7h1e6g9a6aJ4ymTIwIZHX6o3X6XX+HyDwQSDYJGsei9QMqEOuEsZKSp+64APH3VgwZT8hh4PGqiwrXui9F6DzHRWi9e3oIqdPjErTAVIyqjEE+5ULFAR4NZtR8+46kY6y0aDHHWJhF3XPAv548f8AzrZo0Ffv+lJICAAjkgiQIhdSP2lLAgMATR5q9Kv/AKRdI/4T/wDvuP8A7NPWjQGjRo0Bo0aNAaxkSwQfB41lo0Fbtug7dAQsS0avIZlsSCuTPZaiBV+KH21h/Vzacf6tBxGYh+THxEbuMccIcja+OTq10aDRtNokSCONVRFFKqKFVR9go4A1V9T9Mwyv3RnDP/voG7ch/RyBjIP7rhh+mrvXl6BWXeb/AGt96Mb2If7WABNwB/f25pXP6xsCfhNXPRutQbpC8EiuAaYDhkb5V0NMjf3WAOs5epxq+DMFJFgnhW5qlY8E/ppa6/1rZxyd1BE+7VTRBAKIym2kPBZB5x5N1wPIkzpa1m06he9d6ykCMMh3MfaKuibCFvgAn7kXRAs8aRunFpJ+5tVVJXjRvznh7jiws1vGHaQqFPtflO75XLEU+060wIeUKeZCJCzowYWqtHiQQxUFmLswbKg4ACjbIw37KFZAqsnd3U/bOThKRTQCFvc1RLx7sibq57RPTrOC9Z1aNGHdbadkjTcvBG0TMYTDuXaXuiNliCL2o7IVmBDFlILZKRY08bHciRFdWDBgCGU2pBHkHXEOs9OlgmRNr/rXdVlYww2qvGyhaliUe77e72lbJ8U4dP6y0KCLcRmKcEsxDMyqxZXcNSH2tmxDKGHLC1I0mZhL0rERNbb26Nek/eb6dym5Re5GO9HjECxjBkRWZ/dbSL234VfYSy+7yc991ySSBxigzSXArIKk/LJEaM5Rll8nlaAF2NIO230243zpCzRM7OY77u3PZjy7JC0GxVHAxxIst9ydJnRjxxeZ3MRx9nD/AE477mAdncQuu3lykO2d/rkiCoP49sMxogWtkeQx+lvUMe7hVkdGfBDIEugx4bEn6kyVlDCwcTya1zzf7XcQMTurniLKmXeMhshimBmBwkU2RkAjXibz42xS4t3UnuOxlIplU5kDFZQO48UvFY0sZGIIcUq2JS+Ka6nuPzDrGqf1GsgiJhV2LMgftYiXt3TlCxAyC8ebAsjkDWPpvra7hSMgZE4cYlbFnGQK3IVgL/Q2PIOrm9ViYmOJIQfqCt7It32k7QCO20ZmiuMn8wy5mf6w2b4Fb8tRNn6eh3HfnzM4iYucZiDi7sCghIJpVQkNXtsLj4bTVo0RzfYS7+AwEGaSItFJIrkvII5WZI1ZpVVwzdzNkF9swj4Y1J2PqXciVDIS8ciR5E7aaMbZ8qkBWi7glwobhVxNnjnoGvK0ANe6NGgNGjRoDRo0aA0aNGgNGjRoDRo0aA0aNGgwlkxBPPAJ45PH2GlnrW9klDRxK3cPbeOg/wBKlGJZC8B5NqVEhHw3kqWgjWl9qp+B8Djg8XXI/if8dTkc43fVvzBHO0cLh0vb/iFDOvyyRFclJPIRGonIFjVlf23WYjIIN2dtk0knvM6+0N3SBlRKSBnruC1UIV9jMwPWdx0GJ4jC2eBZnP5j2SxJNtlZHuIxNrXFVxqH1D0+k6rG+Xt8FgrhqFWVYYg/IYUw5oizc1rtduYQdF3PdTubjprGwwSWcSK1KwvtdtchRYjCj7RyK019a323ixWRYC0RARJFh2+2jcgW6DcFDMa9wCtja+VIsX39ToRt0ixT8s2hEcbBLUKyosyyUpA8Gz+urjbbXtxYxIkZ5xUCkBP6L/npqI4hu+W2Sd2IbxPNuFDz7kBx7Me5tgpUUFcNKokLEGjFGqmz7iKqbDspIgqiIiaQuR3CjoSHJb8pt0WLsvPtYiiLr6dN2z6aqkOQA/k4k42b8A/x1J3W0SRcZFV1PlWUMp/iDxpFWNk3c9PYRsrpMiksrhg8sb2AclSGVmReD7iQwIH6ajbmNvLPHLCzr2493CWYCqdxO0mXBPFqW+PkEMnqbof4mPDGFiChXvRh1UBlzWvNMoK+fn7aUupbCTZs7QOkbe6kyQWjURH3JEultyF8WyAmgSLCNG92hWV0miO2hIaNHfdSnZTM9WrxyY9o/uMvhmtciNU/WejyQGKRop3qwz1FKwOIK9qWCNSUb3gh0Xlf7wuTFvTClCGKAsCzTRfl5hPLHsyQFohkwFseRyPJF9tumOGD7R5duigBokkEqDNVcOsQYqXOQOQLA5GwavWZj24l2w5rYp3X9iw+7EDLJDKBuEyb8PklyrIltEqf2pLUVDWD3ET2UVbThtevugRXtnIUxsFGM0YW8khG4knY4At4LcE0dao+mzz4CeSWUgswM6qsf2KtDEIGNr8sGXlhyDRvth6dCOjphGFWu3GpCAlSCF5Arnj2/HxpqOoYveb2m1u0yHrEZYj337eMGz97AX2qzCgkWxUKLsmgTq0Go+y2axKqoAAoxACgAD5oDgc/A1J1tgaNGjQGjRo0Bo0aNAaNGjQGjRo0Bo0aNAaNGjQGjRo0Bo0aNAa8rXujQea90aNAaNGjQGvNe6NBUbj0/CwIogMxZqZxbE3ZphzYu/0H21s6d0WKGyi+437jbMBSjEM1mqReL+NWejQYJHWsq17o0Bo0aNAaNGjQGjRo0Bo0aNAaNGjQ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33797" name="AutoShape 4" descr="data:image/jpeg;base64,/9j/4AAQSkZJRgABAQAAAQABAAD/2wCEAAkGBxQTEhUUEhQWFRUXGRQYGBgXFxgaGBgYFRgaHxYXGBcYICghHh4lHhQaITIhJSkrLjAvGCAzODMsNyguLisBCgoKDg0OGhAQGy0mHyYtLCwvLSwsNy8sLCwsLCwsLCwvNCwsLCw0LCwsLCwsLCw0LCwsLCwuLCwsLCwsLCwsLP/AABEIAMsA+QMBIgACEQEDEQH/xAAcAAACAgMBAQAAAAAAAAAAAAAABgQFAgMHAQj/xABAEAACAgEDAwMCAwQGCQQDAAABAgMREgAEIQUTMQYiQTJRFCNhQlJxgQcWM2KRoRUkQ1NUY3KCkhc0sdMIoqP/xAAZAQEBAQEBAQAAAAAAAAAAAAAAAQIDBAX/xAAmEQEAAgICAgIBBAMAAAAAAAAAAQIDESExBBIiQVGx4fDxE2Gh/9oADAMBAAIRAxEAPwDuOjRo0Bo1R7r1JHGwDI4DyrBG5MarLIwfhCzDx2mHNWaxysaknrceKsAxDRGUUPKgqB/M5ih+h0Fno1WHrSYykBj2wb8e4h3TFTdEloiK/UffUfpnqSOaRUVHGQUhiU5yiST6cswMZALK1fHyLC70aNGgNGsXcAEngDkn7Aaw286uoZCGU8gg2CPuCNBt0aNGgNGjRoDRo0aA0aNVnqDqg28RckZeFBs8kgA0OSBdmuftyRoLPRpEh9QRT7hYq3BzOKSLLJFyiEs3ayUqtgi/cTY+CDpk3WwkCp2JWDIOFkOSSV8SMQX5/eBscHmqMid9NXpak6tGlvo1D2O+WSxwHULmmSsyEgHFsSfv58HUzVZGjRo0Bo0aNAaNGjQGjRo0Bo0aNAa8I17o0Cl1zpYgSMwI7HvBlXu7n2tjKVWNY29oZnKnwgViWBVABB28u3xwG2IKisc5FHaNKWUn6uGUCvJ+R5Dw8YNX8Gx+h+4/xP8AjqO3ToiysY0LLWJKra43VGrFWf8AHU0EYzwSD/21v+R3InmkdKbuvE7x3hID2FcMRdtybU6aej9CghkziXCQqocK7VWICqVv6RicQfFtVWbsdxsI3FOiOBVBlBHAIHB+2R/xOoXV/T8U7CT3RTKKWaJikij7WOGW+cHDL+mqLfRpUPXptnQ6goMVhRu4h+WL4U7iPzEfuwtP1XxppjcMAQQQeQRyCPuDoNHUtqssUkbAFXVlINfI/XUD0mtbZRiFpphQquJnF8ffzf6/OrdxYOqP0XY2kamiU4JHgk0xI/8AOv5aC90aNGgNQur9ztN2f7SuBwCa8hS3tDEXRYEA1YI1N0aDn3UN5OgynDbfGkjkk3EqoPZkXmIl7ZX9nI5MWBpSANYbP1PPEVG57xDChIohkS8fLRokbk/tYxl2oe4J4HQzqn3Xpnbu2WJRjye2zIGPBt0UhXNqPqB+kfbQVfTfVqzUsDwSuFQv3TNtS377xxSxMSvkiiR4Bb51r6yqyiVtzEYx20RO6jPGjKzkys8NhVsobLDhATidLvrX0RA8aI7u4iczSOcM0gZW9ikABmeVQ11m2LC7xuF6b9I7vYbiIf6UAUgBo8JXQ5EjEBjgttQBOJJuvtqTpY/MLfYehZJqO4kjEeXKx2/cQchll9uFmvCkgA0QaI6Mi1wPjXLP6SNxuNnFD2X7cTyONwdsOy7MykxsD78F9hyrkmvvqR6C9XyDZs24LMsLTBpJXuRuFkjW6N0rnJj9IUE+dWmPVPaOm8ue+S/znk0bqMR7iTc0hxZEkP7QSRYwWNNQxpGOQ+leKrllGqZ9mi7OQSlZA0btK2OQkLJbnE+QRwF+wA8asunSO0UbSAByiFwOQGKjIAn4u9HNI0aNLXqX1GdrKqlAyGHczMfzC3+rhCVARCOe4OWI+3mtBb73qscTxo5bOQkIqI7k0VDMQinFAXW3alGQsixrFutQBHcyxhIxk5yFIuTLbfYXGw/ip+2lH1bvoJN0sEofu7eIbpRGsTMSZFVgC6lkK4o2SlbVm5oHVZFsem4SKQ6L2GmnRGQmdIhFKJC8LWRfuGJAJd/uQQ6Wm5UsVDC1OJFiwxUNiR98SDX2Ot2kKbaQ7dpL3m4DCaHgRxu3di2sK5Adti2UQTI+Pcao6vpPVUIYIiySsSoGCWLYuACxIANxPwSPp0F/o14p17oDRo0aA0aNGgNGjRoDRo0aDF0BBBFg+QfBH20st0CXa23T3Cp5O0k/sD9+0w90BP6Wl/sjk6Z2ahpW6l1uRTHLmsG2YEs8iqDji2LZM9Cxi9FbABsctgFr03rKyxs7RyRGOxIkq4spABPP0sKP1KSp++qD0l12NInzZe3fcRo2MqiJhXvZAQpGHN8e7gnkCZGXmmhSTCeDBp1kUDCSsO3ktkEjPIfB9rCiuoPq/dhPxWLVK8OzVcycf7aeyBRAxGTM1EAAFqA1Nhu2e9jlXKN1dbItSDRBog14I+QeRqRrnPpTf9obncEu8UURZz3RLIxUkhS3dksqqmgz2O5XAom/PrjbD6u4rXEMCFLDvY4NasVK26KSDQLqPkaoZ9GlKL15CTTxSoe0s1NgGKv9AwLZDIkKCQBkavwTsT1vDwxR1jxhLSe0ojTSiIKzKSvDGzR4HPjQNB1RbnrjF3SFFJQ4s0kgCq2IP0qCTw10cb/gb1gPV0JVGwnweqYRMVyZMljsXbH6eLGXtuyAT1Dt83hEZKStnzwRgqEnuJ+2oYoOCCC3BFm5beuFrrfKBLskZzJK7O7CmWPJEYmvIvI0AoALVwSAMjqZu9hI5ZKXtswOQcoQMArKyKvv+SLNcj90am7faLGCzEcWSx4xA8/5fOt0swVbP8v11wi1u5d71rM+tHPP6X5d60axbSFZVkYI5w7jg+VAUgqvI+o82yga5VHv970uRGIeKSMgSwsfZIrc+5QSGDAVl/nxrum5d5WdERpPa4kwKgoWx7fllBsE2uQNG+OL5D1N90u6G5m2s0MCNt4IhuQGJO2UYB8/qLiIklRVsaN869fhz7bpP3+v04eTEVmJiev5LufT45N3HHJNikbqj9lCWyDUwEjsqkjkewKBwQSwNautzuFjQvIyqqglmYhVUDySx4A/U6rY+ovMiNtkBV0VxK5pArixSj3MfHHtHP1azg6KuQkmdpnByBc+xDdgxxClUjwGotX7Rsk4Rqn6uXU9jEKPM0trEv6qDRkrjwQvP1XxrM7CKSNVlbvZK6hyQC6yEMwHboV+WPHwn8TrV6wiWTavGzqmZQC8+Srq2KiM5liFIAT3fbVHuvQ7P3GzjDNAY0H5mKyiEIm55Yt3PKsxJJRUF8GwYP8AQe3pgEo2GJDvnfbEYOYOd4KACD8D50jSzFYqk6cY4y0gLyTMgCtisbMxayXgYg+4t3F5HkiZJ6BdZ9ydu0MEM5CARoI3hhKQ93HtqMmdocaJ9o94ORIN/wBd6NNPsUjajuF7DErK8VsjL3SsyKWTJMxYU/VWgruldI224hR91GquSRi7yDMNgaKSNmA4EZMb2eFvjVzF0PawsWpUZmEhJYLbRs750KsjuMCf3aBsDS/0f0MyEDcGCZT2iQYgAuCPEwRaICvD20riu2OPkYn0GyZrB2IVMTKrKvh2lkbMxY4tiroBZ5x+1aB6E60DYpqxNijfij83rYjAixyD4P31z9vQ0hbkQY9vcJ9UhGUwQFiuINExBqVlK5EA+Dpv9O7SSLbokuGYy4jrEAsSqghVDEKQC2K5EE0LrQWejRo0HhOkWXr27VrxcUu6fDtZZLjG8PuXhSokYUTzhRFnT3qNv9sJI2Q5AH9x2Rv5MhBH8joE3+sG6Dy91khxidkjcqDmd1uI0MmIf2iOOK3BxFsxBHAmxeo5RGGEbSjFAGxBYySWsd9s4Fc0ospr3qeFsiPP0DeEnGcqjRxIFDyl1MTo2bydwFwx7wbHFyHHv4FWvQOnTRzSGV3kXGNEZpWYEIqgt2ixCliCSfP6m9QbegdWabvFymMcssYK14jYqSwyJHKnyF/gRRJL6ogNiAtuXBrHbjuU32Zx+Wn/AHsNW8+3V1Kuqsp8qwBB/iD51miAAAAADwAKA/lqhS671HcdmVWMULyxSJBGrGSYyOKVzVKAt2QAw4+r7psqnd7SCaWfbwMhkZe8WO3KShPEp9r4mMkKp9pqyMa10vq/Re9JHIrmN0zW6yDRyKVdChOJ5xYFgaKjggkGB1b07AkEhRZAUjNCKSUZlFGOcakrKxwUe9XscEGyDAuej+tBdxFBnmpjkCmMMYCSyFcHKqpHskIx491DxiI3rjqsf4mRCfzIzHGGth20kRHYjtsHyOXjhfoLEBbGnqUxfcQH8RNJXavsrhEzRzUUlGDM3ulUABjRLAhbGqb1sjDqzBMrLQu2GfJ7cagOAxu2ZCQFAKoBTEHWd7a6l0v0/Gkm3eCWIAlR3BkW7iyrQcvkWshSptiRj5IomJ6h6T+UsWzIDtKGeyHLUQCzvIsjBVaNDdHmNRxq09PsHMkmSMSY1OFjELGGAYHkEmVm/wClk8+dVq+hkVndJ5EZ2lfjEgPK8pdgrAgEpOUPx7VNWDeo6Zkt7nbSISj7fbR7dS4SVeyAvZnlCq1121wAYlSStCvcTUnZljJCZ49tHG6J3HXt4yRKowtqJC+6qJAtTRIoNd7r0HBg/ZZoZGMrB7LYtJnZAsEcuCShVj2o7b2jVXB6NGUkB3Pvw2rA9pi6rHNkGjaSRkJHbKhirMvsLM/g0M3T+lbQFkgWMGMxWqN9GAUxjEH28KvHF/N6x63AWaQxk91YCECnFrdrWnIxFmEDm/HPB1p6N0hdgrs0oEeMChQpSNO0oTIKWb3uSLo80oq7J09RYblw+y3MSyhCrowvNAbWwCGWmJGVMBm3BNES3XCx3yz2WxkeKt1NIykHJCscdi/Ehiu14BoEcEhr5GovU98A0cUa8nFERRQVbChmr6UF/wCXA44gbnq03eXbYoJMXJyfJYwuH1CMHJj3AQhKEhSbHAPkU8W23EJmLHLus0jAls0CKrNVBUVZn4AxGRahydefm0xEvVERWs2idnXpuxWJAi8+SSfLMxtmPHknUT1T0CPe7dtvISoYqQy1krKQQykgi+K/gTrLqPqDbwHGST3gAlER5ZAD4JjiDMAT81Wth61Dgjq2YkFxhAWZ/vio54vn935rXpjjp4977ZdG6eu3hjhUlljVUBasjQ8mgBZ88a07jqZZjHtxmwNM5vtR/fJh9TD9xefFlQb1qTbTT8zXDH8RI/vYf82RfHmsY2rg2zA0Je43W32sah3igjFIoYqi/oqg0P5DRRsunBWzdu5IRWbAWB+6gHCr+g80LJPOp2qQ9Ykl/wDawM4/3kxMEfmjWSmRvFghMTxTc3rw9GkcE7mZpvntL+VCPNDFfcw5AIkZgauh40G7rfXY9tj3AxyDEECx7Clj+NPl/BTyNV59ZwAuKb2TNCSCpAxR27j0fYlxutnwRZociBJu5mhYBZszBuQD+FxET4x1GFZSrLasB9QahWXkxidyGjWODJVTbwrLJEh9wkjE2SLiwUxyyj6FUYEj6q0DF0nr/elCCOlYSFGzBJ7eF5JQIvuiiLHHNcXea56i7tTKItsY3YRtgn5at291IuHfjhqjAiANmCAVOAskunQy/Yj7meeIyzADA/IOJI48WCb82fOgn6NGjQGjRo0Bo0aNB5Wite6NAaNGjQGsX8ay1C61OUgldbLKjkUCxsDghRZJ/QedAi7ACbqUkRZnj20rvGGC1mQGfnEZYs7C7scck5ay9WbfLd1YU2kgOELUDEyizKDiC8QFrR4bkUCufR4HV2O1QM0NmSPIKWeSmMTsRSuO7IeTdqCeGvWj1CszjvbyHshAACWh7UYJ9wLZFpPk2VUe3zF7m1ie1iVj6f63HDHFLPIkcc0EPvc4BZYkAdGy8Ehro8jtt9uHPbblZFDxsGU+GUgg/wACNIOx267zbPtHjMicpO7DFQw93cQ+S7hswF4W6YiqO30N1SX8RJFJxG7SsmRpiyFciF+QFeOytg5KfYxdFtVtEb4Pp1TeooqVZkIWaM/l2aEhbgwE/Z6A+aIVqOOp2/6lFCAZZFQE0MiAWb4VR5Zj9hZOkPZkRyTBmkyKs+3fcSPK9tnmMC2FqSvC0cXonjV2xO9bWx6kd0Vaj2WW41q/2uZJCRauKKhPK018mko+sOytA0pRAkrGNmZlVVSipLgNV1XIGQLAkXzKdJ0gX8PkWnyd1H4bKN2PvKBzGHzbIglTeJ4BaxHPoz8QMvxmDuiF0I7ro2KnAO0lqBmDS1ywN/TWfaPy5+kzO2EHWtpFu0lM4I7O4ZiFoNIWh5S/qy7khoEj7njWxuo7bdu4eRO86yLBA5dQ3tI8sFEhaxZW6AABPJNFuOkumbOQWMpiNKY7wnZIUPvbHOSQAt7va44BAZare9It5ITkQcFDkVH7AWEj0r+0mNQRwSX4uiQmY7lukzb4xJo28hejECFIBLyA1ZFkhbt2ogZGlH3asdXvpjerC0qMGkcqjIQMppSzSEpfAoEZUMVXuc1dlNbdyR9qJgxQnG4iooCziGYq4pXhJyRSRlRJxBudhuE2/blT8sK6GUgn3IWxkaVmNsqq7PbEkY38albQ4c47/L7OUv4qQZO6bSIAk4VJLQ55kcdtOBzSv54PF6i9M2LQlZ024cyBS7PIW3YDCwpaUkEAsfYGVRZofGrXq1SBIgV/MZSQT5jQhnoDyDwv/fpT6z68YHcRxR8qZIopQwJEi2pdo3UClkB4BJIW65A1qbRHb24sV8s6pGzenV4qHcJiJriUYEElgBkfaT7D4J/zGp4YHXPPS/qeeTcJBNIkiOrEmRVV6UVwVpWJZlGOP3N/GmHrG0/DxNJtc0dQcIlYCORqJVCjghVB5JQK1A+arStotG4XNhthv6X7MdaMR9tYwyhlDKbDAEH7g8g6z1pyeVo17pZ9ZdR3ER2w22RMkrIyqkbuwETuMe7Iiiu3zbeCdAzaNc6l9Z7r8V2kSNgVnxjIxLNEd2oAnZwpcvtUHbAupGNgISLbo/X9xLNDHcBVlmMhwmjkVoGiDqYpOVJ7ykAk0PlgQSDfo0aNAaNGqbr8m4UxdiSNA0gRs4i593grTrR4+b86C50a5/1H1dvFEwXb4ds7jGVlJjI27S5E8igwG3AsjmSTk4Ea3p6tlykyl2wSPbpKXIJGTVkQFkLFeaFKQTXu+NA86NIL+vJFjV8IJD+H3U7YTDH8hWZY/mmIUZCzjdc1epHSfWEk0u3BWNY5g4tTmxZXlVfaWV4wREG9yHyynEryDjuNwqKzOwVVBLMxAAA8kk8AaXtjvJt7IksZeHZoclJGMm6I8EA8pB880z/ov1ZSdGk3UuW8oQIwMe2BBVmRvbLuCOH8AiP6R5ORrFjA0GKoB8aUPX0Tu0EeAaJhKZCWZMCAixuHA4I7rfyv4vTlpc9WsSY1Rc5PzH7eVFkjUZCrogu0ac+DIDwLOgXdms+wlZI1aTboG9oJIAVVqr8NyvFEVkq0I1ja32ssE1x7gq0pstE6YlMG/wBmhsgAnLuKTdhg3068m6l3BjHUjuyyIkdMVCPG0fcNAIposc6ILEDKtMm42EcqgTRo9EMAwDAMPBF+CPvrOtwsSo911DbwtZI7jqACxZnZQAKUG2K3zS8Wb8nVbN0ifdAFF7QVg6tKKLkfAQe4KVZgS4DUSABYZd463DtOors+2kYmjR1cWWLlmCq5+xCkLZ4qvnho327WKN5GDEIpYhVLMaHhVHJJ8ADWIpzuW/8ALxNakbqo9u0ikWEuI1SVXh28qKcgrNjLKJACEmxxyFKxYGuN3pCMCUKU26MiEqqQbaNioFHAwzuQAzsPA4IHmyYe7cy8oe7iEEqRllkSQSs8jGNoycMm4oHLAjFjWNp0fa7iJkkZKjoF8ZIyqqUJJKvEsgApRiDdBbuuLMcuZYl3rtCxKsGXGRmsEliwknxFn3K3cAU/IUAUOK5oS6mRMXIZ0ofjChao0JlmWcByRIfqX9gqa1fQyK4QHE5yzSSePaM3lMft4LBmVD9wGPPzQynE0nbkU0FM8T5oFUcPL23DeBRJvlQea1YmI7eeu9zwh7uaWSWGGcuDuGeOkUooMlqtBrYMe8GBzI85AkCr/psXb2/vcI6ks0rEBe45uR7NCi7HHgeRQHjVNLs124/FMsdRqJUEWIW4akxDActkgo0AAR7eWtnHSottPPDGqxlDCsGeTAJNFHHG3JPBmWRSeCcWHjyvMRzEOlcUZeNmT0fADGGzzVA0MVVQjVyfaVJvwiX/AMrgfJRfWXSotpMqQmRYygsSM7JmW4CTSWSxF2uR8rQHz1nY7ZI0VEACgUAP8z/M8/z1tlhVgQwBB8giwf4g6Xp7V1L1+NntgvF4/txXbdKmnX8uF3jLCPuewoGavK3kQuYJONVfOuizqRhtorwjCRZEkupYAu6yE5Kyw5e+7udftRu028W2iPbRI41zbFQFUXbMa4Askn+elrcRFpO01gyrJAX4y7s6iSXDFiBjDEwtqK9tQMsjqY8cUjhvyvLt5Ft2MfQSfw8Vkn28E3ZX9gm+bK1551v3m/iiUtLIkagWS7BQB9yTqDvekySuSdzMkfAEcWCDwLt8S939mHn+Z92PpvaxNmsCGT/eOM5TXgmV7cn+J10eVob1KjcbeGfcHjmOPFDfyJpikbD/AKWP+OiSdxE8+7hjQw5yRhX7jKAjAksUUK5UkULHJ5OrytVHqsTfh2bbH81WiZR7qbGRSysF5KkAg18XoEYdT3A25XcwJHKkU7zu8ENGSCWCXbyEAsnKzTN54cMfaRpm9F7NaLdtKjeVIJY0aJZYpFiLP2yx/aQJl4IiBWlI1jsod3I0STGZEaOcTG4wVlSSPt4FR/ZurSVx4Vbo3dl6SgdduvdeV5CXyMpJYlWK2AfAIQGgAOb+dBd6NGjQGvCNe6NB5iNBGvdGg1Pt0PlVPBHIHg+R/PQNumWWK5C6NC+fPP66jS9XhWRo2lUOql2BNBVUWSW8CgQSLuiD417L1eBRbTRKDfJdQOMb5J/vr/5D76Cbo1E23UopGKxyo7KFJCsCQGAKk18EEH+Y1C6r6gjibtqGmmqxDEMpObotyAi8fU5UfroLWQ8cefjXOesyzMkMskoeTuTwgxoEUtHNXYSmYqZeyByzU6IeMCGatjsdzK6zbqTtgG128LewfbvS0GlP6DFPimq9aeo9LijaSaWYRxu2TXirEsqKUEv1BWEajFaJoAH4MkSvTEZwdqVUeR2VVWqPAlPgfVKJG8XTC+eBN6p1aGBQZXxyNKoDM7t+7HGgLO36KCdVkW4nlUJtYl28NALJKtMFFV2ttQoV4zK1x7SPOabHb7NXnkLNIQA00hMkz39Ma/PJ4EaACzwNULHrWRQ34l9iJGMUaIZ+2O3bycDk3IclIAPA5JUBtIknqaeRVLzyl+VJSVY0LLktEZP7Tas1ArZQ1q//AKWuqz7eCKWVF7k7Oiofcm3iCcoSp90rFgxbwDGALxDHkH+mpTdyye7z7zz4/wAPA8fbXoxeFkz81mIj/bpjy4qb94mTPu9vGr3MruoEE4AKEiyqNQGCs5KAk4822Rs3q+h3+1gAkjaTbCZZTEQjDNkOLCQbfIkWRwy1R4N65h+IJvki6vk883zzzzzqz9O7CXfExGdljgUlbDsEVjyFUEAePv8A/Gt+T4F/GrFr3jTNrY81vjWYdVn3CdzsIjoeUlyaM4d1Mjmqyd1WKQlQWTzJzfgwd9uOnxo7Pu8Nz2zJ217VBiS0UWUKrLmgZBxJxzXg0pz+inZUeWf3SGNWYxlqL+1cnZwze9lUFQwqjYrW/wDqCgiZzNJ3MBgO0I0SQVkJGkflBVZJf35Hnz+mDe5v/wAax0yRTVaz219c9Xbf8KYolZ3dXV5CAi2wxUkV5WMKDQAscffXauvbdZ4Ip5o6SSONZ0IsqkgBGfPhGZhYusybAXXIOk/0fLKo7T91z3Pa1BAUVhbSA/SWwqlBpr+9dN6T1rdkyruAk0ZJQFsFAkewYmClrAALNdjA2CRWXO1sdvjRIrOOd/bT03dywyvHEhZlPvWFkyGIKhn2jECNWYlgUByGJLfAuOl+qJCwWUxnInyku2kWiMg0M1khQynO1u+ByLUPUm3gKKi7iHcL4SFJF4INgD6u3EOSaulX5IBFFFs5GCM24UFsVzErIyZQ2JGHazdEcMGRm4qmIpmMi+2e54dP6l6gWRQMJVxHdkR0IJCfQikWshL4322YcUSMgDt9L7M5W9Ex5hqHDTzU8zc+QodUX7e8WdJPSpWWTbwgOw7YcMAxxuTI4tOrdxQ6owkJqitchRp89M7zloXruKO4SL94ld7ej4bJWtRYFrzzQReu/VDDo14DoY60PdGlT+tciSSJNAbDSiPssZGcRkCipVaYh4yBzefH0nUOf17iYiYlweySJC7ELKscnbSNCSULgsGxI5HxoHbHRWl6H1ZG0nbxkUhHd8gqmMIXDZKWyoGIjIArZUXZ1BPr+HuKoVirRCYHJA5QxNJkIicsRgyE8U1CvnQOGjVRtuuo+5fbYsHQAkloqNhSMVz7hFN5xrg86t9AaNGjQGjRo0Cnu/R5kllLbiTtSMW7a5DhyO6rHPFsgCoOIIVzySFZYm19CPHEYk3TUAyoWiUssb4ZJYYXawxrlwQA3NnIO+vCdAv9K9N9oz5P7ZwoIjDxFKiWP2lZCF4QUVCkfc0NWW02UG2jIjVIkFsx4A+7O7HyfksTeoe662zs0ezRZ5FNMxbGGM/IeQA2w59ign743etS9DLES76UTlPcEC9vbIV5zERZsmFWGkZqq1x50Gs9Zm3NrsU9n/FSg9qvvDHYaX459qc8MarU3p/QURxLIzzzfEspBKg+RGoASMf9IF8XetkXWYjhbFc37aCRHQs+BcABwD9Kk344Ojd9f20a5PPEq1lkXGONBrvxVMDf2I0EjqW/jgjaSVsVWr+SSTSqoHJYkgBRySQB51XdL2UkjjcboAOL7UPBWBW4skfVMVNM3gWVXgktG6ey7ndyPJk34dsIkwftIwLK0okKhHlPK+0tgOOCz2yAaDmH/wCQHTO5sI5gCTDKt14CSAqSf+7D/HXz3jzr7K6p0+OeJ4ZkDxyKVZTfIP6jkfxHI1xL1L/RHAm4K7fcyRR4q4Rk7lZMwoNmvHs+bPI5Ovf4vm0wU1eOGfSbTw5Fzeukf0bbLtbeWQ8PN/Zj9IwwRv0tmar/AHb8Eak7P+j3bRe52ed0J4bGOJj8AoLY0f73P8L1I3OzlOREvbFEkKqeAPANcfPPNceQK15PO8+vkR6U/PcvZ4/jWrPtK+3McTLtqwaL66aiChgkUCr/AOaD9/Yf5RP9A+wuD3XAUgDHkqQQEklydWOPBDA5G7A4W09VdAiiO1SLvqe3I9tuJzQj7UeGBbHKtwTZH7NEFSQMtlBSkX7iALqrIqzXxevlX3j4270rGSvs82MrIGmiDyCUKVItnDkVbK4yI+/JI9y0ODqR0zoe33f5G6fNSe8sDNKCxSkDZe36UCqyCzTI7UXto+JhnEZOAmBdf0k8ygV8uv5lD5Ep+dNOw6Um42v1MkglkdZB9UU0LtGGS+CFCYfZ1sGwx128fftLzZqxWHON70rYwbl4tptZpJ1kKMkRmYQxl/aTeXwO4OCPdXjXXOiGV4I23MYSbH3KCGr+Y4FgAkDxdWavWno/VGZ22+5xTcILpbCSx3xNEGJOPwVslDwSRTNda9OudvO5r6tkkjEiObaT8oyRs7tUocxxrGABF7QLIJrIE+chs3W6iicFklHZM57gtsWjeFWkuwxBaVeAaOLhr5GsvXBXb7iGRRI/vtkEn7U7qIygZgLMkXNngcDg1qp2W7k3DCFTTum6hc1l25ZtwChIYi1UQyN+vtUckDXG0fLiGZ7dA2fqCLso0sihzmpVLYlonKSFEFtQZa8cWAedZj1AjEqkW5dhXH4aZAb+0kypH8/va99P7J41fuAKXfLFWyVfYimmxUmyhbkX7tW1a7x00WG20UcW43Uu17JF7h7dWlYxoxtmRiAVFgAMQBVV41QbTdQCORJY3CxxbkzMX3CyFlMLri0+LsxFESE/7MEGr10V0BBBFg8EHwQfg6r9t6f2sePb20C4hlXGJBirm2UUOASSSB5vVCPu9zsyjdyKVnjSRjD3u4GQGbvSmyVp2WaJn8t3MfLADLp3R4JpztyJYUaLNYyygWSzlou5GHxQ7tlFcDCioFZPU/SIWUo0SYlO3QAH5f7gIohb+BxrDbdFhjdXRKZQQvuYgAkkkKTQJs+6rri60GjZ9CWOXurLMWIAYMykPiuILWt3VeCPpH63b690aDxjWlDbf0h7V1iKli0zYIoxNuZQgTK8cjlkBfKgn4OmbqpqGQhDJSP7AaL+0+wH4J8X+ukKPqbg5fgotyS8LBo0aIyYlSrRpMTTxhWAsizH5F0AYf62+12O2nGGYxpHZmjKhgFjdvDOovxzfgXqM3ryIA/lszBEkISSBhUjhVomQce9WyoABuaNgUUb7qWASS7eKVnXat2RFJA4fc9uSapsyVZTGKNCiqknjWCMfxCxfhuwJpEUrIZJD21j27fmRmYR90lqZ1zIoXl7joGSH1uhBYwTLEEaQyHtEBVYqSFVyze9SoIBB4I9pvU10XdyMO5J2EJVlUYJK6sQ4Mn1OqlcSopbsHLwKPayz71nR9sNuTDXcdHkiePugoqgOnJF2pplI+VIuf6F6aQjbhyhaUuajWaONbc5lYpJXVS7DIlQt3yD50DLt9sqKqIoVVACqoAUAeAAOANeb3bCSN42vF1ZTXmmFGv151v0aDn2/wCmxQTpGyOaxlMylEORdS0hjjQJUYhXKyBixIBY8x9ru9uYdsIDuFhNUQ0TsJEdNvHHIkgbLts0airUFlc39eugz7NHJLLdqUN+CpqwR4o1qP8A6Eg7nd7SZ+/3Yi7dUVz48lYUW/soGgrPR0YKSTCg0sjs64gFWLkkMcVcn3eHAI40x60bPZpEgSJQijwqgAC/0Gt+gDpO6t0maFJZzN32JDMssYxC5GgnbplVAx493gmrJJcdUvXiDJAr3izNjx7DKoBiDH+TkA/tKvyBrNoiY5Ws6ku7vZzUa7Ti+YwpQlb+Jcj7x5sijVe3zqBB0KWZGqH2sZYxUi2KLIxbID7eRlemP1Bu2jiV4wrMTDGD4XKWZI8zQ8LnlX6av+n7QRRpGt0qqovyaHk/qfJ/U689MMTPL02zWrHx+1B1rpW43AgBEKlFLOxyYCUqAQiiiVov5K+VPxWl2FZYpZEaEuYnClo2jCNkiOGxlYFfrArnlTyddJrSd1hcN4y4mpo0kBr2l4yUks/fEwD9f5a3mpExvTPj3n2iu+Fduopt0xiEQQgRuriUGSI5tjJiVxOJWyoYggkcg1q59DTzYyRSqgETFCAfekmRLxkftJTK6PwSki2LBJ17kCCRJFb3B4YnRuFZNzLGnn95WYMD/Ff2rWw6yDA/4tASoGO4AHJiHKygeSY7Y0OSrP5IUa1hrEV4YzT8tfSd1fpaToA2SspyjkQ1JG9UHRuaPJFEEEEgggkaidO6m6ydjdYrIb7Uiio51Avi/pkAu478Asti8bmNwQCCCCAQR4IPyNYT7dXADqGAKsAQDTKbVhfyCAQfgjXVyLnVPTjySmYOrN3EZFcEKoWuSVNkgiwOB5Hli2o/T/SBR42aYkoIkbjmRYJO7EzG/wC0zvIjgq7CvBFPMm6/GbsbVZabNFkZtwArydq2uVTFin5xUplRWqAIBx3E3VGIeQSxxEwk9lT3I6G0E6hQCXDXOVOJIxb4K1NQOkL417ekXedW6jEkCmEsR2pJWTBpDEld4TJSoj+4cQs5JViABqFuOo7+5TnOpRQJfyA0SXEoDQgRs7P3bPHcAQsSv0XR0e9e6Q4PUG4XtM0E8zqkaMlMpVnizMs2MYHudoUAKKVuVsRiwG2T13II3I2chkVQ2P5mH7AI7nbskFyMVRjwLAJoA76NJG59dyJ52osiwBNdjvRxigI7JJlFYgg158XZdW9Wrt5AjxNzGsg90YYlnVSvuYKuOalmZlHuFXRIBl0aSV/pASUKsEUgeQR4PL2+wHmBMKSSRyGi5AUY5UWHGlv/ANcIv+A3X/66DrJGvMdZaNBjjoK6y0aDwjVP1L1FFBKI5Q6gjLuY3GLYDkg35I5qhfnVzpf9UdCjmqdlkeSGOYIqEAuJAM054OQXHn94kc0QEqf1FtkkeJpVzTHNeclDAkEj7UPP8Pvoj9R7ZjQmTlkQG+GMixMmJ+QRuIqI4940gS7/AGXsbdQyq8YOUl7gmOhNkZXljRgSrKwWQANklXiNeSbLaBpIk2jqIxJNIgksZmRFVFxUqMm2CVTAjFgqkggB0TZ9chkKBGsyIsi+1qxYWpY1SkjwGonVkNIHQelbZIYt2wll7HAjxaVo3jqJmxaJJswsakqQKK2FsDTn0zqUU6ZwSJIvi0YGj8g14P6HnQTNGjRoDS/60idoVwPAkiJpcmsNcRQUaIlEbE19Kt4NEMGq7fSfnQKVsEyENfhlQ0K+bDMef3dAobpt5PEQWgoK/A20vuaOYoY771WxSvHGR0+w3Qyq6F0KF/NA/Gqfq+KNtohQWXcc/wAVWbccfxeH/C9XQ1IjRt7pL9UdSMW6U9pnVYwSRgPl3ITMjKxEbrwVT76dNUvWtuskscb8CSPcKGoWGPb+knwccz4/ZOkxExqVrMxO4VG337ybiJWhkEZeQHMx+2Rcu3kEYgqvZloAk5FDxwdN5XVQuB3ESrQGO5lxqrYMis3PP+2b/wAtXOkRomdqHpLHbSfhWB7bZtt24oKOW2/6FLJX7oP7h1e6g9a6aJ4ymTIwIZHX6o3X6XX+HyDwQSDYJGsei9QMqEOuEsZKSp+64APH3VgwZT8hh4PGqiwrXui9F6DzHRWi9e3oIqdPjErTAVIyqjEE+5ULFAR4NZtR8+46kY6y0aDHHWJhF3XPAv548f8AzrZo0Ffv+lJICAAjkgiQIhdSP2lLAgMATR5q9Kv/AKRdI/4T/wDvuP8A7NPWjQGjRo0Bo0aNAaxkSwQfB41lo0Fbtug7dAQsS0avIZlsSCuTPZaiBV+KH21h/Vzacf6tBxGYh+THxEbuMccIcja+OTq10aDRtNokSCONVRFFKqKFVR9go4A1V9T9Mwyv3RnDP/voG7ch/RyBjIP7rhh+mrvXl6BWXeb/AGt96Mb2If7WABNwB/f25pXP6xsCfhNXPRutQbpC8EiuAaYDhkb5V0NMjf3WAOs5epxq+DMFJFgnhW5qlY8E/ppa6/1rZxyd1BE+7VTRBAKIym2kPBZB5x5N1wPIkzpa1m06he9d6ykCMMh3MfaKuibCFvgAn7kXRAs8aRunFpJ+5tVVJXjRvznh7jiws1vGHaQqFPtflO75XLEU+060wIeUKeZCJCzowYWqtHiQQxUFmLswbKg4ACjbIw37KFZAqsnd3U/bOThKRTQCFvc1RLx7sibq57RPTrOC9Z1aNGHdbadkjTcvBG0TMYTDuXaXuiNliCL2o7IVmBDFlILZKRY08bHciRFdWDBgCGU2pBHkHXEOs9OlgmRNr/rXdVlYww2qvGyhaliUe77e72lbJ8U4dP6y0KCLcRmKcEsxDMyqxZXcNSH2tmxDKGHLC1I0mZhL0rERNbb26Nek/eb6dym5Re5GO9HjECxjBkRWZ/dbSL234VfYSy+7yc991ySSBxigzSXArIKk/LJEaM5Rll8nlaAF2NIO230243zpCzRM7OY77u3PZjy7JC0GxVHAxxIst9ydJnRjxxeZ3MRx9nD/AE477mAdncQuu3lykO2d/rkiCoP49sMxogWtkeQx+lvUMe7hVkdGfBDIEugx4bEn6kyVlDCwcTya1zzf7XcQMTurniLKmXeMhshimBmBwkU2RkAjXibz42xS4t3UnuOxlIplU5kDFZQO48UvFY0sZGIIcUq2JS+Ka6nuPzDrGqf1GsgiJhV2LMgftYiXt3TlCxAyC8ebAsjkDWPpvra7hSMgZE4cYlbFnGQK3IVgL/Q2PIOrm9ViYmOJIQfqCt7It32k7QCO20ZmiuMn8wy5mf6w2b4Fb8tRNn6eh3HfnzM4iYucZiDi7sCghIJpVQkNXtsLj4bTVo0RzfYS7+AwEGaSItFJIrkvII5WZI1ZpVVwzdzNkF9swj4Y1J2PqXciVDIS8ciR5E7aaMbZ8qkBWi7glwobhVxNnjnoGvK0ANe6NGgNGjRoDRo0aA0aNGgNGjRoDRo0aA0aNGgwlkxBPPAJ45PH2GlnrW9klDRxK3cPbeOg/wBKlGJZC8B5NqVEhHw3kqWgjWl9qp+B8Djg8XXI/if8dTkc43fVvzBHO0cLh0vb/iFDOvyyRFclJPIRGonIFjVlf23WYjIIN2dtk0knvM6+0N3SBlRKSBnruC1UIV9jMwPWdx0GJ4jC2eBZnP5j2SxJNtlZHuIxNrXFVxqH1D0+k6rG+Xt8FgrhqFWVYYg/IYUw5oizc1rtduYQdF3PdTubjprGwwSWcSK1KwvtdtchRYjCj7RyK019a323ixWRYC0RARJFh2+2jcgW6DcFDMa9wCtja+VIsX39ToRt0ixT8s2hEcbBLUKyosyyUpA8Gz+urjbbXtxYxIkZ5xUCkBP6L/npqI4hu+W2Sd2IbxPNuFDz7kBx7Me5tgpUUFcNKokLEGjFGqmz7iKqbDspIgqiIiaQuR3CjoSHJb8pt0WLsvPtYiiLr6dN2z6aqkOQA/k4k42b8A/x1J3W0SRcZFV1PlWUMp/iDxpFWNk3c9PYRsrpMiksrhg8sb2AclSGVmReD7iQwIH6ajbmNvLPHLCzr2493CWYCqdxO0mXBPFqW+PkEMnqbof4mPDGFiChXvRh1UBlzWvNMoK+fn7aUupbCTZs7QOkbe6kyQWjURH3JEultyF8WyAmgSLCNG92hWV0miO2hIaNHfdSnZTM9WrxyY9o/uMvhmtciNU/WejyQGKRop3qwz1FKwOIK9qWCNSUb3gh0Xlf7wuTFvTClCGKAsCzTRfl5hPLHsyQFohkwFseRyPJF9tumOGD7R5duigBokkEqDNVcOsQYqXOQOQLA5GwavWZj24l2w5rYp3X9iw+7EDLJDKBuEyb8PklyrIltEqf2pLUVDWD3ET2UVbThtevugRXtnIUxsFGM0YW8khG4knY4At4LcE0dao+mzz4CeSWUgswM6qsf2KtDEIGNr8sGXlhyDRvth6dCOjphGFWu3GpCAlSCF5Arnj2/HxpqOoYveb2m1u0yHrEZYj337eMGz97AX2qzCgkWxUKLsmgTq0Go+y2axKqoAAoxACgAD5oDgc/A1J1tgaNGjQGjRo0Bo0aNAaNGjQGjRo0Bo0aNAaNGjQGjRo0Bo0aNAa8rXujQea90aNAaNGjQGvNe6NBUbj0/CwIogMxZqZxbE3ZphzYu/0H21s6d0WKGyi+437jbMBSjEM1mqReL+NWejQYJHWsq17o0Bo0aNAaNGjQGjRo0Bo0aNAaNGjQf//Z"/>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798" name="AutoShape 6" descr="data:image/jpeg;base64,/9j/4AAQSkZJRgABAQAAAQABAAD/2wCEAAkGBxQTEhUUEhQWFRUXGRQYGBgXFxgaGBgYFRgaHxYXGBcYICghHh4lHhQaITIhJSkrLjAvGCAzODMsNyguLisBCgoKDg0OGhAQGy0mHyYtLCwvLSwsNy8sLCwsLCwsLCwvNCwsLCw0LCwsLCwsLCw0LCwsLCwuLCwsLCwsLCwsLP/AABEIAMsA+QMBIgACEQEDEQH/xAAcAAACAgMBAQAAAAAAAAAAAAAABgQFAgMHAQj/xABAEAACAgEDAwMCAwQGCQQDAAABAgMREgAEIQUTMQYiQTJRFCNhQlJxgQcWM2KRoRUkQ1NUY3KCkhc0sdMIoqP/xAAZAQEBAQEBAQAAAAAAAAAAAAAAAQIDBAX/xAAmEQEAAgICAgIBBAMAAAAAAAAAAQIDESExBBIiQVGx4fDxE2Gh/9oADAMBAAIRAxEAPwDuOjRo0Bo1R7r1JHGwDI4DyrBG5MarLIwfhCzDx2mHNWaxysaknrceKsAxDRGUUPKgqB/M5ih+h0Fno1WHrSYykBj2wb8e4h3TFTdEloiK/UffUfpnqSOaRUVHGQUhiU5yiST6cswMZALK1fHyLC70aNGgNGsXcAEngDkn7Aaw286uoZCGU8gg2CPuCNBt0aNGgNGjRoDRo0aA0aNVnqDqg28RckZeFBs8kgA0OSBdmuftyRoLPRpEh9QRT7hYq3BzOKSLLJFyiEs3ayUqtgi/cTY+CDpk3WwkCp2JWDIOFkOSSV8SMQX5/eBscHmqMid9NXpak6tGlvo1D2O+WSxwHULmmSsyEgHFsSfv58HUzVZGjRo0Bo0aNAaNGjQGjRo0Bo0aNAa8I17o0Cl1zpYgSMwI7HvBlXu7n2tjKVWNY29oZnKnwgViWBVABB28u3xwG2IKisc5FHaNKWUn6uGUCvJ+R5Dw8YNX8Gx+h+4/xP8AjqO3ToiysY0LLWJKra43VGrFWf8AHU0EYzwSD/21v+R3InmkdKbuvE7x3hID2FcMRdtybU6aej9CghkziXCQqocK7VWICqVv6RicQfFtVWbsdxsI3FOiOBVBlBHAIHB+2R/xOoXV/T8U7CT3RTKKWaJikij7WOGW+cHDL+mqLfRpUPXptnQ6goMVhRu4h+WL4U7iPzEfuwtP1XxppjcMAQQQeQRyCPuDoNHUtqssUkbAFXVlINfI/XUD0mtbZRiFpphQquJnF8ffzf6/OrdxYOqP0XY2kamiU4JHgk0xI/8AOv5aC90aNGgNQur9ztN2f7SuBwCa8hS3tDEXRYEA1YI1N0aDn3UN5OgynDbfGkjkk3EqoPZkXmIl7ZX9nI5MWBpSANYbP1PPEVG57xDChIohkS8fLRokbk/tYxl2oe4J4HQzqn3Xpnbu2WJRjye2zIGPBt0UhXNqPqB+kfbQVfTfVqzUsDwSuFQv3TNtS377xxSxMSvkiiR4Bb51r6yqyiVtzEYx20RO6jPGjKzkys8NhVsobLDhATidLvrX0RA8aI7u4iczSOcM0gZW9ikABmeVQ11m2LC7xuF6b9I7vYbiIf6UAUgBo8JXQ5EjEBjgttQBOJJuvtqTpY/MLfYehZJqO4kjEeXKx2/cQchll9uFmvCkgA0QaI6Mi1wPjXLP6SNxuNnFD2X7cTyONwdsOy7MykxsD78F9hyrkmvvqR6C9XyDZs24LMsLTBpJXuRuFkjW6N0rnJj9IUE+dWmPVPaOm8ue+S/znk0bqMR7iTc0hxZEkP7QSRYwWNNQxpGOQ+leKrllGqZ9mi7OQSlZA0btK2OQkLJbnE+QRwF+wA8asunSO0UbSAByiFwOQGKjIAn4u9HNI0aNLXqX1GdrKqlAyGHczMfzC3+rhCVARCOe4OWI+3mtBb73qscTxo5bOQkIqI7k0VDMQinFAXW3alGQsixrFutQBHcyxhIxk5yFIuTLbfYXGw/ip+2lH1bvoJN0sEofu7eIbpRGsTMSZFVgC6lkK4o2SlbVm5oHVZFsem4SKQ6L2GmnRGQmdIhFKJC8LWRfuGJAJd/uQQ6Wm5UsVDC1OJFiwxUNiR98SDX2Ot2kKbaQ7dpL3m4DCaHgRxu3di2sK5Adti2UQTI+Pcao6vpPVUIYIiySsSoGCWLYuACxIANxPwSPp0F/o14p17oDRo0aA0aNGgNGjRoDRo0aDF0BBBFg+QfBH20st0CXa23T3Cp5O0k/sD9+0w90BP6Wl/sjk6Z2ahpW6l1uRTHLmsG2YEs8iqDji2LZM9Cxi9FbABsctgFr03rKyxs7RyRGOxIkq4spABPP0sKP1KSp++qD0l12NInzZe3fcRo2MqiJhXvZAQpGHN8e7gnkCZGXmmhSTCeDBp1kUDCSsO3ktkEjPIfB9rCiuoPq/dhPxWLVK8OzVcycf7aeyBRAxGTM1EAAFqA1Nhu2e9jlXKN1dbItSDRBog14I+QeRqRrnPpTf9obncEu8UURZz3RLIxUkhS3dksqqmgz2O5XAom/PrjbD6u4rXEMCFLDvY4NasVK26KSDQLqPkaoZ9GlKL15CTTxSoe0s1NgGKv9AwLZDIkKCQBkavwTsT1vDwxR1jxhLSe0ojTSiIKzKSvDGzR4HPjQNB1RbnrjF3SFFJQ4s0kgCq2IP0qCTw10cb/gb1gPV0JVGwnweqYRMVyZMljsXbH6eLGXtuyAT1Dt83hEZKStnzwRgqEnuJ+2oYoOCCC3BFm5beuFrrfKBLskZzJK7O7CmWPJEYmvIvI0AoALVwSAMjqZu9hI5ZKXtswOQcoQMArKyKvv+SLNcj90am7faLGCzEcWSx4xA8/5fOt0swVbP8v11wi1u5d71rM+tHPP6X5d60axbSFZVkYI5w7jg+VAUgqvI+o82yga5VHv970uRGIeKSMgSwsfZIrc+5QSGDAVl/nxrum5d5WdERpPa4kwKgoWx7fllBsE2uQNG+OL5D1N90u6G5m2s0MCNt4IhuQGJO2UYB8/qLiIklRVsaN869fhz7bpP3+v04eTEVmJiev5LufT45N3HHJNikbqj9lCWyDUwEjsqkjkewKBwQSwNautzuFjQvIyqqglmYhVUDySx4A/U6rY+ovMiNtkBV0VxK5pArixSj3MfHHtHP1azg6KuQkmdpnByBc+xDdgxxClUjwGotX7Rsk4Rqn6uXU9jEKPM0trEv6qDRkrjwQvP1XxrM7CKSNVlbvZK6hyQC6yEMwHboV+WPHwn8TrV6wiWTavGzqmZQC8+Srq2KiM5liFIAT3fbVHuvQ7P3GzjDNAY0H5mKyiEIm55Yt3PKsxJJRUF8GwYP8AQe3pgEo2GJDvnfbEYOYOd4KACD8D50jSzFYqk6cY4y0gLyTMgCtisbMxayXgYg+4t3F5HkiZJ6BdZ9ydu0MEM5CARoI3hhKQ93HtqMmdocaJ9o94ORIN/wBd6NNPsUjajuF7DErK8VsjL3SsyKWTJMxYU/VWgruldI224hR91GquSRi7yDMNgaKSNmA4EZMb2eFvjVzF0PawsWpUZmEhJYLbRs750KsjuMCf3aBsDS/0f0MyEDcGCZT2iQYgAuCPEwRaICvD20riu2OPkYn0GyZrB2IVMTKrKvh2lkbMxY4tiroBZ5x+1aB6E60DYpqxNijfij83rYjAixyD4P31z9vQ0hbkQY9vcJ9UhGUwQFiuINExBqVlK5EA+Dpv9O7SSLbokuGYy4jrEAsSqghVDEKQC2K5EE0LrQWejRo0HhOkWXr27VrxcUu6fDtZZLjG8PuXhSokYUTzhRFnT3qNv9sJI2Q5AH9x2Rv5MhBH8joE3+sG6Dy91khxidkjcqDmd1uI0MmIf2iOOK3BxFsxBHAmxeo5RGGEbSjFAGxBYySWsd9s4Fc0ospr3qeFsiPP0DeEnGcqjRxIFDyl1MTo2bydwFwx7wbHFyHHv4FWvQOnTRzSGV3kXGNEZpWYEIqgt2ixCliCSfP6m9QbegdWabvFymMcssYK14jYqSwyJHKnyF/gRRJL6ogNiAtuXBrHbjuU32Zx+Wn/AHsNW8+3V1Kuqsp8qwBB/iD51miAAAAADwAKA/lqhS671HcdmVWMULyxSJBGrGSYyOKVzVKAt2QAw4+r7psqnd7SCaWfbwMhkZe8WO3KShPEp9r4mMkKp9pqyMa10vq/Re9JHIrmN0zW6yDRyKVdChOJ5xYFgaKjggkGB1b07AkEhRZAUjNCKSUZlFGOcakrKxwUe9XscEGyDAuej+tBdxFBnmpjkCmMMYCSyFcHKqpHskIx491DxiI3rjqsf4mRCfzIzHGGth20kRHYjtsHyOXjhfoLEBbGnqUxfcQH8RNJXavsrhEzRzUUlGDM3ulUABjRLAhbGqb1sjDqzBMrLQu2GfJ7cagOAxu2ZCQFAKoBTEHWd7a6l0v0/Gkm3eCWIAlR3BkW7iyrQcvkWshSptiRj5IomJ6h6T+UsWzIDtKGeyHLUQCzvIsjBVaNDdHmNRxq09PsHMkmSMSY1OFjELGGAYHkEmVm/wClk8+dVq+hkVndJ5EZ2lfjEgPK8pdgrAgEpOUPx7VNWDeo6Zkt7nbSISj7fbR7dS4SVeyAvZnlCq1121wAYlSStCvcTUnZljJCZ49tHG6J3HXt4yRKowtqJC+6qJAtTRIoNd7r0HBg/ZZoZGMrB7LYtJnZAsEcuCShVj2o7b2jVXB6NGUkB3Pvw2rA9pi6rHNkGjaSRkJHbKhirMvsLM/g0M3T+lbQFkgWMGMxWqN9GAUxjEH28KvHF/N6x63AWaQxk91YCECnFrdrWnIxFmEDm/HPB1p6N0hdgrs0oEeMChQpSNO0oTIKWb3uSLo80oq7J09RYblw+y3MSyhCrowvNAbWwCGWmJGVMBm3BNES3XCx3yz2WxkeKt1NIykHJCscdi/Ehiu14BoEcEhr5GovU98A0cUa8nFERRQVbChmr6UF/wCXA44gbnq03eXbYoJMXJyfJYwuH1CMHJj3AQhKEhSbHAPkU8W23EJmLHLus0jAls0CKrNVBUVZn4AxGRahydefm0xEvVERWs2idnXpuxWJAi8+SSfLMxtmPHknUT1T0CPe7dtvISoYqQy1krKQQykgi+K/gTrLqPqDbwHGST3gAlER5ZAD4JjiDMAT81Wth61Dgjq2YkFxhAWZ/vio54vn935rXpjjp4977ZdG6eu3hjhUlljVUBasjQ8mgBZ88a07jqZZjHtxmwNM5vtR/fJh9TD9xefFlQb1qTbTT8zXDH8RI/vYf82RfHmsY2rg2zA0Je43W32sah3igjFIoYqi/oqg0P5DRRsunBWzdu5IRWbAWB+6gHCr+g80LJPOp2qQ9Ykl/wDawM4/3kxMEfmjWSmRvFghMTxTc3rw9GkcE7mZpvntL+VCPNDFfcw5AIkZgauh40G7rfXY9tj3AxyDEECx7Clj+NPl/BTyNV59ZwAuKb2TNCSCpAxR27j0fYlxutnwRZociBJu5mhYBZszBuQD+FxET4x1GFZSrLasB9QahWXkxidyGjWODJVTbwrLJEh9wkjE2SLiwUxyyj6FUYEj6q0DF0nr/elCCOlYSFGzBJ7eF5JQIvuiiLHHNcXea56i7tTKItsY3YRtgn5at291IuHfjhqjAiANmCAVOAskunQy/Yj7meeIyzADA/IOJI48WCb82fOgn6NGjQGjRo0Bo0aNB5Wite6NAaNGjQGsX8ay1C61OUgldbLKjkUCxsDghRZJ/QedAi7ACbqUkRZnj20rvGGC1mQGfnEZYs7C7scck5ay9WbfLd1YU2kgOELUDEyizKDiC8QFrR4bkUCufR4HV2O1QM0NmSPIKWeSmMTsRSuO7IeTdqCeGvWj1CszjvbyHshAACWh7UYJ9wLZFpPk2VUe3zF7m1ie1iVj6f63HDHFLPIkcc0EPvc4BZYkAdGy8Ehro8jtt9uHPbblZFDxsGU+GUgg/wACNIOx267zbPtHjMicpO7DFQw93cQ+S7hswF4W6YiqO30N1SX8RJFJxG7SsmRpiyFciF+QFeOytg5KfYxdFtVtEb4Pp1TeooqVZkIWaM/l2aEhbgwE/Z6A+aIVqOOp2/6lFCAZZFQE0MiAWb4VR5Zj9hZOkPZkRyTBmkyKs+3fcSPK9tnmMC2FqSvC0cXonjV2xO9bWx6kd0Vaj2WW41q/2uZJCRauKKhPK018mko+sOytA0pRAkrGNmZlVVSipLgNV1XIGQLAkXzKdJ0gX8PkWnyd1H4bKN2PvKBzGHzbIglTeJ4BaxHPoz8QMvxmDuiF0I7ro2KnAO0lqBmDS1ywN/TWfaPy5+kzO2EHWtpFu0lM4I7O4ZiFoNIWh5S/qy7khoEj7njWxuo7bdu4eRO86yLBA5dQ3tI8sFEhaxZW6AABPJNFuOkumbOQWMpiNKY7wnZIUPvbHOSQAt7va44BAZare9It5ITkQcFDkVH7AWEj0r+0mNQRwSX4uiQmY7lukzb4xJo28hejECFIBLyA1ZFkhbt2ogZGlH3asdXvpjerC0qMGkcqjIQMppSzSEpfAoEZUMVXuc1dlNbdyR9qJgxQnG4iooCziGYq4pXhJyRSRlRJxBudhuE2/blT8sK6GUgn3IWxkaVmNsqq7PbEkY38albQ4c47/L7OUv4qQZO6bSIAk4VJLQ55kcdtOBzSv54PF6i9M2LQlZ024cyBS7PIW3YDCwpaUkEAsfYGVRZofGrXq1SBIgV/MZSQT5jQhnoDyDwv/fpT6z68YHcRxR8qZIopQwJEi2pdo3UClkB4BJIW65A1qbRHb24sV8s6pGzenV4qHcJiJriUYEElgBkfaT7D4J/zGp4YHXPPS/qeeTcJBNIkiOrEmRVV6UVwVpWJZlGOP3N/GmHrG0/DxNJtc0dQcIlYCORqJVCjghVB5JQK1A+arStotG4XNhthv6X7MdaMR9tYwyhlDKbDAEH7g8g6z1pyeVo17pZ9ZdR3ER2w22RMkrIyqkbuwETuMe7Iiiu3zbeCdAzaNc6l9Z7r8V2kSNgVnxjIxLNEd2oAnZwpcvtUHbAupGNgISLbo/X9xLNDHcBVlmMhwmjkVoGiDqYpOVJ7ykAk0PlgQSDfo0aNAaNGqbr8m4UxdiSNA0gRs4i593grTrR4+b86C50a5/1H1dvFEwXb4ds7jGVlJjI27S5E8igwG3AsjmSTk4Ea3p6tlykyl2wSPbpKXIJGTVkQFkLFeaFKQTXu+NA86NIL+vJFjV8IJD+H3U7YTDH8hWZY/mmIUZCzjdc1epHSfWEk0u3BWNY5g4tTmxZXlVfaWV4wREG9yHyynEryDjuNwqKzOwVVBLMxAAA8kk8AaXtjvJt7IksZeHZoclJGMm6I8EA8pB880z/ov1ZSdGk3UuW8oQIwMe2BBVmRvbLuCOH8AiP6R5ORrFjA0GKoB8aUPX0Tu0EeAaJhKZCWZMCAixuHA4I7rfyv4vTlpc9WsSY1Rc5PzH7eVFkjUZCrogu0ac+DIDwLOgXdms+wlZI1aTboG9oJIAVVqr8NyvFEVkq0I1ja32ssE1x7gq0pstE6YlMG/wBmhsgAnLuKTdhg3068m6l3BjHUjuyyIkdMVCPG0fcNAIposc6ILEDKtMm42EcqgTRo9EMAwDAMPBF+CPvrOtwsSo911DbwtZI7jqACxZnZQAKUG2K3zS8Wb8nVbN0ifdAFF7QVg6tKKLkfAQe4KVZgS4DUSABYZd463DtOors+2kYmjR1cWWLlmCq5+xCkLZ4qvnho327WKN5GDEIpYhVLMaHhVHJJ8ADWIpzuW/8ALxNakbqo9u0ikWEuI1SVXh28qKcgrNjLKJACEmxxyFKxYGuN3pCMCUKU26MiEqqQbaNioFHAwzuQAzsPA4IHmyYe7cy8oe7iEEqRllkSQSs8jGNoycMm4oHLAjFjWNp0fa7iJkkZKjoF8ZIyqqUJJKvEsgApRiDdBbuuLMcuZYl3rtCxKsGXGRmsEliwknxFn3K3cAU/IUAUOK5oS6mRMXIZ0ofjChao0JlmWcByRIfqX9gqa1fQyK4QHE5yzSSePaM3lMft4LBmVD9wGPPzQynE0nbkU0FM8T5oFUcPL23DeBRJvlQea1YmI7eeu9zwh7uaWSWGGcuDuGeOkUooMlqtBrYMe8GBzI85AkCr/psXb2/vcI6ks0rEBe45uR7NCi7HHgeRQHjVNLs124/FMsdRqJUEWIW4akxDActkgo0AAR7eWtnHSottPPDGqxlDCsGeTAJNFHHG3JPBmWRSeCcWHjyvMRzEOlcUZeNmT0fADGGzzVA0MVVQjVyfaVJvwiX/AMrgfJRfWXSotpMqQmRYygsSM7JmW4CTSWSxF2uR8rQHz1nY7ZI0VEACgUAP8z/M8/z1tlhVgQwBB8giwf4g6Xp7V1L1+NntgvF4/txXbdKmnX8uF3jLCPuewoGavK3kQuYJONVfOuizqRhtorwjCRZEkupYAu6yE5Kyw5e+7udftRu028W2iPbRI41zbFQFUXbMa4Askn+elrcRFpO01gyrJAX4y7s6iSXDFiBjDEwtqK9tQMsjqY8cUjhvyvLt5Ft2MfQSfw8Vkn28E3ZX9gm+bK1551v3m/iiUtLIkagWS7BQB9yTqDvekySuSdzMkfAEcWCDwLt8S939mHn+Z92PpvaxNmsCGT/eOM5TXgmV7cn+J10eVob1KjcbeGfcHjmOPFDfyJpikbD/AKWP+OiSdxE8+7hjQw5yRhX7jKAjAksUUK5UkULHJ5OrytVHqsTfh2bbH81WiZR7qbGRSysF5KkAg18XoEYdT3A25XcwJHKkU7zu8ENGSCWCXbyEAsnKzTN54cMfaRpm9F7NaLdtKjeVIJY0aJZYpFiLP2yx/aQJl4IiBWlI1jsod3I0STGZEaOcTG4wVlSSPt4FR/ZurSVx4Vbo3dl6SgdduvdeV5CXyMpJYlWK2AfAIQGgAOb+dBd6NGjQGvCNe6NB5iNBGvdGg1Pt0PlVPBHIHg+R/PQNumWWK5C6NC+fPP66jS9XhWRo2lUOql2BNBVUWSW8CgQSLuiD417L1eBRbTRKDfJdQOMb5J/vr/5D76Cbo1E23UopGKxyo7KFJCsCQGAKk18EEH+Y1C6r6gjibtqGmmqxDEMpObotyAi8fU5UfroLWQ8cefjXOesyzMkMskoeTuTwgxoEUtHNXYSmYqZeyByzU6IeMCGatjsdzK6zbqTtgG128LewfbvS0GlP6DFPimq9aeo9LijaSaWYRxu2TXirEsqKUEv1BWEajFaJoAH4MkSvTEZwdqVUeR2VVWqPAlPgfVKJG8XTC+eBN6p1aGBQZXxyNKoDM7t+7HGgLO36KCdVkW4nlUJtYl28NALJKtMFFV2ttQoV4zK1x7SPOabHb7NXnkLNIQA00hMkz39Ma/PJ4EaACzwNULHrWRQ34l9iJGMUaIZ+2O3bycDk3IclIAPA5JUBtIknqaeRVLzyl+VJSVY0LLktEZP7Tas1ArZQ1q//AKWuqz7eCKWVF7k7Oiofcm3iCcoSp90rFgxbwDGALxDHkH+mpTdyye7z7zz4/wAPA8fbXoxeFkz81mIj/bpjy4qb94mTPu9vGr3MruoEE4AKEiyqNQGCs5KAk4822Rs3q+h3+1gAkjaTbCZZTEQjDNkOLCQbfIkWRwy1R4N65h+IJvki6vk883zzzzzqz9O7CXfExGdljgUlbDsEVjyFUEAePv8A/Gt+T4F/GrFr3jTNrY81vjWYdVn3CdzsIjoeUlyaM4d1Mjmqyd1WKQlQWTzJzfgwd9uOnxo7Pu8Nz2zJ217VBiS0UWUKrLmgZBxJxzXg0pz+inZUeWf3SGNWYxlqL+1cnZwze9lUFQwqjYrW/wDqCgiZzNJ3MBgO0I0SQVkJGkflBVZJf35Hnz+mDe5v/wAax0yRTVaz219c9Xbf8KYolZ3dXV5CAi2wxUkV5WMKDQAscffXauvbdZ4Ip5o6SSONZ0IsqkgBGfPhGZhYusybAXXIOk/0fLKo7T91z3Pa1BAUVhbSA/SWwqlBpr+9dN6T1rdkyruAk0ZJQFsFAkewYmClrAALNdjA2CRWXO1sdvjRIrOOd/bT03dywyvHEhZlPvWFkyGIKhn2jECNWYlgUByGJLfAuOl+qJCwWUxnInyku2kWiMg0M1khQynO1u+ByLUPUm3gKKi7iHcL4SFJF4INgD6u3EOSaulX5IBFFFs5GCM24UFsVzErIyZQ2JGHazdEcMGRm4qmIpmMi+2e54dP6l6gWRQMJVxHdkR0IJCfQikWshL4322YcUSMgDt9L7M5W9Ex5hqHDTzU8zc+QodUX7e8WdJPSpWWTbwgOw7YcMAxxuTI4tOrdxQ6owkJqitchRp89M7zloXruKO4SL94ld7ej4bJWtRYFrzzQReu/VDDo14DoY60PdGlT+tciSSJNAbDSiPssZGcRkCipVaYh4yBzefH0nUOf17iYiYlweySJC7ELKscnbSNCSULgsGxI5HxoHbHRWl6H1ZG0nbxkUhHd8gqmMIXDZKWyoGIjIArZUXZ1BPr+HuKoVirRCYHJA5QxNJkIicsRgyE8U1CvnQOGjVRtuuo+5fbYsHQAkloqNhSMVz7hFN5xrg86t9AaNGjQGjRo0Cnu/R5kllLbiTtSMW7a5DhyO6rHPFsgCoOIIVzySFZYm19CPHEYk3TUAyoWiUssb4ZJYYXawxrlwQA3NnIO+vCdAv9K9N9oz5P7ZwoIjDxFKiWP2lZCF4QUVCkfc0NWW02UG2jIjVIkFsx4A+7O7HyfksTeoe662zs0ezRZ5FNMxbGGM/IeQA2w59ign743etS9DLES76UTlPcEC9vbIV5zERZsmFWGkZqq1x50Gs9Zm3NrsU9n/FSg9qvvDHYaX459qc8MarU3p/QURxLIzzzfEspBKg+RGoASMf9IF8XetkXWYjhbFc37aCRHQs+BcABwD9Kk344Ojd9f20a5PPEq1lkXGONBrvxVMDf2I0EjqW/jgjaSVsVWr+SSTSqoHJYkgBRySQB51XdL2UkjjcboAOL7UPBWBW4skfVMVNM3gWVXgktG6ey7ndyPJk34dsIkwftIwLK0okKhHlPK+0tgOOCz2yAaDmH/wCQHTO5sI5gCTDKt14CSAqSf+7D/HXz3jzr7K6p0+OeJ4ZkDxyKVZTfIP6jkfxHI1xL1L/RHAm4K7fcyRR4q4Rk7lZMwoNmvHs+bPI5Ovf4vm0wU1eOGfSbTw5Fzeukf0bbLtbeWQ8PN/Zj9IwwRv0tmar/AHb8Eak7P+j3bRe52ed0J4bGOJj8AoLY0f73P8L1I3OzlOREvbFEkKqeAPANcfPPNceQK15PO8+vkR6U/PcvZ4/jWrPtK+3McTLtqwaL66aiChgkUCr/AOaD9/Yf5RP9A+wuD3XAUgDHkqQQEklydWOPBDA5G7A4W09VdAiiO1SLvqe3I9tuJzQj7UeGBbHKtwTZH7NEFSQMtlBSkX7iALqrIqzXxevlX3j4270rGSvs82MrIGmiDyCUKVItnDkVbK4yI+/JI9y0ODqR0zoe33f5G6fNSe8sDNKCxSkDZe36UCqyCzTI7UXto+JhnEZOAmBdf0k8ygV8uv5lD5Ep+dNOw6Um42v1MkglkdZB9UU0LtGGS+CFCYfZ1sGwx128fftLzZqxWHON70rYwbl4tptZpJ1kKMkRmYQxl/aTeXwO4OCPdXjXXOiGV4I23MYSbH3KCGr+Y4FgAkDxdWavWno/VGZ22+5xTcILpbCSx3xNEGJOPwVslDwSRTNda9OudvO5r6tkkjEiObaT8oyRs7tUocxxrGABF7QLIJrIE+chs3W6iicFklHZM57gtsWjeFWkuwxBaVeAaOLhr5GsvXBXb7iGRRI/vtkEn7U7qIygZgLMkXNngcDg1qp2W7k3DCFTTum6hc1l25ZtwChIYi1UQyN+vtUckDXG0fLiGZ7dA2fqCLso0sihzmpVLYlonKSFEFtQZa8cWAedZj1AjEqkW5dhXH4aZAb+0kypH8/va99P7J41fuAKXfLFWyVfYimmxUmyhbkX7tW1a7x00WG20UcW43Uu17JF7h7dWlYxoxtmRiAVFgAMQBVV41QbTdQCORJY3CxxbkzMX3CyFlMLri0+LsxFESE/7MEGr10V0BBBFg8EHwQfg6r9t6f2sePb20C4hlXGJBirm2UUOASSSB5vVCPu9zsyjdyKVnjSRjD3u4GQGbvSmyVp2WaJn8t3MfLADLp3R4JpztyJYUaLNYyygWSzlou5GHxQ7tlFcDCioFZPU/SIWUo0SYlO3QAH5f7gIohb+BxrDbdFhjdXRKZQQvuYgAkkkKTQJs+6rri60GjZ9CWOXurLMWIAYMykPiuILWt3VeCPpH63b690aDxjWlDbf0h7V1iKli0zYIoxNuZQgTK8cjlkBfKgn4OmbqpqGQhDJSP7AaL+0+wH4J8X+ukKPqbg5fgotyS8LBo0aIyYlSrRpMTTxhWAsizH5F0AYf62+12O2nGGYxpHZmjKhgFjdvDOovxzfgXqM3ryIA/lszBEkISSBhUjhVomQce9WyoABuaNgUUb7qWASS7eKVnXat2RFJA4fc9uSapsyVZTGKNCiqknjWCMfxCxfhuwJpEUrIZJD21j27fmRmYR90lqZ1zIoXl7joGSH1uhBYwTLEEaQyHtEBVYqSFVyze9SoIBB4I9pvU10XdyMO5J2EJVlUYJK6sQ4Mn1OqlcSopbsHLwKPayz71nR9sNuTDXcdHkiePugoqgOnJF2pplI+VIuf6F6aQjbhyhaUuajWaONbc5lYpJXVS7DIlQt3yD50DLt9sqKqIoVVACqoAUAeAAOANeb3bCSN42vF1ZTXmmFGv151v0aDn2/wCmxQTpGyOaxlMylEORdS0hjjQJUYhXKyBixIBY8x9ru9uYdsIDuFhNUQ0TsJEdNvHHIkgbLts0airUFlc39eugz7NHJLLdqUN+CpqwR4o1qP8A6Eg7nd7SZ+/3Yi7dUVz48lYUW/soGgrPR0YKSTCg0sjs64gFWLkkMcVcn3eHAI40x60bPZpEgSJQijwqgAC/0Gt+gDpO6t0maFJZzN32JDMssYxC5GgnbplVAx493gmrJJcdUvXiDJAr3izNjx7DKoBiDH+TkA/tKvyBrNoiY5Ws6ku7vZzUa7Ti+YwpQlb+Jcj7x5sijVe3zqBB0KWZGqH2sZYxUi2KLIxbID7eRlemP1Bu2jiV4wrMTDGD4XKWZI8zQ8LnlX6av+n7QRRpGt0qqovyaHk/qfJ/U689MMTPL02zWrHx+1B1rpW43AgBEKlFLOxyYCUqAQiiiVov5K+VPxWl2FZYpZEaEuYnClo2jCNkiOGxlYFfrArnlTyddJrSd1hcN4y4mpo0kBr2l4yUks/fEwD9f5a3mpExvTPj3n2iu+Fduopt0xiEQQgRuriUGSI5tjJiVxOJWyoYggkcg1q59DTzYyRSqgETFCAfekmRLxkftJTK6PwSki2LBJ17kCCRJFb3B4YnRuFZNzLGnn95WYMD/Ff2rWw6yDA/4tASoGO4AHJiHKygeSY7Y0OSrP5IUa1hrEV4YzT8tfSd1fpaToA2SspyjkQ1JG9UHRuaPJFEEEEgggkaidO6m6ydjdYrIb7Uiio51Avi/pkAu478Asti8bmNwQCCCCAQR4IPyNYT7dXADqGAKsAQDTKbVhfyCAQfgjXVyLnVPTjySmYOrN3EZFcEKoWuSVNkgiwOB5Hli2o/T/SBR42aYkoIkbjmRYJO7EzG/wC0zvIjgq7CvBFPMm6/GbsbVZabNFkZtwArydq2uVTFin5xUplRWqAIBx3E3VGIeQSxxEwk9lT3I6G0E6hQCXDXOVOJIxb4K1NQOkL417ekXedW6jEkCmEsR2pJWTBpDEld4TJSoj+4cQs5JViABqFuOo7+5TnOpRQJfyA0SXEoDQgRs7P3bPHcAQsSv0XR0e9e6Q4PUG4XtM0E8zqkaMlMpVnizMs2MYHudoUAKKVuVsRiwG2T13II3I2chkVQ2P5mH7AI7nbskFyMVRjwLAJoA76NJG59dyJ52osiwBNdjvRxigI7JJlFYgg158XZdW9Wrt5AjxNzGsg90YYlnVSvuYKuOalmZlHuFXRIBl0aSV/pASUKsEUgeQR4PL2+wHmBMKSSRyGi5AUY5UWHGlv/ANcIv+A3X/66DrJGvMdZaNBjjoK6y0aDwjVP1L1FFBKI5Q6gjLuY3GLYDkg35I5qhfnVzpf9UdCjmqdlkeSGOYIqEAuJAM054OQXHn94kc0QEqf1FtkkeJpVzTHNeclDAkEj7UPP8Pvoj9R7ZjQmTlkQG+GMixMmJ+QRuIqI4940gS7/AGXsbdQyq8YOUl7gmOhNkZXljRgSrKwWQANklXiNeSbLaBpIk2jqIxJNIgksZmRFVFxUqMm2CVTAjFgqkggB0TZ9chkKBGsyIsi+1qxYWpY1SkjwGonVkNIHQelbZIYt2wll7HAjxaVo3jqJmxaJJswsakqQKK2FsDTn0zqUU6ZwSJIvi0YGj8g14P6HnQTNGjRoDS/60idoVwPAkiJpcmsNcRQUaIlEbE19Kt4NEMGq7fSfnQKVsEyENfhlQ0K+bDMef3dAobpt5PEQWgoK/A20vuaOYoY771WxSvHGR0+w3Qyq6F0KF/NA/Gqfq+KNtohQWXcc/wAVWbccfxeH/C9XQ1IjRt7pL9UdSMW6U9pnVYwSRgPl3ITMjKxEbrwVT76dNUvWtuskscb8CSPcKGoWGPb+knwccz4/ZOkxExqVrMxO4VG337ybiJWhkEZeQHMx+2Rcu3kEYgqvZloAk5FDxwdN5XVQuB3ESrQGO5lxqrYMis3PP+2b/wAtXOkRomdqHpLHbSfhWB7bZtt24oKOW2/6FLJX7oP7h1e6g9a6aJ4ymTIwIZHX6o3X6XX+HyDwQSDYJGsei9QMqEOuEsZKSp+64APH3VgwZT8hh4PGqiwrXui9F6DzHRWi9e3oIqdPjErTAVIyqjEE+5ULFAR4NZtR8+46kY6y0aDHHWJhF3XPAv548f8AzrZo0Ffv+lJICAAjkgiQIhdSP2lLAgMATR5q9Kv/AKRdI/4T/wDvuP8A7NPWjQGjRo0Bo0aNAaxkSwQfB41lo0Fbtug7dAQsS0avIZlsSCuTPZaiBV+KH21h/Vzacf6tBxGYh+THxEbuMccIcja+OTq10aDRtNokSCONVRFFKqKFVR9go4A1V9T9Mwyv3RnDP/voG7ch/RyBjIP7rhh+mrvXl6BWXeb/AGt96Mb2If7WABNwB/f25pXP6xsCfhNXPRutQbpC8EiuAaYDhkb5V0NMjf3WAOs5epxq+DMFJFgnhW5qlY8E/ppa6/1rZxyd1BE+7VTRBAKIym2kPBZB5x5N1wPIkzpa1m06he9d6ykCMMh3MfaKuibCFvgAn7kXRAs8aRunFpJ+5tVVJXjRvznh7jiws1vGHaQqFPtflO75XLEU+060wIeUKeZCJCzowYWqtHiQQxUFmLswbKg4ACjbIw37KFZAqsnd3U/bOThKRTQCFvc1RLx7sibq57RPTrOC9Z1aNGHdbadkjTcvBG0TMYTDuXaXuiNliCL2o7IVmBDFlILZKRY08bHciRFdWDBgCGU2pBHkHXEOs9OlgmRNr/rXdVlYww2qvGyhaliUe77e72lbJ8U4dP6y0KCLcRmKcEsxDMyqxZXcNSH2tmxDKGHLC1I0mZhL0rERNbb26Nek/eb6dym5Re5GO9HjECxjBkRWZ/dbSL234VfYSy+7yc991ySSBxigzSXArIKk/LJEaM5Rll8nlaAF2NIO230243zpCzRM7OY77u3PZjy7JC0GxVHAxxIst9ydJnRjxxeZ3MRx9nD/AE477mAdncQuu3lykO2d/rkiCoP49sMxogWtkeQx+lvUMe7hVkdGfBDIEugx4bEn6kyVlDCwcTya1zzf7XcQMTurniLKmXeMhshimBmBwkU2RkAjXibz42xS4t3UnuOxlIplU5kDFZQO48UvFY0sZGIIcUq2JS+Ka6nuPzDrGqf1GsgiJhV2LMgftYiXt3TlCxAyC8ebAsjkDWPpvra7hSMgZE4cYlbFnGQK3IVgL/Q2PIOrm9ViYmOJIQfqCt7It32k7QCO20ZmiuMn8wy5mf6w2b4Fb8tRNn6eh3HfnzM4iYucZiDi7sCghIJpVQkNXtsLj4bTVo0RzfYS7+AwEGaSItFJIrkvII5WZI1ZpVVwzdzNkF9swj4Y1J2PqXciVDIS8ciR5E7aaMbZ8qkBWi7glwobhVxNnjnoGvK0ANe6NGgNGjRoDRo0aA0aNGgNGjRoDRo0aA0aNGgwlkxBPPAJ45PH2GlnrW9klDRxK3cPbeOg/wBKlGJZC8B5NqVEhHw3kqWgjWl9qp+B8Djg8XXI/if8dTkc43fVvzBHO0cLh0vb/iFDOvyyRFclJPIRGonIFjVlf23WYjIIN2dtk0knvM6+0N3SBlRKSBnruC1UIV9jMwPWdx0GJ4jC2eBZnP5j2SxJNtlZHuIxNrXFVxqH1D0+k6rG+Xt8FgrhqFWVYYg/IYUw5oizc1rtduYQdF3PdTubjprGwwSWcSK1KwvtdtchRYjCj7RyK019a323ixWRYC0RARJFh2+2jcgW6DcFDMa9wCtja+VIsX39ToRt0ixT8s2hEcbBLUKyosyyUpA8Gz+urjbbXtxYxIkZ5xUCkBP6L/npqI4hu+W2Sd2IbxPNuFDz7kBx7Me5tgpUUFcNKokLEGjFGqmz7iKqbDspIgqiIiaQuR3CjoSHJb8pt0WLsvPtYiiLr6dN2z6aqkOQA/k4k42b8A/x1J3W0SRcZFV1PlWUMp/iDxpFWNk3c9PYRsrpMiksrhg8sb2AclSGVmReD7iQwIH6ajbmNvLPHLCzr2493CWYCqdxO0mXBPFqW+PkEMnqbof4mPDGFiChXvRh1UBlzWvNMoK+fn7aUupbCTZs7QOkbe6kyQWjURH3JEultyF8WyAmgSLCNG92hWV0miO2hIaNHfdSnZTM9WrxyY9o/uMvhmtciNU/WejyQGKRop3qwz1FKwOIK9qWCNSUb3gh0Xlf7wuTFvTClCGKAsCzTRfl5hPLHsyQFohkwFseRyPJF9tumOGD7R5duigBokkEqDNVcOsQYqXOQOQLA5GwavWZj24l2w5rYp3X9iw+7EDLJDKBuEyb8PklyrIltEqf2pLUVDWD3ET2UVbThtevugRXtnIUxsFGM0YW8khG4knY4At4LcE0dao+mzz4CeSWUgswM6qsf2KtDEIGNr8sGXlhyDRvth6dCOjphGFWu3GpCAlSCF5Arnj2/HxpqOoYveb2m1u0yHrEZYj337eMGz97AX2qzCgkWxUKLsmgTq0Go+y2axKqoAAoxACgAD5oDgc/A1J1tgaNGjQGjRo0Bo0aNAaNGjQGjRo0Bo0aNAaNGjQGjRo0Bo0aNAa8rXujQea90aNAaNGjQGvNe6NBUbj0/CwIogMxZqZxbE3ZphzYu/0H21s6d0WKGyi+437jbMBSjEM1mqReL+NWejQYJHWsq17o0Bo0aNAaNGjQGjRo0Bo0aNAaNGjQf//Z"/>
          <p:cNvSpPr>
            <a:spLocks noChangeAspect="1" noChangeArrowheads="1"/>
          </p:cNvSpPr>
          <p:nvPr/>
        </p:nvSpPr>
        <p:spPr bwMode="auto">
          <a:xfrm>
            <a:off x="460375" y="1603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799" name="AutoShape 8" descr="data:image/jpeg;base64,/9j/4AAQSkZJRgABAQAAAQABAAD/2wCEAAkGBxQTEhUUEhQWFRUXGRQYGBgXFxgaGBgYFRgaHxYXGBcYICghHh4lHhQaITIhJSkrLjAvGCAzODMsNyguLisBCgoKDg0OGhAQGy0mHyYtLCwvLSwsNy8sLCwsLCwsLCwvNCwsLCw0LCwsLCwsLCw0LCwsLCwuLCwsLCwsLCwsLP/AABEIAMsA+QMBIgACEQEDEQH/xAAcAAACAgMBAQAAAAAAAAAAAAAABgQFAgMHAQj/xABAEAACAgEDAwMCAwQGCQQDAAABAgMREgAEIQUTMQYiQTJRFCNhQlJxgQcWM2KRoRUkQ1NUY3KCkhc0sdMIoqP/xAAZAQEBAQEBAQAAAAAAAAAAAAAAAQIDBAX/xAAmEQEAAgICAgIBBAMAAAAAAAAAAQIDESExBBIiQVGx4fDxE2Gh/9oADAMBAAIRAxEAPwDuOjRo0Bo1R7r1JHGwDI4DyrBG5MarLIwfhCzDx2mHNWaxysaknrceKsAxDRGUUPKgqB/M5ih+h0Fno1WHrSYykBj2wb8e4h3TFTdEloiK/UffUfpnqSOaRUVHGQUhiU5yiST6cswMZALK1fHyLC70aNGgNGsXcAEngDkn7Aaw286uoZCGU8gg2CPuCNBt0aNGgNGjRoDRo0aA0aNVnqDqg28RckZeFBs8kgA0OSBdmuftyRoLPRpEh9QRT7hYq3BzOKSLLJFyiEs3ayUqtgi/cTY+CDpk3WwkCp2JWDIOFkOSSV8SMQX5/eBscHmqMid9NXpak6tGlvo1D2O+WSxwHULmmSsyEgHFsSfv58HUzVZGjRo0Bo0aNAaNGjQGjRo0Bo0aNAa8I17o0Cl1zpYgSMwI7HvBlXu7n2tjKVWNY29oZnKnwgViWBVABB28u3xwG2IKisc5FHaNKWUn6uGUCvJ+R5Dw8YNX8Gx+h+4/xP8AjqO3ToiysY0LLWJKra43VGrFWf8AHU0EYzwSD/21v+R3InmkdKbuvE7x3hID2FcMRdtybU6aej9CghkziXCQqocK7VWICqVv6RicQfFtVWbsdxsI3FOiOBVBlBHAIHB+2R/xOoXV/T8U7CT3RTKKWaJikij7WOGW+cHDL+mqLfRpUPXptnQ6goMVhRu4h+WL4U7iPzEfuwtP1XxppjcMAQQQeQRyCPuDoNHUtqssUkbAFXVlINfI/XUD0mtbZRiFpphQquJnF8ffzf6/OrdxYOqP0XY2kamiU4JHgk0xI/8AOv5aC90aNGgNQur9ztN2f7SuBwCa8hS3tDEXRYEA1YI1N0aDn3UN5OgynDbfGkjkk3EqoPZkXmIl7ZX9nI5MWBpSANYbP1PPEVG57xDChIohkS8fLRokbk/tYxl2oe4J4HQzqn3Xpnbu2WJRjye2zIGPBt0UhXNqPqB+kfbQVfTfVqzUsDwSuFQv3TNtS377xxSxMSvkiiR4Bb51r6yqyiVtzEYx20RO6jPGjKzkys8NhVsobLDhATidLvrX0RA8aI7u4iczSOcM0gZW9ikABmeVQ11m2LC7xuF6b9I7vYbiIf6UAUgBo8JXQ5EjEBjgttQBOJJuvtqTpY/MLfYehZJqO4kjEeXKx2/cQchll9uFmvCkgA0QaI6Mi1wPjXLP6SNxuNnFD2X7cTyONwdsOy7MykxsD78F9hyrkmvvqR6C9XyDZs24LMsLTBpJXuRuFkjW6N0rnJj9IUE+dWmPVPaOm8ue+S/znk0bqMR7iTc0hxZEkP7QSRYwWNNQxpGOQ+leKrllGqZ9mi7OQSlZA0btK2OQkLJbnE+QRwF+wA8asunSO0UbSAByiFwOQGKjIAn4u9HNI0aNLXqX1GdrKqlAyGHczMfzC3+rhCVARCOe4OWI+3mtBb73qscTxo5bOQkIqI7k0VDMQinFAXW3alGQsixrFutQBHcyxhIxk5yFIuTLbfYXGw/ip+2lH1bvoJN0sEofu7eIbpRGsTMSZFVgC6lkK4o2SlbVm5oHVZFsem4SKQ6L2GmnRGQmdIhFKJC8LWRfuGJAJd/uQQ6Wm5UsVDC1OJFiwxUNiR98SDX2Ot2kKbaQ7dpL3m4DCaHgRxu3di2sK5Adti2UQTI+Pcao6vpPVUIYIiySsSoGCWLYuACxIANxPwSPp0F/o14p17oDRo0aA0aNGgNGjRoDRo0aDF0BBBFg+QfBH20st0CXa23T3Cp5O0k/sD9+0w90BP6Wl/sjk6Z2ahpW6l1uRTHLmsG2YEs8iqDji2LZM9Cxi9FbABsctgFr03rKyxs7RyRGOxIkq4spABPP0sKP1KSp++qD0l12NInzZe3fcRo2MqiJhXvZAQpGHN8e7gnkCZGXmmhSTCeDBp1kUDCSsO3ktkEjPIfB9rCiuoPq/dhPxWLVK8OzVcycf7aeyBRAxGTM1EAAFqA1Nhu2e9jlXKN1dbItSDRBog14I+QeRqRrnPpTf9obncEu8UURZz3RLIxUkhS3dksqqmgz2O5XAom/PrjbD6u4rXEMCFLDvY4NasVK26KSDQLqPkaoZ9GlKL15CTTxSoe0s1NgGKv9AwLZDIkKCQBkavwTsT1vDwxR1jxhLSe0ojTSiIKzKSvDGzR4HPjQNB1RbnrjF3SFFJQ4s0kgCq2IP0qCTw10cb/gb1gPV0JVGwnweqYRMVyZMljsXbH6eLGXtuyAT1Dt83hEZKStnzwRgqEnuJ+2oYoOCCC3BFm5beuFrrfKBLskZzJK7O7CmWPJEYmvIvI0AoALVwSAMjqZu9hI5ZKXtswOQcoQMArKyKvv+SLNcj90am7faLGCzEcWSx4xA8/5fOt0swVbP8v11wi1u5d71rM+tHPP6X5d60axbSFZVkYI5w7jg+VAUgqvI+o82yga5VHv970uRGIeKSMgSwsfZIrc+5QSGDAVl/nxrum5d5WdERpPa4kwKgoWx7fllBsE2uQNG+OL5D1N90u6G5m2s0MCNt4IhuQGJO2UYB8/qLiIklRVsaN869fhz7bpP3+v04eTEVmJiev5LufT45N3HHJNikbqj9lCWyDUwEjsqkjkewKBwQSwNautzuFjQvIyqqglmYhVUDySx4A/U6rY+ovMiNtkBV0VxK5pArixSj3MfHHtHP1azg6KuQkmdpnByBc+xDdgxxClUjwGotX7Rsk4Rqn6uXU9jEKPM0trEv6qDRkrjwQvP1XxrM7CKSNVlbvZK6hyQC6yEMwHboV+WPHwn8TrV6wiWTavGzqmZQC8+Srq2KiM5liFIAT3fbVHuvQ7P3GzjDNAY0H5mKyiEIm55Yt3PKsxJJRUF8GwYP8AQe3pgEo2GJDvnfbEYOYOd4KACD8D50jSzFYqk6cY4y0gLyTMgCtisbMxayXgYg+4t3F5HkiZJ6BdZ9ydu0MEM5CARoI3hhKQ93HtqMmdocaJ9o94ORIN/wBd6NNPsUjajuF7DErK8VsjL3SsyKWTJMxYU/VWgruldI224hR91GquSRi7yDMNgaKSNmA4EZMb2eFvjVzF0PawsWpUZmEhJYLbRs750KsjuMCf3aBsDS/0f0MyEDcGCZT2iQYgAuCPEwRaICvD20riu2OPkYn0GyZrB2IVMTKrKvh2lkbMxY4tiroBZ5x+1aB6E60DYpqxNijfij83rYjAixyD4P31z9vQ0hbkQY9vcJ9UhGUwQFiuINExBqVlK5EA+Dpv9O7SSLbokuGYy4jrEAsSqghVDEKQC2K5EE0LrQWejRo0HhOkWXr27VrxcUu6fDtZZLjG8PuXhSokYUTzhRFnT3qNv9sJI2Q5AH9x2Rv5MhBH8joE3+sG6Dy91khxidkjcqDmd1uI0MmIf2iOOK3BxFsxBHAmxeo5RGGEbSjFAGxBYySWsd9s4Fc0ospr3qeFsiPP0DeEnGcqjRxIFDyl1MTo2bydwFwx7wbHFyHHv4FWvQOnTRzSGV3kXGNEZpWYEIqgt2ixCliCSfP6m9QbegdWabvFymMcssYK14jYqSwyJHKnyF/gRRJL6ogNiAtuXBrHbjuU32Zx+Wn/AHsNW8+3V1Kuqsp8qwBB/iD51miAAAAADwAKA/lqhS671HcdmVWMULyxSJBGrGSYyOKVzVKAt2QAw4+r7psqnd7SCaWfbwMhkZe8WO3KShPEp9r4mMkKp9pqyMa10vq/Re9JHIrmN0zW6yDRyKVdChOJ5xYFgaKjggkGB1b07AkEhRZAUjNCKSUZlFGOcakrKxwUe9XscEGyDAuej+tBdxFBnmpjkCmMMYCSyFcHKqpHskIx491DxiI3rjqsf4mRCfzIzHGGth20kRHYjtsHyOXjhfoLEBbGnqUxfcQH8RNJXavsrhEzRzUUlGDM3ulUABjRLAhbGqb1sjDqzBMrLQu2GfJ7cagOAxu2ZCQFAKoBTEHWd7a6l0v0/Gkm3eCWIAlR3BkW7iyrQcvkWshSptiRj5IomJ6h6T+UsWzIDtKGeyHLUQCzvIsjBVaNDdHmNRxq09PsHMkmSMSY1OFjELGGAYHkEmVm/wClk8+dVq+hkVndJ5EZ2lfjEgPK8pdgrAgEpOUPx7VNWDeo6Zkt7nbSISj7fbR7dS4SVeyAvZnlCq1121wAYlSStCvcTUnZljJCZ49tHG6J3HXt4yRKowtqJC+6qJAtTRIoNd7r0HBg/ZZoZGMrB7LYtJnZAsEcuCShVj2o7b2jVXB6NGUkB3Pvw2rA9pi6rHNkGjaSRkJHbKhirMvsLM/g0M3T+lbQFkgWMGMxWqN9GAUxjEH28KvHF/N6x63AWaQxk91YCECnFrdrWnIxFmEDm/HPB1p6N0hdgrs0oEeMChQpSNO0oTIKWb3uSLo80oq7J09RYblw+y3MSyhCrowvNAbWwCGWmJGVMBm3BNES3XCx3yz2WxkeKt1NIykHJCscdi/Ehiu14BoEcEhr5GovU98A0cUa8nFERRQVbChmr6UF/wCXA44gbnq03eXbYoJMXJyfJYwuH1CMHJj3AQhKEhSbHAPkU8W23EJmLHLus0jAls0CKrNVBUVZn4AxGRahydefm0xEvVERWs2idnXpuxWJAi8+SSfLMxtmPHknUT1T0CPe7dtvISoYqQy1krKQQykgi+K/gTrLqPqDbwHGST3gAlER5ZAD4JjiDMAT81Wth61Dgjq2YkFxhAWZ/vio54vn935rXpjjp4977ZdG6eu3hjhUlljVUBasjQ8mgBZ88a07jqZZjHtxmwNM5vtR/fJh9TD9xefFlQb1qTbTT8zXDH8RI/vYf82RfHmsY2rg2zA0Je43W32sah3igjFIoYqi/oqg0P5DRRsunBWzdu5IRWbAWB+6gHCr+g80LJPOp2qQ9Ykl/wDawM4/3kxMEfmjWSmRvFghMTxTc3rw9GkcE7mZpvntL+VCPNDFfcw5AIkZgauh40G7rfXY9tj3AxyDEECx7Clj+NPl/BTyNV59ZwAuKb2TNCSCpAxR27j0fYlxutnwRZociBJu5mhYBZszBuQD+FxET4x1GFZSrLasB9QahWXkxidyGjWODJVTbwrLJEh9wkjE2SLiwUxyyj6FUYEj6q0DF0nr/elCCOlYSFGzBJ7eF5JQIvuiiLHHNcXea56i7tTKItsY3YRtgn5at291IuHfjhqjAiANmCAVOAskunQy/Yj7meeIyzADA/IOJI48WCb82fOgn6NGjQGjRo0Bo0aNB5Wite6NAaNGjQGsX8ay1C61OUgldbLKjkUCxsDghRZJ/QedAi7ACbqUkRZnj20rvGGC1mQGfnEZYs7C7scck5ay9WbfLd1YU2kgOELUDEyizKDiC8QFrR4bkUCufR4HV2O1QM0NmSPIKWeSmMTsRSuO7IeTdqCeGvWj1CszjvbyHshAACWh7UYJ9wLZFpPk2VUe3zF7m1ie1iVj6f63HDHFLPIkcc0EPvc4BZYkAdGy8Ehro8jtt9uHPbblZFDxsGU+GUgg/wACNIOx267zbPtHjMicpO7DFQw93cQ+S7hswF4W6YiqO30N1SX8RJFJxG7SsmRpiyFciF+QFeOytg5KfYxdFtVtEb4Pp1TeooqVZkIWaM/l2aEhbgwE/Z6A+aIVqOOp2/6lFCAZZFQE0MiAWb4VR5Zj9hZOkPZkRyTBmkyKs+3fcSPK9tnmMC2FqSvC0cXonjV2xO9bWx6kd0Vaj2WW41q/2uZJCRauKKhPK018mko+sOytA0pRAkrGNmZlVVSipLgNV1XIGQLAkXzKdJ0gX8PkWnyd1H4bKN2PvKBzGHzbIglTeJ4BaxHPoz8QMvxmDuiF0I7ro2KnAO0lqBmDS1ywN/TWfaPy5+kzO2EHWtpFu0lM4I7O4ZiFoNIWh5S/qy7khoEj7njWxuo7bdu4eRO86yLBA5dQ3tI8sFEhaxZW6AABPJNFuOkumbOQWMpiNKY7wnZIUPvbHOSQAt7va44BAZare9It5ITkQcFDkVH7AWEj0r+0mNQRwSX4uiQmY7lukzb4xJo28hejECFIBLyA1ZFkhbt2ogZGlH3asdXvpjerC0qMGkcqjIQMppSzSEpfAoEZUMVXuc1dlNbdyR9qJgxQnG4iooCziGYq4pXhJyRSRlRJxBudhuE2/blT8sK6GUgn3IWxkaVmNsqq7PbEkY38albQ4c47/L7OUv4qQZO6bSIAk4VJLQ55kcdtOBzSv54PF6i9M2LQlZ024cyBS7PIW3YDCwpaUkEAsfYGVRZofGrXq1SBIgV/MZSQT5jQhnoDyDwv/fpT6z68YHcRxR8qZIopQwJEi2pdo3UClkB4BJIW65A1qbRHb24sV8s6pGzenV4qHcJiJriUYEElgBkfaT7D4J/zGp4YHXPPS/qeeTcJBNIkiOrEmRVV6UVwVpWJZlGOP3N/GmHrG0/DxNJtc0dQcIlYCORqJVCjghVB5JQK1A+arStotG4XNhthv6X7MdaMR9tYwyhlDKbDAEH7g8g6z1pyeVo17pZ9ZdR3ER2w22RMkrIyqkbuwETuMe7Iiiu3zbeCdAzaNc6l9Z7r8V2kSNgVnxjIxLNEd2oAnZwpcvtUHbAupGNgISLbo/X9xLNDHcBVlmMhwmjkVoGiDqYpOVJ7ykAk0PlgQSDfo0aNAaNGqbr8m4UxdiSNA0gRs4i593grTrR4+b86C50a5/1H1dvFEwXb4ds7jGVlJjI27S5E8igwG3AsjmSTk4Ea3p6tlykyl2wSPbpKXIJGTVkQFkLFeaFKQTXu+NA86NIL+vJFjV8IJD+H3U7YTDH8hWZY/mmIUZCzjdc1epHSfWEk0u3BWNY5g4tTmxZXlVfaWV4wREG9yHyynEryDjuNwqKzOwVVBLMxAAA8kk8AaXtjvJt7IksZeHZoclJGMm6I8EA8pB880z/ov1ZSdGk3UuW8oQIwMe2BBVmRvbLuCOH8AiP6R5ORrFjA0GKoB8aUPX0Tu0EeAaJhKZCWZMCAixuHA4I7rfyv4vTlpc9WsSY1Rc5PzH7eVFkjUZCrogu0ac+DIDwLOgXdms+wlZI1aTboG9oJIAVVqr8NyvFEVkq0I1ja32ssE1x7gq0pstE6YlMG/wBmhsgAnLuKTdhg3068m6l3BjHUjuyyIkdMVCPG0fcNAIposc6ILEDKtMm42EcqgTRo9EMAwDAMPBF+CPvrOtwsSo911DbwtZI7jqACxZnZQAKUG2K3zS8Wb8nVbN0ifdAFF7QVg6tKKLkfAQe4KVZgS4DUSABYZd463DtOors+2kYmjR1cWWLlmCq5+xCkLZ4qvnho327WKN5GDEIpYhVLMaHhVHJJ8ADWIpzuW/8ALxNakbqo9u0ikWEuI1SVXh28qKcgrNjLKJACEmxxyFKxYGuN3pCMCUKU26MiEqqQbaNioFHAwzuQAzsPA4IHmyYe7cy8oe7iEEqRllkSQSs8jGNoycMm4oHLAjFjWNp0fa7iJkkZKjoF8ZIyqqUJJKvEsgApRiDdBbuuLMcuZYl3rtCxKsGXGRmsEliwknxFn3K3cAU/IUAUOK5oS6mRMXIZ0ofjChao0JlmWcByRIfqX9gqa1fQyK4QHE5yzSSePaM3lMft4LBmVD9wGPPzQynE0nbkU0FM8T5oFUcPL23DeBRJvlQea1YmI7eeu9zwh7uaWSWGGcuDuGeOkUooMlqtBrYMe8GBzI85AkCr/psXb2/vcI6ks0rEBe45uR7NCi7HHgeRQHjVNLs124/FMsdRqJUEWIW4akxDActkgo0AAR7eWtnHSottPPDGqxlDCsGeTAJNFHHG3JPBmWRSeCcWHjyvMRzEOlcUZeNmT0fADGGzzVA0MVVQjVyfaVJvwiX/AMrgfJRfWXSotpMqQmRYygsSM7JmW4CTSWSxF2uR8rQHz1nY7ZI0VEACgUAP8z/M8/z1tlhVgQwBB8giwf4g6Xp7V1L1+NntgvF4/txXbdKmnX8uF3jLCPuewoGavK3kQuYJONVfOuizqRhtorwjCRZEkupYAu6yE5Kyw5e+7udftRu028W2iPbRI41zbFQFUXbMa4Askn+elrcRFpO01gyrJAX4y7s6iSXDFiBjDEwtqK9tQMsjqY8cUjhvyvLt5Ft2MfQSfw8Vkn28E3ZX9gm+bK1551v3m/iiUtLIkagWS7BQB9yTqDvekySuSdzMkfAEcWCDwLt8S939mHn+Z92PpvaxNmsCGT/eOM5TXgmV7cn+J10eVob1KjcbeGfcHjmOPFDfyJpikbD/AKWP+OiSdxE8+7hjQw5yRhX7jKAjAksUUK5UkULHJ5OrytVHqsTfh2bbH81WiZR7qbGRSysF5KkAg18XoEYdT3A25XcwJHKkU7zu8ENGSCWCXbyEAsnKzTN54cMfaRpm9F7NaLdtKjeVIJY0aJZYpFiLP2yx/aQJl4IiBWlI1jsod3I0STGZEaOcTG4wVlSSPt4FR/ZurSVx4Vbo3dl6SgdduvdeV5CXyMpJYlWK2AfAIQGgAOb+dBd6NGjQGvCNe6NB5iNBGvdGg1Pt0PlVPBHIHg+R/PQNumWWK5C6NC+fPP66jS9XhWRo2lUOql2BNBVUWSW8CgQSLuiD417L1eBRbTRKDfJdQOMb5J/vr/5D76Cbo1E23UopGKxyo7KFJCsCQGAKk18EEH+Y1C6r6gjibtqGmmqxDEMpObotyAi8fU5UfroLWQ8cefjXOesyzMkMskoeTuTwgxoEUtHNXYSmYqZeyByzU6IeMCGatjsdzK6zbqTtgG128LewfbvS0GlP6DFPimq9aeo9LijaSaWYRxu2TXirEsqKUEv1BWEajFaJoAH4MkSvTEZwdqVUeR2VVWqPAlPgfVKJG8XTC+eBN6p1aGBQZXxyNKoDM7t+7HGgLO36KCdVkW4nlUJtYl28NALJKtMFFV2ttQoV4zK1x7SPOabHb7NXnkLNIQA00hMkz39Ma/PJ4EaACzwNULHrWRQ34l9iJGMUaIZ+2O3bycDk3IclIAPA5JUBtIknqaeRVLzyl+VJSVY0LLktEZP7Tas1ArZQ1q//AKWuqz7eCKWVF7k7Oiofcm3iCcoSp90rFgxbwDGALxDHkH+mpTdyye7z7zz4/wAPA8fbXoxeFkz81mIj/bpjy4qb94mTPu9vGr3MruoEE4AKEiyqNQGCs5KAk4822Rs3q+h3+1gAkjaTbCZZTEQjDNkOLCQbfIkWRwy1R4N65h+IJvki6vk883zzzzzqz9O7CXfExGdljgUlbDsEVjyFUEAePv8A/Gt+T4F/GrFr3jTNrY81vjWYdVn3CdzsIjoeUlyaM4d1Mjmqyd1WKQlQWTzJzfgwd9uOnxo7Pu8Nz2zJ217VBiS0UWUKrLmgZBxJxzXg0pz+inZUeWf3SGNWYxlqL+1cnZwze9lUFQwqjYrW/wDqCgiZzNJ3MBgO0I0SQVkJGkflBVZJf35Hnz+mDe5v/wAax0yRTVaz219c9Xbf8KYolZ3dXV5CAi2wxUkV5WMKDQAscffXauvbdZ4Ip5o6SSONZ0IsqkgBGfPhGZhYusybAXXIOk/0fLKo7T91z3Pa1BAUVhbSA/SWwqlBpr+9dN6T1rdkyruAk0ZJQFsFAkewYmClrAALNdjA2CRWXO1sdvjRIrOOd/bT03dywyvHEhZlPvWFkyGIKhn2jECNWYlgUByGJLfAuOl+qJCwWUxnInyku2kWiMg0M1khQynO1u+ByLUPUm3gKKi7iHcL4SFJF4INgD6u3EOSaulX5IBFFFs5GCM24UFsVzErIyZQ2JGHazdEcMGRm4qmIpmMi+2e54dP6l6gWRQMJVxHdkR0IJCfQikWshL4322YcUSMgDt9L7M5W9Ex5hqHDTzU8zc+QodUX7e8WdJPSpWWTbwgOw7YcMAxxuTI4tOrdxQ6owkJqitchRp89M7zloXruKO4SL94ld7ej4bJWtRYFrzzQReu/VDDo14DoY60PdGlT+tciSSJNAbDSiPssZGcRkCipVaYh4yBzefH0nUOf17iYiYlweySJC7ELKscnbSNCSULgsGxI5HxoHbHRWl6H1ZG0nbxkUhHd8gqmMIXDZKWyoGIjIArZUXZ1BPr+HuKoVirRCYHJA5QxNJkIicsRgyE8U1CvnQOGjVRtuuo+5fbYsHQAkloqNhSMVz7hFN5xrg86t9AaNGjQGjRo0Cnu/R5kllLbiTtSMW7a5DhyO6rHPFsgCoOIIVzySFZYm19CPHEYk3TUAyoWiUssb4ZJYYXawxrlwQA3NnIO+vCdAv9K9N9oz5P7ZwoIjDxFKiWP2lZCF4QUVCkfc0NWW02UG2jIjVIkFsx4A+7O7HyfksTeoe662zs0ezRZ5FNMxbGGM/IeQA2w59ign743etS9DLES76UTlPcEC9vbIV5zERZsmFWGkZqq1x50Gs9Zm3NrsU9n/FSg9qvvDHYaX459qc8MarU3p/QURxLIzzzfEspBKg+RGoASMf9IF8XetkXWYjhbFc37aCRHQs+BcABwD9Kk344Ojd9f20a5PPEq1lkXGONBrvxVMDf2I0EjqW/jgjaSVsVWr+SSTSqoHJYkgBRySQB51XdL2UkjjcboAOL7UPBWBW4skfVMVNM3gWVXgktG6ey7ndyPJk34dsIkwftIwLK0okKhHlPK+0tgOOCz2yAaDmH/wCQHTO5sI5gCTDKt14CSAqSf+7D/HXz3jzr7K6p0+OeJ4ZkDxyKVZTfIP6jkfxHI1xL1L/RHAm4K7fcyRR4q4Rk7lZMwoNmvHs+bPI5Ovf4vm0wU1eOGfSbTw5Fzeukf0bbLtbeWQ8PN/Zj9IwwRv0tmar/AHb8Eak7P+j3bRe52ed0J4bGOJj8AoLY0f73P8L1I3OzlOREvbFEkKqeAPANcfPPNceQK15PO8+vkR6U/PcvZ4/jWrPtK+3McTLtqwaL66aiChgkUCr/AOaD9/Yf5RP9A+wuD3XAUgDHkqQQEklydWOPBDA5G7A4W09VdAiiO1SLvqe3I9tuJzQj7UeGBbHKtwTZH7NEFSQMtlBSkX7iALqrIqzXxevlX3j4270rGSvs82MrIGmiDyCUKVItnDkVbK4yI+/JI9y0ODqR0zoe33f5G6fNSe8sDNKCxSkDZe36UCqyCzTI7UXto+JhnEZOAmBdf0k8ygV8uv5lD5Ep+dNOw6Um42v1MkglkdZB9UU0LtGGS+CFCYfZ1sGwx128fftLzZqxWHON70rYwbl4tptZpJ1kKMkRmYQxl/aTeXwO4OCPdXjXXOiGV4I23MYSbH3KCGr+Y4FgAkDxdWavWno/VGZ22+5xTcILpbCSx3xNEGJOPwVslDwSRTNda9OudvO5r6tkkjEiObaT8oyRs7tUocxxrGABF7QLIJrIE+chs3W6iicFklHZM57gtsWjeFWkuwxBaVeAaOLhr5GsvXBXb7iGRRI/vtkEn7U7qIygZgLMkXNngcDg1qp2W7k3DCFTTum6hc1l25ZtwChIYi1UQyN+vtUckDXG0fLiGZ7dA2fqCLso0sihzmpVLYlonKSFEFtQZa8cWAedZj1AjEqkW5dhXH4aZAb+0kypH8/va99P7J41fuAKXfLFWyVfYimmxUmyhbkX7tW1a7x00WG20UcW43Uu17JF7h7dWlYxoxtmRiAVFgAMQBVV41QbTdQCORJY3CxxbkzMX3CyFlMLri0+LsxFESE/7MEGr10V0BBBFg8EHwQfg6r9t6f2sePb20C4hlXGJBirm2UUOASSSB5vVCPu9zsyjdyKVnjSRjD3u4GQGbvSmyVp2WaJn8t3MfLADLp3R4JpztyJYUaLNYyygWSzlou5GHxQ7tlFcDCioFZPU/SIWUo0SYlO3QAH5f7gIohb+BxrDbdFhjdXRKZQQvuYgAkkkKTQJs+6rri60GjZ9CWOXurLMWIAYMykPiuILWt3VeCPpH63b690aDxjWlDbf0h7V1iKli0zYIoxNuZQgTK8cjlkBfKgn4OmbqpqGQhDJSP7AaL+0+wH4J8X+ukKPqbg5fgotyS8LBo0aIyYlSrRpMTTxhWAsizH5F0AYf62+12O2nGGYxpHZmjKhgFjdvDOovxzfgXqM3ryIA/lszBEkISSBhUjhVomQce9WyoABuaNgUUb7qWASS7eKVnXat2RFJA4fc9uSapsyVZTGKNCiqknjWCMfxCxfhuwJpEUrIZJD21j27fmRmYR90lqZ1zIoXl7joGSH1uhBYwTLEEaQyHtEBVYqSFVyze9SoIBB4I9pvU10XdyMO5J2EJVlUYJK6sQ4Mn1OqlcSopbsHLwKPayz71nR9sNuTDXcdHkiePugoqgOnJF2pplI+VIuf6F6aQjbhyhaUuajWaONbc5lYpJXVS7DIlQt3yD50DLt9sqKqIoVVACqoAUAeAAOANeb3bCSN42vF1ZTXmmFGv151v0aDn2/wCmxQTpGyOaxlMylEORdS0hjjQJUYhXKyBixIBY8x9ru9uYdsIDuFhNUQ0TsJEdNvHHIkgbLts0airUFlc39eugz7NHJLLdqUN+CpqwR4o1qP8A6Eg7nd7SZ+/3Yi7dUVz48lYUW/soGgrPR0YKSTCg0sjs64gFWLkkMcVcn3eHAI40x60bPZpEgSJQijwqgAC/0Gt+gDpO6t0maFJZzN32JDMssYxC5GgnbplVAx493gmrJJcdUvXiDJAr3izNjx7DKoBiDH+TkA/tKvyBrNoiY5Ws6ku7vZzUa7Ti+YwpQlb+Jcj7x5sijVe3zqBB0KWZGqH2sZYxUi2KLIxbID7eRlemP1Bu2jiV4wrMTDGD4XKWZI8zQ8LnlX6av+n7QRRpGt0qqovyaHk/qfJ/U689MMTPL02zWrHx+1B1rpW43AgBEKlFLOxyYCUqAQiiiVov5K+VPxWl2FZYpZEaEuYnClo2jCNkiOGxlYFfrArnlTyddJrSd1hcN4y4mpo0kBr2l4yUks/fEwD9f5a3mpExvTPj3n2iu+Fduopt0xiEQQgRuriUGSI5tjJiVxOJWyoYggkcg1q59DTzYyRSqgETFCAfekmRLxkftJTK6PwSki2LBJ17kCCRJFb3B4YnRuFZNzLGnn95WYMD/Ff2rWw6yDA/4tASoGO4AHJiHKygeSY7Y0OSrP5IUa1hrEV4YzT8tfSd1fpaToA2SspyjkQ1JG9UHRuaPJFEEEEgggkaidO6m6ydjdYrIb7Uiio51Avi/pkAu478Asti8bmNwQCCCCAQR4IPyNYT7dXADqGAKsAQDTKbVhfyCAQfgjXVyLnVPTjySmYOrN3EZFcEKoWuSVNkgiwOB5Hli2o/T/SBR42aYkoIkbjmRYJO7EzG/wC0zvIjgq7CvBFPMm6/GbsbVZabNFkZtwArydq2uVTFin5xUplRWqAIBx3E3VGIeQSxxEwk9lT3I6G0E6hQCXDXOVOJIxb4K1NQOkL417ekXedW6jEkCmEsR2pJWTBpDEld4TJSoj+4cQs5JViABqFuOo7+5TnOpRQJfyA0SXEoDQgRs7P3bPHcAQsSv0XR0e9e6Q4PUG4XtM0E8zqkaMlMpVnizMs2MYHudoUAKKVuVsRiwG2T13II3I2chkVQ2P5mH7AI7nbskFyMVRjwLAJoA76NJG59dyJ52osiwBNdjvRxigI7JJlFYgg158XZdW9Wrt5AjxNzGsg90YYlnVSvuYKuOalmZlHuFXRIBl0aSV/pASUKsEUgeQR4PL2+wHmBMKSSRyGi5AUY5UWHGlv/ANcIv+A3X/66DrJGvMdZaNBjjoK6y0aDwjVP1L1FFBKI5Q6gjLuY3GLYDkg35I5qhfnVzpf9UdCjmqdlkeSGOYIqEAuJAM054OQXHn94kc0QEqf1FtkkeJpVzTHNeclDAkEj7UPP8Pvoj9R7ZjQmTlkQG+GMixMmJ+QRuIqI4940gS7/AGXsbdQyq8YOUl7gmOhNkZXljRgSrKwWQANklXiNeSbLaBpIk2jqIxJNIgksZmRFVFxUqMm2CVTAjFgqkggB0TZ9chkKBGsyIsi+1qxYWpY1SkjwGonVkNIHQelbZIYt2wll7HAjxaVo3jqJmxaJJswsakqQKK2FsDTn0zqUU6ZwSJIvi0YGj8g14P6HnQTNGjRoDS/60idoVwPAkiJpcmsNcRQUaIlEbE19Kt4NEMGq7fSfnQKVsEyENfhlQ0K+bDMef3dAobpt5PEQWgoK/A20vuaOYoY771WxSvHGR0+w3Qyq6F0KF/NA/Gqfq+KNtohQWXcc/wAVWbccfxeH/C9XQ1IjRt7pL9UdSMW6U9pnVYwSRgPl3ITMjKxEbrwVT76dNUvWtuskscb8CSPcKGoWGPb+knwccz4/ZOkxExqVrMxO4VG337ybiJWhkEZeQHMx+2Rcu3kEYgqvZloAk5FDxwdN5XVQuB3ESrQGO5lxqrYMis3PP+2b/wAtXOkRomdqHpLHbSfhWB7bZtt24oKOW2/6FLJX7oP7h1e6g9a6aJ4ymTIwIZHX6o3X6XX+HyDwQSDYJGsei9QMqEOuEsZKSp+64APH3VgwZT8hh4PGqiwrXui9F6DzHRWi9e3oIqdPjErTAVIyqjEE+5ULFAR4NZtR8+46kY6y0aDHHWJhF3XPAv548f8AzrZo0Ffv+lJICAAjkgiQIhdSP2lLAgMATR5q9Kv/AKRdI/4T/wDvuP8A7NPWjQGjRo0Bo0aNAaxkSwQfB41lo0Fbtug7dAQsS0avIZlsSCuTPZaiBV+KH21h/Vzacf6tBxGYh+THxEbuMccIcja+OTq10aDRtNokSCONVRFFKqKFVR9go4A1V9T9Mwyv3RnDP/voG7ch/RyBjIP7rhh+mrvXl6BWXeb/AGt96Mb2If7WABNwB/f25pXP6xsCfhNXPRutQbpC8EiuAaYDhkb5V0NMjf3WAOs5epxq+DMFJFgnhW5qlY8E/ppa6/1rZxyd1BE+7VTRBAKIym2kPBZB5x5N1wPIkzpa1m06he9d6ykCMMh3MfaKuibCFvgAn7kXRAs8aRunFpJ+5tVVJXjRvznh7jiws1vGHaQqFPtflO75XLEU+060wIeUKeZCJCzowYWqtHiQQxUFmLswbKg4ACjbIw37KFZAqsnd3U/bOThKRTQCFvc1RLx7sibq57RPTrOC9Z1aNGHdbadkjTcvBG0TMYTDuXaXuiNliCL2o7IVmBDFlILZKRY08bHciRFdWDBgCGU2pBHkHXEOs9OlgmRNr/rXdVlYww2qvGyhaliUe77e72lbJ8U4dP6y0KCLcRmKcEsxDMyqxZXcNSH2tmxDKGHLC1I0mZhL0rERNbb26Nek/eb6dym5Re5GO9HjECxjBkRWZ/dbSL234VfYSy+7yc991ySSBxigzSXArIKk/LJEaM5Rll8nlaAF2NIO230243zpCzRM7OY77u3PZjy7JC0GxVHAxxIst9ydJnRjxxeZ3MRx9nD/AE477mAdncQuu3lykO2d/rkiCoP49sMxogWtkeQx+lvUMe7hVkdGfBDIEugx4bEn6kyVlDCwcTya1zzf7XcQMTurniLKmXeMhshimBmBwkU2RkAjXibz42xS4t3UnuOxlIplU5kDFZQO48UvFY0sZGIIcUq2JS+Ka6nuPzDrGqf1GsgiJhV2LMgftYiXt3TlCxAyC8ebAsjkDWPpvra7hSMgZE4cYlbFnGQK3IVgL/Q2PIOrm9ViYmOJIQfqCt7It32k7QCO20ZmiuMn8wy5mf6w2b4Fb8tRNn6eh3HfnzM4iYucZiDi7sCghIJpVQkNXtsLj4bTVo0RzfYS7+AwEGaSItFJIrkvII5WZI1ZpVVwzdzNkF9swj4Y1J2PqXciVDIS8ciR5E7aaMbZ8qkBWi7glwobhVxNnjnoGvK0ANe6NGgNGjRoDRo0aA0aNGgNGjRoDRo0aA0aNGgwlkxBPPAJ45PH2GlnrW9klDRxK3cPbeOg/wBKlGJZC8B5NqVEhHw3kqWgjWl9qp+B8Djg8XXI/if8dTkc43fVvzBHO0cLh0vb/iFDOvyyRFclJPIRGonIFjVlf23WYjIIN2dtk0knvM6+0N3SBlRKSBnruC1UIV9jMwPWdx0GJ4jC2eBZnP5j2SxJNtlZHuIxNrXFVxqH1D0+k6rG+Xt8FgrhqFWVYYg/IYUw5oizc1rtduYQdF3PdTubjprGwwSWcSK1KwvtdtchRYjCj7RyK019a323ixWRYC0RARJFh2+2jcgW6DcFDMa9wCtja+VIsX39ToRt0ixT8s2hEcbBLUKyosyyUpA8Gz+urjbbXtxYxIkZ5xUCkBP6L/npqI4hu+W2Sd2IbxPNuFDz7kBx7Me5tgpUUFcNKokLEGjFGqmz7iKqbDspIgqiIiaQuR3CjoSHJb8pt0WLsvPtYiiLr6dN2z6aqkOQA/k4k42b8A/x1J3W0SRcZFV1PlWUMp/iDxpFWNk3c9PYRsrpMiksrhg8sb2AclSGVmReD7iQwIH6ajbmNvLPHLCzr2493CWYCqdxO0mXBPFqW+PkEMnqbof4mPDGFiChXvRh1UBlzWvNMoK+fn7aUupbCTZs7QOkbe6kyQWjURH3JEultyF8WyAmgSLCNG92hWV0miO2hIaNHfdSnZTM9WrxyY9o/uMvhmtciNU/WejyQGKRop3qwz1FKwOIK9qWCNSUb3gh0Xlf7wuTFvTClCGKAsCzTRfl5hPLHsyQFohkwFseRyPJF9tumOGD7R5duigBokkEqDNVcOsQYqXOQOQLA5GwavWZj24l2w5rYp3X9iw+7EDLJDKBuEyb8PklyrIltEqf2pLUVDWD3ET2UVbThtevugRXtnIUxsFGM0YW8khG4knY4At4LcE0dao+mzz4CeSWUgswM6qsf2KtDEIGNr8sGXlhyDRvth6dCOjphGFWu3GpCAlSCF5Arnj2/HxpqOoYveb2m1u0yHrEZYj337eMGz97AX2qzCgkWxUKLsmgTq0Go+y2axKqoAAoxACgAD5oDgc/A1J1tgaNGjQGjRo0Bo0aNAaNGjQGjRo0Bo0aNAaNGjQGjRo0Bo0aNAa8rXujQea90aNAaNGjQGvNe6NBUbj0/CwIogMxZqZxbE3ZphzYu/0H21s6d0WKGyi+437jbMBSjEM1mqReL+NWejQYJHWsq17o0Bo0aNAaNGjQGjRo0Bo0aNAaNGjQf//Z"/>
          <p:cNvSpPr>
            <a:spLocks noChangeAspect="1" noChangeArrowheads="1"/>
          </p:cNvSpPr>
          <p:nvPr/>
        </p:nvSpPr>
        <p:spPr bwMode="auto">
          <a:xfrm>
            <a:off x="612775" y="3127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800" name="AutoShape 10" descr="data:image/jpeg;base64,/9j/4AAQSkZJRgABAQAAAQABAAD/2wCEAAkGBxQTEhUUEhQWFRUXGRQYGBgXFxgaGBgYFRgaHxYXGBcYICghHh4lHhQaITIhJSkrLjAvGCAzODMsNyguLisBCgoKDg0OGhAQGy0mHyYtLCwvLSwsNy8sLCwsLCwsLCwvNCwsLCw0LCwsLCwsLCw0LCwsLCwuLCwsLCwsLCwsLP/AABEIAMsA+QMBIgACEQEDEQH/xAAcAAACAgMBAQAAAAAAAAAAAAAABgQFAgMHAQj/xABAEAACAgEDAwMCAwQGCQQDAAABAgMREgAEIQUTMQYiQTJRFCNhQlJxgQcWM2KRoRUkQ1NUY3KCkhc0sdMIoqP/xAAZAQEBAQEBAQAAAAAAAAAAAAAAAQIDBAX/xAAmEQEAAgICAgIBBAMAAAAAAAAAAQIDESExBBIiQVGx4fDxE2Gh/9oADAMBAAIRAxEAPwDuOjRo0Bo1R7r1JHGwDI4DyrBG5MarLIwfhCzDx2mHNWaxysaknrceKsAxDRGUUPKgqB/M5ih+h0Fno1WHrSYykBj2wb8e4h3TFTdEloiK/UffUfpnqSOaRUVHGQUhiU5yiST6cswMZALK1fHyLC70aNGgNGsXcAEngDkn7Aaw286uoZCGU8gg2CPuCNBt0aNGgNGjRoDRo0aA0aNVnqDqg28RckZeFBs8kgA0OSBdmuftyRoLPRpEh9QRT7hYq3BzOKSLLJFyiEs3ayUqtgi/cTY+CDpk3WwkCp2JWDIOFkOSSV8SMQX5/eBscHmqMid9NXpak6tGlvo1D2O+WSxwHULmmSsyEgHFsSfv58HUzVZGjRo0Bo0aNAaNGjQGjRo0Bo0aNAa8I17o0Cl1zpYgSMwI7HvBlXu7n2tjKVWNY29oZnKnwgViWBVABB28u3xwG2IKisc5FHaNKWUn6uGUCvJ+R5Dw8YNX8Gx+h+4/xP8AjqO3ToiysY0LLWJKra43VGrFWf8AHU0EYzwSD/21v+R3InmkdKbuvE7x3hID2FcMRdtybU6aej9CghkziXCQqocK7VWICqVv6RicQfFtVWbsdxsI3FOiOBVBlBHAIHB+2R/xOoXV/T8U7CT3RTKKWaJikij7WOGW+cHDL+mqLfRpUPXptnQ6goMVhRu4h+WL4U7iPzEfuwtP1XxppjcMAQQQeQRyCPuDoNHUtqssUkbAFXVlINfI/XUD0mtbZRiFpphQquJnF8ffzf6/OrdxYOqP0XY2kamiU4JHgk0xI/8AOv5aC90aNGgNQur9ztN2f7SuBwCa8hS3tDEXRYEA1YI1N0aDn3UN5OgynDbfGkjkk3EqoPZkXmIl7ZX9nI5MWBpSANYbP1PPEVG57xDChIohkS8fLRokbk/tYxl2oe4J4HQzqn3Xpnbu2WJRjye2zIGPBt0UhXNqPqB+kfbQVfTfVqzUsDwSuFQv3TNtS377xxSxMSvkiiR4Bb51r6yqyiVtzEYx20RO6jPGjKzkys8NhVsobLDhATidLvrX0RA8aI7u4iczSOcM0gZW9ikABmeVQ11m2LC7xuF6b9I7vYbiIf6UAUgBo8JXQ5EjEBjgttQBOJJuvtqTpY/MLfYehZJqO4kjEeXKx2/cQchll9uFmvCkgA0QaI6Mi1wPjXLP6SNxuNnFD2X7cTyONwdsOy7MykxsD78F9hyrkmvvqR6C9XyDZs24LMsLTBpJXuRuFkjW6N0rnJj9IUE+dWmPVPaOm8ue+S/znk0bqMR7iTc0hxZEkP7QSRYwWNNQxpGOQ+leKrllGqZ9mi7OQSlZA0btK2OQkLJbnE+QRwF+wA8asunSO0UbSAByiFwOQGKjIAn4u9HNI0aNLXqX1GdrKqlAyGHczMfzC3+rhCVARCOe4OWI+3mtBb73qscTxo5bOQkIqI7k0VDMQinFAXW3alGQsixrFutQBHcyxhIxk5yFIuTLbfYXGw/ip+2lH1bvoJN0sEofu7eIbpRGsTMSZFVgC6lkK4o2SlbVm5oHVZFsem4SKQ6L2GmnRGQmdIhFKJC8LWRfuGJAJd/uQQ6Wm5UsVDC1OJFiwxUNiR98SDX2Ot2kKbaQ7dpL3m4DCaHgRxu3di2sK5Adti2UQTI+Pcao6vpPVUIYIiySsSoGCWLYuACxIANxPwSPp0F/o14p17oDRo0aA0aNGgNGjRoDRo0aDF0BBBFg+QfBH20st0CXa23T3Cp5O0k/sD9+0w90BP6Wl/sjk6Z2ahpW6l1uRTHLmsG2YEs8iqDji2LZM9Cxi9FbABsctgFr03rKyxs7RyRGOxIkq4spABPP0sKP1KSp++qD0l12NInzZe3fcRo2MqiJhXvZAQpGHN8e7gnkCZGXmmhSTCeDBp1kUDCSsO3ktkEjPIfB9rCiuoPq/dhPxWLVK8OzVcycf7aeyBRAxGTM1EAAFqA1Nhu2e9jlXKN1dbItSDRBog14I+QeRqRrnPpTf9obncEu8UURZz3RLIxUkhS3dksqqmgz2O5XAom/PrjbD6u4rXEMCFLDvY4NasVK26KSDQLqPkaoZ9GlKL15CTTxSoe0s1NgGKv9AwLZDIkKCQBkavwTsT1vDwxR1jxhLSe0ojTSiIKzKSvDGzR4HPjQNB1RbnrjF3SFFJQ4s0kgCq2IP0qCTw10cb/gb1gPV0JVGwnweqYRMVyZMljsXbH6eLGXtuyAT1Dt83hEZKStnzwRgqEnuJ+2oYoOCCC3BFm5beuFrrfKBLskZzJK7O7CmWPJEYmvIvI0AoALVwSAMjqZu9hI5ZKXtswOQcoQMArKyKvv+SLNcj90am7faLGCzEcWSx4xA8/5fOt0swVbP8v11wi1u5d71rM+tHPP6X5d60axbSFZVkYI5w7jg+VAUgqvI+o82yga5VHv970uRGIeKSMgSwsfZIrc+5QSGDAVl/nxrum5d5WdERpPa4kwKgoWx7fllBsE2uQNG+OL5D1N90u6G5m2s0MCNt4IhuQGJO2UYB8/qLiIklRVsaN869fhz7bpP3+v04eTEVmJiev5LufT45N3HHJNikbqj9lCWyDUwEjsqkjkewKBwQSwNautzuFjQvIyqqglmYhVUDySx4A/U6rY+ovMiNtkBV0VxK5pArixSj3MfHHtHP1azg6KuQkmdpnByBc+xDdgxxClUjwGotX7Rsk4Rqn6uXU9jEKPM0trEv6qDRkrjwQvP1XxrM7CKSNVlbvZK6hyQC6yEMwHboV+WPHwn8TrV6wiWTavGzqmZQC8+Srq2KiM5liFIAT3fbVHuvQ7P3GzjDNAY0H5mKyiEIm55Yt3PKsxJJRUF8GwYP8AQe3pgEo2GJDvnfbEYOYOd4KACD8D50jSzFYqk6cY4y0gLyTMgCtisbMxayXgYg+4t3F5HkiZJ6BdZ9ydu0MEM5CARoI3hhKQ93HtqMmdocaJ9o94ORIN/wBd6NNPsUjajuF7DErK8VsjL3SsyKWTJMxYU/VWgruldI224hR91GquSRi7yDMNgaKSNmA4EZMb2eFvjVzF0PawsWpUZmEhJYLbRs750KsjuMCf3aBsDS/0f0MyEDcGCZT2iQYgAuCPEwRaICvD20riu2OPkYn0GyZrB2IVMTKrKvh2lkbMxY4tiroBZ5x+1aB6E60DYpqxNijfij83rYjAixyD4P31z9vQ0hbkQY9vcJ9UhGUwQFiuINExBqVlK5EA+Dpv9O7SSLbokuGYy4jrEAsSqghVDEKQC2K5EE0LrQWejRo0HhOkWXr27VrxcUu6fDtZZLjG8PuXhSokYUTzhRFnT3qNv9sJI2Q5AH9x2Rv5MhBH8joE3+sG6Dy91khxidkjcqDmd1uI0MmIf2iOOK3BxFsxBHAmxeo5RGGEbSjFAGxBYySWsd9s4Fc0ospr3qeFsiPP0DeEnGcqjRxIFDyl1MTo2bydwFwx7wbHFyHHv4FWvQOnTRzSGV3kXGNEZpWYEIqgt2ixCliCSfP6m9QbegdWabvFymMcssYK14jYqSwyJHKnyF/gRRJL6ogNiAtuXBrHbjuU32Zx+Wn/AHsNW8+3V1Kuqsp8qwBB/iD51miAAAAADwAKA/lqhS671HcdmVWMULyxSJBGrGSYyOKVzVKAt2QAw4+r7psqnd7SCaWfbwMhkZe8WO3KShPEp9r4mMkKp9pqyMa10vq/Re9JHIrmN0zW6yDRyKVdChOJ5xYFgaKjggkGB1b07AkEhRZAUjNCKSUZlFGOcakrKxwUe9XscEGyDAuej+tBdxFBnmpjkCmMMYCSyFcHKqpHskIx491DxiI3rjqsf4mRCfzIzHGGth20kRHYjtsHyOXjhfoLEBbGnqUxfcQH8RNJXavsrhEzRzUUlGDM3ulUABjRLAhbGqb1sjDqzBMrLQu2GfJ7cagOAxu2ZCQFAKoBTEHWd7a6l0v0/Gkm3eCWIAlR3BkW7iyrQcvkWshSptiRj5IomJ6h6T+UsWzIDtKGeyHLUQCzvIsjBVaNDdHmNRxq09PsHMkmSMSY1OFjELGGAYHkEmVm/wClk8+dVq+hkVndJ5EZ2lfjEgPK8pdgrAgEpOUPx7VNWDeo6Zkt7nbSISj7fbR7dS4SVeyAvZnlCq1121wAYlSStCvcTUnZljJCZ49tHG6J3HXt4yRKowtqJC+6qJAtTRIoNd7r0HBg/ZZoZGMrB7LYtJnZAsEcuCShVj2o7b2jVXB6NGUkB3Pvw2rA9pi6rHNkGjaSRkJHbKhirMvsLM/g0M3T+lbQFkgWMGMxWqN9GAUxjEH28KvHF/N6x63AWaQxk91YCECnFrdrWnIxFmEDm/HPB1p6N0hdgrs0oEeMChQpSNO0oTIKWb3uSLo80oq7J09RYblw+y3MSyhCrowvNAbWwCGWmJGVMBm3BNES3XCx3yz2WxkeKt1NIykHJCscdi/Ehiu14BoEcEhr5GovU98A0cUa8nFERRQVbChmr6UF/wCXA44gbnq03eXbYoJMXJyfJYwuH1CMHJj3AQhKEhSbHAPkU8W23EJmLHLus0jAls0CKrNVBUVZn4AxGRahydefm0xEvVERWs2idnXpuxWJAi8+SSfLMxtmPHknUT1T0CPe7dtvISoYqQy1krKQQykgi+K/gTrLqPqDbwHGST3gAlER5ZAD4JjiDMAT81Wth61Dgjq2YkFxhAWZ/vio54vn935rXpjjp4977ZdG6eu3hjhUlljVUBasjQ8mgBZ88a07jqZZjHtxmwNM5vtR/fJh9TD9xefFlQb1qTbTT8zXDH8RI/vYf82RfHmsY2rg2zA0Je43W32sah3igjFIoYqi/oqg0P5DRRsunBWzdu5IRWbAWB+6gHCr+g80LJPOp2qQ9Ykl/wDawM4/3kxMEfmjWSmRvFghMTxTc3rw9GkcE7mZpvntL+VCPNDFfcw5AIkZgauh40G7rfXY9tj3AxyDEECx7Clj+NPl/BTyNV59ZwAuKb2TNCSCpAxR27j0fYlxutnwRZociBJu5mhYBZszBuQD+FxET4x1GFZSrLasB9QahWXkxidyGjWODJVTbwrLJEh9wkjE2SLiwUxyyj6FUYEj6q0DF0nr/elCCOlYSFGzBJ7eF5JQIvuiiLHHNcXea56i7tTKItsY3YRtgn5at291IuHfjhqjAiANmCAVOAskunQy/Yj7meeIyzADA/IOJI48WCb82fOgn6NGjQGjRo0Bo0aNB5Wite6NAaNGjQGsX8ay1C61OUgldbLKjkUCxsDghRZJ/QedAi7ACbqUkRZnj20rvGGC1mQGfnEZYs7C7scck5ay9WbfLd1YU2kgOELUDEyizKDiC8QFrR4bkUCufR4HV2O1QM0NmSPIKWeSmMTsRSuO7IeTdqCeGvWj1CszjvbyHshAACWh7UYJ9wLZFpPk2VUe3zF7m1ie1iVj6f63HDHFLPIkcc0EPvc4BZYkAdGy8Ehro8jtt9uHPbblZFDxsGU+GUgg/wACNIOx267zbPtHjMicpO7DFQw93cQ+S7hswF4W6YiqO30N1SX8RJFJxG7SsmRpiyFciF+QFeOytg5KfYxdFtVtEb4Pp1TeooqVZkIWaM/l2aEhbgwE/Z6A+aIVqOOp2/6lFCAZZFQE0MiAWb4VR5Zj9hZOkPZkRyTBmkyKs+3fcSPK9tnmMC2FqSvC0cXonjV2xO9bWx6kd0Vaj2WW41q/2uZJCRauKKhPK018mko+sOytA0pRAkrGNmZlVVSipLgNV1XIGQLAkXzKdJ0gX8PkWnyd1H4bKN2PvKBzGHzbIglTeJ4BaxHPoz8QMvxmDuiF0I7ro2KnAO0lqBmDS1ywN/TWfaPy5+kzO2EHWtpFu0lM4I7O4ZiFoNIWh5S/qy7khoEj7njWxuo7bdu4eRO86yLBA5dQ3tI8sFEhaxZW6AABPJNFuOkumbOQWMpiNKY7wnZIUPvbHOSQAt7va44BAZare9It5ITkQcFDkVH7AWEj0r+0mNQRwSX4uiQmY7lukzb4xJo28hejECFIBLyA1ZFkhbt2ogZGlH3asdXvpjerC0qMGkcqjIQMppSzSEpfAoEZUMVXuc1dlNbdyR9qJgxQnG4iooCziGYq4pXhJyRSRlRJxBudhuE2/blT8sK6GUgn3IWxkaVmNsqq7PbEkY38albQ4c47/L7OUv4qQZO6bSIAk4VJLQ55kcdtOBzSv54PF6i9M2LQlZ024cyBS7PIW3YDCwpaUkEAsfYGVRZofGrXq1SBIgV/MZSQT5jQhnoDyDwv/fpT6z68YHcRxR8qZIopQwJEi2pdo3UClkB4BJIW65A1qbRHb24sV8s6pGzenV4qHcJiJriUYEElgBkfaT7D4J/zGp4YHXPPS/qeeTcJBNIkiOrEmRVV6UVwVpWJZlGOP3N/GmHrG0/DxNJtc0dQcIlYCORqJVCjghVB5JQK1A+arStotG4XNhthv6X7MdaMR9tYwyhlDKbDAEH7g8g6z1pyeVo17pZ9ZdR3ER2w22RMkrIyqkbuwETuMe7Iiiu3zbeCdAzaNc6l9Z7r8V2kSNgVnxjIxLNEd2oAnZwpcvtUHbAupGNgISLbo/X9xLNDHcBVlmMhwmjkVoGiDqYpOVJ7ykAk0PlgQSDfo0aNAaNGqbr8m4UxdiSNA0gRs4i593grTrR4+b86C50a5/1H1dvFEwXb4ds7jGVlJjI27S5E8igwG3AsjmSTk4Ea3p6tlykyl2wSPbpKXIJGTVkQFkLFeaFKQTXu+NA86NIL+vJFjV8IJD+H3U7YTDH8hWZY/mmIUZCzjdc1epHSfWEk0u3BWNY5g4tTmxZXlVfaWV4wREG9yHyynEryDjuNwqKzOwVVBLMxAAA8kk8AaXtjvJt7IksZeHZoclJGMm6I8EA8pB880z/ov1ZSdGk3UuW8oQIwMe2BBVmRvbLuCOH8AiP6R5ORrFjA0GKoB8aUPX0Tu0EeAaJhKZCWZMCAixuHA4I7rfyv4vTlpc9WsSY1Rc5PzH7eVFkjUZCrogu0ac+DIDwLOgXdms+wlZI1aTboG9oJIAVVqr8NyvFEVkq0I1ja32ssE1x7gq0pstE6YlMG/wBmhsgAnLuKTdhg3068m6l3BjHUjuyyIkdMVCPG0fcNAIposc6ILEDKtMm42EcqgTRo9EMAwDAMPBF+CPvrOtwsSo911DbwtZI7jqACxZnZQAKUG2K3zS8Wb8nVbN0ifdAFF7QVg6tKKLkfAQe4KVZgS4DUSABYZd463DtOors+2kYmjR1cWWLlmCq5+xCkLZ4qvnho327WKN5GDEIpYhVLMaHhVHJJ8ADWIpzuW/8ALxNakbqo9u0ikWEuI1SVXh28qKcgrNjLKJACEmxxyFKxYGuN3pCMCUKU26MiEqqQbaNioFHAwzuQAzsPA4IHmyYe7cy8oe7iEEqRllkSQSs8jGNoycMm4oHLAjFjWNp0fa7iJkkZKjoF8ZIyqqUJJKvEsgApRiDdBbuuLMcuZYl3rtCxKsGXGRmsEliwknxFn3K3cAU/IUAUOK5oS6mRMXIZ0ofjChao0JlmWcByRIfqX9gqa1fQyK4QHE5yzSSePaM3lMft4LBmVD9wGPPzQynE0nbkU0FM8T5oFUcPL23DeBRJvlQea1YmI7eeu9zwh7uaWSWGGcuDuGeOkUooMlqtBrYMe8GBzI85AkCr/psXb2/vcI6ks0rEBe45uR7NCi7HHgeRQHjVNLs124/FMsdRqJUEWIW4akxDActkgo0AAR7eWtnHSottPPDGqxlDCsGeTAJNFHHG3JPBmWRSeCcWHjyvMRzEOlcUZeNmT0fADGGzzVA0MVVQjVyfaVJvwiX/AMrgfJRfWXSotpMqQmRYygsSM7JmW4CTSWSxF2uR8rQHz1nY7ZI0VEACgUAP8z/M8/z1tlhVgQwBB8giwf4g6Xp7V1L1+NntgvF4/txXbdKmnX8uF3jLCPuewoGavK3kQuYJONVfOuizqRhtorwjCRZEkupYAu6yE5Kyw5e+7udftRu028W2iPbRI41zbFQFUXbMa4Askn+elrcRFpO01gyrJAX4y7s6iSXDFiBjDEwtqK9tQMsjqY8cUjhvyvLt5Ft2MfQSfw8Vkn28E3ZX9gm+bK1551v3m/iiUtLIkagWS7BQB9yTqDvekySuSdzMkfAEcWCDwLt8S939mHn+Z92PpvaxNmsCGT/eOM5TXgmV7cn+J10eVob1KjcbeGfcHjmOPFDfyJpikbD/AKWP+OiSdxE8+7hjQw5yRhX7jKAjAksUUK5UkULHJ5OrytVHqsTfh2bbH81WiZR7qbGRSysF5KkAg18XoEYdT3A25XcwJHKkU7zu8ENGSCWCXbyEAsnKzTN54cMfaRpm9F7NaLdtKjeVIJY0aJZYpFiLP2yx/aQJl4IiBWlI1jsod3I0STGZEaOcTG4wVlSSPt4FR/ZurSVx4Vbo3dl6SgdduvdeV5CXyMpJYlWK2AfAIQGgAOb+dBd6NGjQGvCNe6NB5iNBGvdGg1Pt0PlVPBHIHg+R/PQNumWWK5C6NC+fPP66jS9XhWRo2lUOql2BNBVUWSW8CgQSLuiD417L1eBRbTRKDfJdQOMb5J/vr/5D76Cbo1E23UopGKxyo7KFJCsCQGAKk18EEH+Y1C6r6gjibtqGmmqxDEMpObotyAi8fU5UfroLWQ8cefjXOesyzMkMskoeTuTwgxoEUtHNXYSmYqZeyByzU6IeMCGatjsdzK6zbqTtgG128LewfbvS0GlP6DFPimq9aeo9LijaSaWYRxu2TXirEsqKUEv1BWEajFaJoAH4MkSvTEZwdqVUeR2VVWqPAlPgfVKJG8XTC+eBN6p1aGBQZXxyNKoDM7t+7HGgLO36KCdVkW4nlUJtYl28NALJKtMFFV2ttQoV4zK1x7SPOabHb7NXnkLNIQA00hMkz39Ma/PJ4EaACzwNULHrWRQ34l9iJGMUaIZ+2O3bycDk3IclIAPA5JUBtIknqaeRVLzyl+VJSVY0LLktEZP7Tas1ArZQ1q//AKWuqz7eCKWVF7k7Oiofcm3iCcoSp90rFgxbwDGALxDHkH+mpTdyye7z7zz4/wAPA8fbXoxeFkz81mIj/bpjy4qb94mTPu9vGr3MruoEE4AKEiyqNQGCs5KAk4822Rs3q+h3+1gAkjaTbCZZTEQjDNkOLCQbfIkWRwy1R4N65h+IJvki6vk883zzzzzqz9O7CXfExGdljgUlbDsEVjyFUEAePv8A/Gt+T4F/GrFr3jTNrY81vjWYdVn3CdzsIjoeUlyaM4d1Mjmqyd1WKQlQWTzJzfgwd9uOnxo7Pu8Nz2zJ217VBiS0UWUKrLmgZBxJxzXg0pz+inZUeWf3SGNWYxlqL+1cnZwze9lUFQwqjYrW/wDqCgiZzNJ3MBgO0I0SQVkJGkflBVZJf35Hnz+mDe5v/wAax0yRTVaz219c9Xbf8KYolZ3dXV5CAi2wxUkV5WMKDQAscffXauvbdZ4Ip5o6SSONZ0IsqkgBGfPhGZhYusybAXXIOk/0fLKo7T91z3Pa1BAUVhbSA/SWwqlBpr+9dN6T1rdkyruAk0ZJQFsFAkewYmClrAALNdjA2CRWXO1sdvjRIrOOd/bT03dywyvHEhZlPvWFkyGIKhn2jECNWYlgUByGJLfAuOl+qJCwWUxnInyku2kWiMg0M1khQynO1u+ByLUPUm3gKKi7iHcL4SFJF4INgD6u3EOSaulX5IBFFFs5GCM24UFsVzErIyZQ2JGHazdEcMGRm4qmIpmMi+2e54dP6l6gWRQMJVxHdkR0IJCfQikWshL4322YcUSMgDt9L7M5W9Ex5hqHDTzU8zc+QodUX7e8WdJPSpWWTbwgOw7YcMAxxuTI4tOrdxQ6owkJqitchRp89M7zloXruKO4SL94ld7ej4bJWtRYFrzzQReu/VDDo14DoY60PdGlT+tciSSJNAbDSiPssZGcRkCipVaYh4yBzefH0nUOf17iYiYlweySJC7ELKscnbSNCSULgsGxI5HxoHbHRWl6H1ZG0nbxkUhHd8gqmMIXDZKWyoGIjIArZUXZ1BPr+HuKoVirRCYHJA5QxNJkIicsRgyE8U1CvnQOGjVRtuuo+5fbYsHQAkloqNhSMVz7hFN5xrg86t9AaNGjQGjRo0Cnu/R5kllLbiTtSMW7a5DhyO6rHPFsgCoOIIVzySFZYm19CPHEYk3TUAyoWiUssb4ZJYYXawxrlwQA3NnIO+vCdAv9K9N9oz5P7ZwoIjDxFKiWP2lZCF4QUVCkfc0NWW02UG2jIjVIkFsx4A+7O7HyfksTeoe662zs0ezRZ5FNMxbGGM/IeQA2w59ign743etS9DLES76UTlPcEC9vbIV5zERZsmFWGkZqq1x50Gs9Zm3NrsU9n/FSg9qvvDHYaX459qc8MarU3p/QURxLIzzzfEspBKg+RGoASMf9IF8XetkXWYjhbFc37aCRHQs+BcABwD9Kk344Ojd9f20a5PPEq1lkXGONBrvxVMDf2I0EjqW/jgjaSVsVWr+SSTSqoHJYkgBRySQB51XdL2UkjjcboAOL7UPBWBW4skfVMVNM3gWVXgktG6ey7ndyPJk34dsIkwftIwLK0okKhHlPK+0tgOOCz2yAaDmH/wCQHTO5sI5gCTDKt14CSAqSf+7D/HXz3jzr7K6p0+OeJ4ZkDxyKVZTfIP6jkfxHI1xL1L/RHAm4K7fcyRR4q4Rk7lZMwoNmvHs+bPI5Ovf4vm0wU1eOGfSbTw5Fzeukf0bbLtbeWQ8PN/Zj9IwwRv0tmar/AHb8Eak7P+j3bRe52ed0J4bGOJj8AoLY0f73P8L1I3OzlOREvbFEkKqeAPANcfPPNceQK15PO8+vkR6U/PcvZ4/jWrPtK+3McTLtqwaL66aiChgkUCr/AOaD9/Yf5RP9A+wuD3XAUgDHkqQQEklydWOPBDA5G7A4W09VdAiiO1SLvqe3I9tuJzQj7UeGBbHKtwTZH7NEFSQMtlBSkX7iALqrIqzXxevlX3j4270rGSvs82MrIGmiDyCUKVItnDkVbK4yI+/JI9y0ODqR0zoe33f5G6fNSe8sDNKCxSkDZe36UCqyCzTI7UXto+JhnEZOAmBdf0k8ygV8uv5lD5Ep+dNOw6Um42v1MkglkdZB9UU0LtGGS+CFCYfZ1sGwx128fftLzZqxWHON70rYwbl4tptZpJ1kKMkRmYQxl/aTeXwO4OCPdXjXXOiGV4I23MYSbH3KCGr+Y4FgAkDxdWavWno/VGZ22+5xTcILpbCSx3xNEGJOPwVslDwSRTNda9OudvO5r6tkkjEiObaT8oyRs7tUocxxrGABF7QLIJrIE+chs3W6iicFklHZM57gtsWjeFWkuwxBaVeAaOLhr5GsvXBXb7iGRRI/vtkEn7U7qIygZgLMkXNngcDg1qp2W7k3DCFTTum6hc1l25ZtwChIYi1UQyN+vtUckDXG0fLiGZ7dA2fqCLso0sihzmpVLYlonKSFEFtQZa8cWAedZj1AjEqkW5dhXH4aZAb+0kypH8/va99P7J41fuAKXfLFWyVfYimmxUmyhbkX7tW1a7x00WG20UcW43Uu17JF7h7dWlYxoxtmRiAVFgAMQBVV41QbTdQCORJY3CxxbkzMX3CyFlMLri0+LsxFESE/7MEGr10V0BBBFg8EHwQfg6r9t6f2sePb20C4hlXGJBirm2UUOASSSB5vVCPu9zsyjdyKVnjSRjD3u4GQGbvSmyVp2WaJn8t3MfLADLp3R4JpztyJYUaLNYyygWSzlou5GHxQ7tlFcDCioFZPU/SIWUo0SYlO3QAH5f7gIohb+BxrDbdFhjdXRKZQQvuYgAkkkKTQJs+6rri60GjZ9CWOXurLMWIAYMykPiuILWt3VeCPpH63b690aDxjWlDbf0h7V1iKli0zYIoxNuZQgTK8cjlkBfKgn4OmbqpqGQhDJSP7AaL+0+wH4J8X+ukKPqbg5fgotyS8LBo0aIyYlSrRpMTTxhWAsizH5F0AYf62+12O2nGGYxpHZmjKhgFjdvDOovxzfgXqM3ryIA/lszBEkISSBhUjhVomQce9WyoABuaNgUUb7qWASS7eKVnXat2RFJA4fc9uSapsyVZTGKNCiqknjWCMfxCxfhuwJpEUrIZJD21j27fmRmYR90lqZ1zIoXl7joGSH1uhBYwTLEEaQyHtEBVYqSFVyze9SoIBB4I9pvU10XdyMO5J2EJVlUYJK6sQ4Mn1OqlcSopbsHLwKPayz71nR9sNuTDXcdHkiePugoqgOnJF2pplI+VIuf6F6aQjbhyhaUuajWaONbc5lYpJXVS7DIlQt3yD50DLt9sqKqIoVVACqoAUAeAAOANeb3bCSN42vF1ZTXmmFGv151v0aDn2/wCmxQTpGyOaxlMylEORdS0hjjQJUYhXKyBixIBY8x9ru9uYdsIDuFhNUQ0TsJEdNvHHIkgbLts0airUFlc39eugz7NHJLLdqUN+CpqwR4o1qP8A6Eg7nd7SZ+/3Yi7dUVz48lYUW/soGgrPR0YKSTCg0sjs64gFWLkkMcVcn3eHAI40x60bPZpEgSJQijwqgAC/0Gt+gDpO6t0maFJZzN32JDMssYxC5GgnbplVAx493gmrJJcdUvXiDJAr3izNjx7DKoBiDH+TkA/tKvyBrNoiY5Ws6ku7vZzUa7Ti+YwpQlb+Jcj7x5sijVe3zqBB0KWZGqH2sZYxUi2KLIxbID7eRlemP1Bu2jiV4wrMTDGD4XKWZI8zQ8LnlX6av+n7QRRpGt0qqovyaHk/qfJ/U689MMTPL02zWrHx+1B1rpW43AgBEKlFLOxyYCUqAQiiiVov5K+VPxWl2FZYpZEaEuYnClo2jCNkiOGxlYFfrArnlTyddJrSd1hcN4y4mpo0kBr2l4yUks/fEwD9f5a3mpExvTPj3n2iu+Fduopt0xiEQQgRuriUGSI5tjJiVxOJWyoYggkcg1q59DTzYyRSqgETFCAfekmRLxkftJTK6PwSki2LBJ17kCCRJFb3B4YnRuFZNzLGnn95WYMD/Ff2rWw6yDA/4tASoGO4AHJiHKygeSY7Y0OSrP5IUa1hrEV4YzT8tfSd1fpaToA2SspyjkQ1JG9UHRuaPJFEEEEgggkaidO6m6ydjdYrIb7Uiio51Avi/pkAu478Asti8bmNwQCCCCAQR4IPyNYT7dXADqGAKsAQDTKbVhfyCAQfgjXVyLnVPTjySmYOrN3EZFcEKoWuSVNkgiwOB5Hli2o/T/SBR42aYkoIkbjmRYJO7EzG/wC0zvIjgq7CvBFPMm6/GbsbVZabNFkZtwArydq2uVTFin5xUplRWqAIBx3E3VGIeQSxxEwk9lT3I6G0E6hQCXDXOVOJIxb4K1NQOkL417ekXedW6jEkCmEsR2pJWTBpDEld4TJSoj+4cQs5JViABqFuOo7+5TnOpRQJfyA0SXEoDQgRs7P3bPHcAQsSv0XR0e9e6Q4PUG4XtM0E8zqkaMlMpVnizMs2MYHudoUAKKVuVsRiwG2T13II3I2chkVQ2P5mH7AI7nbskFyMVRjwLAJoA76NJG59dyJ52osiwBNdjvRxigI7JJlFYgg158XZdW9Wrt5AjxNzGsg90YYlnVSvuYKuOalmZlHuFXRIBl0aSV/pASUKsEUgeQR4PL2+wHmBMKSSRyGi5AUY5UWHGlv/ANcIv+A3X/66DrJGvMdZaNBjjoK6y0aDwjVP1L1FFBKI5Q6gjLuY3GLYDkg35I5qhfnVzpf9UdCjmqdlkeSGOYIqEAuJAM054OQXHn94kc0QEqf1FtkkeJpVzTHNeclDAkEj7UPP8Pvoj9R7ZjQmTlkQG+GMixMmJ+QRuIqI4940gS7/AGXsbdQyq8YOUl7gmOhNkZXljRgSrKwWQANklXiNeSbLaBpIk2jqIxJNIgksZmRFVFxUqMm2CVTAjFgqkggB0TZ9chkKBGsyIsi+1qxYWpY1SkjwGonVkNIHQelbZIYt2wll7HAjxaVo3jqJmxaJJswsakqQKK2FsDTn0zqUU6ZwSJIvi0YGj8g14P6HnQTNGjRoDS/60idoVwPAkiJpcmsNcRQUaIlEbE19Kt4NEMGq7fSfnQKVsEyENfhlQ0K+bDMef3dAobpt5PEQWgoK/A20vuaOYoY771WxSvHGR0+w3Qyq6F0KF/NA/Gqfq+KNtohQWXcc/wAVWbccfxeH/C9XQ1IjRt7pL9UdSMW6U9pnVYwSRgPl3ITMjKxEbrwVT76dNUvWtuskscb8CSPcKGoWGPb+knwccz4/ZOkxExqVrMxO4VG337ybiJWhkEZeQHMx+2Rcu3kEYgqvZloAk5FDxwdN5XVQuB3ESrQGO5lxqrYMis3PP+2b/wAtXOkRomdqHpLHbSfhWB7bZtt24oKOW2/6FLJX7oP7h1e6g9a6aJ4ymTIwIZHX6o3X6XX+HyDwQSDYJGsei9QMqEOuEsZKSp+64APH3VgwZT8hh4PGqiwrXui9F6DzHRWi9e3oIqdPjErTAVIyqjEE+5ULFAR4NZtR8+46kY6y0aDHHWJhF3XPAv548f8AzrZo0Ffv+lJICAAjkgiQIhdSP2lLAgMATR5q9Kv/AKRdI/4T/wDvuP8A7NPWjQGjRo0Bo0aNAaxkSwQfB41lo0Fbtug7dAQsS0avIZlsSCuTPZaiBV+KH21h/Vzacf6tBxGYh+THxEbuMccIcja+OTq10aDRtNokSCONVRFFKqKFVR9go4A1V9T9Mwyv3RnDP/voG7ch/RyBjIP7rhh+mrvXl6BWXeb/AGt96Mb2If7WABNwB/f25pXP6xsCfhNXPRutQbpC8EiuAaYDhkb5V0NMjf3WAOs5epxq+DMFJFgnhW5qlY8E/ppa6/1rZxyd1BE+7VTRBAKIym2kPBZB5x5N1wPIkzpa1m06he9d6ykCMMh3MfaKuibCFvgAn7kXRAs8aRunFpJ+5tVVJXjRvznh7jiws1vGHaQqFPtflO75XLEU+060wIeUKeZCJCzowYWqtHiQQxUFmLswbKg4ACjbIw37KFZAqsnd3U/bOThKRTQCFvc1RLx7sibq57RPTrOC9Z1aNGHdbadkjTcvBG0TMYTDuXaXuiNliCL2o7IVmBDFlILZKRY08bHciRFdWDBgCGU2pBHkHXEOs9OlgmRNr/rXdVlYww2qvGyhaliUe77e72lbJ8U4dP6y0KCLcRmKcEsxDMyqxZXcNSH2tmxDKGHLC1I0mZhL0rERNbb26Nek/eb6dym5Re5GO9HjECxjBkRWZ/dbSL234VfYSy+7yc991ySSBxigzSXArIKk/LJEaM5Rll8nlaAF2NIO230243zpCzRM7OY77u3PZjy7JC0GxVHAxxIst9ydJnRjxxeZ3MRx9nD/AE477mAdncQuu3lykO2d/rkiCoP49sMxogWtkeQx+lvUMe7hVkdGfBDIEugx4bEn6kyVlDCwcTya1zzf7XcQMTurniLKmXeMhshimBmBwkU2RkAjXibz42xS4t3UnuOxlIplU5kDFZQO48UvFY0sZGIIcUq2JS+Ka6nuPzDrGqf1GsgiJhV2LMgftYiXt3TlCxAyC8ebAsjkDWPpvra7hSMgZE4cYlbFnGQK3IVgL/Q2PIOrm9ViYmOJIQfqCt7It32k7QCO20ZmiuMn8wy5mf6w2b4Fb8tRNn6eh3HfnzM4iYucZiDi7sCghIJpVQkNXtsLj4bTVo0RzfYS7+AwEGaSItFJIrkvII5WZI1ZpVVwzdzNkF9swj4Y1J2PqXciVDIS8ciR5E7aaMbZ8qkBWi7glwobhVxNnjnoGvK0ANe6NGgNGjRoDRo0aA0aNGgNGjRoDRo0aA0aNGgwlkxBPPAJ45PH2GlnrW9klDRxK3cPbeOg/wBKlGJZC8B5NqVEhHw3kqWgjWl9qp+B8Djg8XXI/if8dTkc43fVvzBHO0cLh0vb/iFDOvyyRFclJPIRGonIFjVlf23WYjIIN2dtk0knvM6+0N3SBlRKSBnruC1UIV9jMwPWdx0GJ4jC2eBZnP5j2SxJNtlZHuIxNrXFVxqH1D0+k6rG+Xt8FgrhqFWVYYg/IYUw5oizc1rtduYQdF3PdTubjprGwwSWcSK1KwvtdtchRYjCj7RyK019a323ixWRYC0RARJFh2+2jcgW6DcFDMa9wCtja+VIsX39ToRt0ixT8s2hEcbBLUKyosyyUpA8Gz+urjbbXtxYxIkZ5xUCkBP6L/npqI4hu+W2Sd2IbxPNuFDz7kBx7Me5tgpUUFcNKokLEGjFGqmz7iKqbDspIgqiIiaQuR3CjoSHJb8pt0WLsvPtYiiLr6dN2z6aqkOQA/k4k42b8A/x1J3W0SRcZFV1PlWUMp/iDxpFWNk3c9PYRsrpMiksrhg8sb2AclSGVmReD7iQwIH6ajbmNvLPHLCzr2493CWYCqdxO0mXBPFqW+PkEMnqbof4mPDGFiChXvRh1UBlzWvNMoK+fn7aUupbCTZs7QOkbe6kyQWjURH3JEultyF8WyAmgSLCNG92hWV0miO2hIaNHfdSnZTM9WrxyY9o/uMvhmtciNU/WejyQGKRop3qwz1FKwOIK9qWCNSUb3gh0Xlf7wuTFvTClCGKAsCzTRfl5hPLHsyQFohkwFseRyPJF9tumOGD7R5duigBokkEqDNVcOsQYqXOQOQLA5GwavWZj24l2w5rYp3X9iw+7EDLJDKBuEyb8PklyrIltEqf2pLUVDWD3ET2UVbThtevugRXtnIUxsFGM0YW8khG4knY4At4LcE0dao+mzz4CeSWUgswM6qsf2KtDEIGNr8sGXlhyDRvth6dCOjphGFWu3GpCAlSCF5Arnj2/HxpqOoYveb2m1u0yHrEZYj337eMGz97AX2qzCgkWxUKLsmgTq0Go+y2axKqoAAoxACgAD5oDgc/A1J1tgaNGjQGjRo0Bo0aNAaNGjQGjRo0Bo0aNAaNGjQGjRo0Bo0aNAa8rXujQea90aNAaNGjQGvNe6NBUbj0/CwIogMxZqZxbE3ZphzYu/0H21s6d0WKGyi+437jbMBSjEM1mqReL+NWejQYJHWsq17o0Bo0aNAaNGjQGjRo0Bo0aNAaNGjQf//Z"/>
          <p:cNvSpPr>
            <a:spLocks noChangeAspect="1" noChangeArrowheads="1"/>
          </p:cNvSpPr>
          <p:nvPr/>
        </p:nvSpPr>
        <p:spPr bwMode="auto">
          <a:xfrm>
            <a:off x="765175" y="4651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801" name="AutoShape 12" descr="data:image/jpeg;base64,/9j/4AAQSkZJRgABAQAAAQABAAD/2wCEAAkGBxQTEhUUEhQWFRUXGRQYGBgXFxgaGBgYFRgaHxYXGBcYICghHh4lHhQaITIhJSkrLjAvGCAzODMsNyguLisBCgoKDg0OGhAQGy0mHyYtLCwvLSwsNy8sLCwsLCwsLCwvNCwsLCw0LCwsLCwsLCw0LCwsLCwuLCwsLCwsLCwsLP/AABEIAMsA+QMBIgACEQEDEQH/xAAcAAACAgMBAQAAAAAAAAAAAAAABgQFAgMHAQj/xABAEAACAgEDAwMCAwQGCQQDAAABAgMREgAEIQUTMQYiQTJRFCNhQlJxgQcWM2KRoRUkQ1NUY3KCkhc0sdMIoqP/xAAZAQEBAQEBAQAAAAAAAAAAAAAAAQIDBAX/xAAmEQEAAgICAgIBBAMAAAAAAAAAAQIDESExBBIiQVGx4fDxE2Gh/9oADAMBAAIRAxEAPwDuOjRo0Bo1R7r1JHGwDI4DyrBG5MarLIwfhCzDx2mHNWaxysaknrceKsAxDRGUUPKgqB/M5ih+h0Fno1WHrSYykBj2wb8e4h3TFTdEloiK/UffUfpnqSOaRUVHGQUhiU5yiST6cswMZALK1fHyLC70aNGgNGsXcAEngDkn7Aaw286uoZCGU8gg2CPuCNBt0aNGgNGjRoDRo0aA0aNVnqDqg28RckZeFBs8kgA0OSBdmuftyRoLPRpEh9QRT7hYq3BzOKSLLJFyiEs3ayUqtgi/cTY+CDpk3WwkCp2JWDIOFkOSSV8SMQX5/eBscHmqMid9NXpak6tGlvo1D2O+WSxwHULmmSsyEgHFsSfv58HUzVZGjRo0Bo0aNAaNGjQGjRo0Bo0aNAa8I17o0Cl1zpYgSMwI7HvBlXu7n2tjKVWNY29oZnKnwgViWBVABB28u3xwG2IKisc5FHaNKWUn6uGUCvJ+R5Dw8YNX8Gx+h+4/xP8AjqO3ToiysY0LLWJKra43VGrFWf8AHU0EYzwSD/21v+R3InmkdKbuvE7x3hID2FcMRdtybU6aej9CghkziXCQqocK7VWICqVv6RicQfFtVWbsdxsI3FOiOBVBlBHAIHB+2R/xOoXV/T8U7CT3RTKKWaJikij7WOGW+cHDL+mqLfRpUPXptnQ6goMVhRu4h+WL4U7iPzEfuwtP1XxppjcMAQQQeQRyCPuDoNHUtqssUkbAFXVlINfI/XUD0mtbZRiFpphQquJnF8ffzf6/OrdxYOqP0XY2kamiU4JHgk0xI/8AOv5aC90aNGgNQur9ztN2f7SuBwCa8hS3tDEXRYEA1YI1N0aDn3UN5OgynDbfGkjkk3EqoPZkXmIl7ZX9nI5MWBpSANYbP1PPEVG57xDChIohkS8fLRokbk/tYxl2oe4J4HQzqn3Xpnbu2WJRjye2zIGPBt0UhXNqPqB+kfbQVfTfVqzUsDwSuFQv3TNtS377xxSxMSvkiiR4Bb51r6yqyiVtzEYx20RO6jPGjKzkys8NhVsobLDhATidLvrX0RA8aI7u4iczSOcM0gZW9ikABmeVQ11m2LC7xuF6b9I7vYbiIf6UAUgBo8JXQ5EjEBjgttQBOJJuvtqTpY/MLfYehZJqO4kjEeXKx2/cQchll9uFmvCkgA0QaI6Mi1wPjXLP6SNxuNnFD2X7cTyONwdsOy7MykxsD78F9hyrkmvvqR6C9XyDZs24LMsLTBpJXuRuFkjW6N0rnJj9IUE+dWmPVPaOm8ue+S/znk0bqMR7iTc0hxZEkP7QSRYwWNNQxpGOQ+leKrllGqZ9mi7OQSlZA0btK2OQkLJbnE+QRwF+wA8asunSO0UbSAByiFwOQGKjIAn4u9HNI0aNLXqX1GdrKqlAyGHczMfzC3+rhCVARCOe4OWI+3mtBb73qscTxo5bOQkIqI7k0VDMQinFAXW3alGQsixrFutQBHcyxhIxk5yFIuTLbfYXGw/ip+2lH1bvoJN0sEofu7eIbpRGsTMSZFVgC6lkK4o2SlbVm5oHVZFsem4SKQ6L2GmnRGQmdIhFKJC8LWRfuGJAJd/uQQ6Wm5UsVDC1OJFiwxUNiR98SDX2Ot2kKbaQ7dpL3m4DCaHgRxu3di2sK5Adti2UQTI+Pcao6vpPVUIYIiySsSoGCWLYuACxIANxPwSPp0F/o14p17oDRo0aA0aNGgNGjRoDRo0aDF0BBBFg+QfBH20st0CXa23T3Cp5O0k/sD9+0w90BP6Wl/sjk6Z2ahpW6l1uRTHLmsG2YEs8iqDji2LZM9Cxi9FbABsctgFr03rKyxs7RyRGOxIkq4spABPP0sKP1KSp++qD0l12NInzZe3fcRo2MqiJhXvZAQpGHN8e7gnkCZGXmmhSTCeDBp1kUDCSsO3ktkEjPIfB9rCiuoPq/dhPxWLVK8OzVcycf7aeyBRAxGTM1EAAFqA1Nhu2e9jlXKN1dbItSDRBog14I+QeRqRrnPpTf9obncEu8UURZz3RLIxUkhS3dksqqmgz2O5XAom/PrjbD6u4rXEMCFLDvY4NasVK26KSDQLqPkaoZ9GlKL15CTTxSoe0s1NgGKv9AwLZDIkKCQBkavwTsT1vDwxR1jxhLSe0ojTSiIKzKSvDGzR4HPjQNB1RbnrjF3SFFJQ4s0kgCq2IP0qCTw10cb/gb1gPV0JVGwnweqYRMVyZMljsXbH6eLGXtuyAT1Dt83hEZKStnzwRgqEnuJ+2oYoOCCC3BFm5beuFrrfKBLskZzJK7O7CmWPJEYmvIvI0AoALVwSAMjqZu9hI5ZKXtswOQcoQMArKyKvv+SLNcj90am7faLGCzEcWSx4xA8/5fOt0swVbP8v11wi1u5d71rM+tHPP6X5d60axbSFZVkYI5w7jg+VAUgqvI+o82yga5VHv970uRGIeKSMgSwsfZIrc+5QSGDAVl/nxrum5d5WdERpPa4kwKgoWx7fllBsE2uQNG+OL5D1N90u6G5m2s0MCNt4IhuQGJO2UYB8/qLiIklRVsaN869fhz7bpP3+v04eTEVmJiev5LufT45N3HHJNikbqj9lCWyDUwEjsqkjkewKBwQSwNautzuFjQvIyqqglmYhVUDySx4A/U6rY+ovMiNtkBV0VxK5pArixSj3MfHHtHP1azg6KuQkmdpnByBc+xDdgxxClUjwGotX7Rsk4Rqn6uXU9jEKPM0trEv6qDRkrjwQvP1XxrM7CKSNVlbvZK6hyQC6yEMwHboV+WPHwn8TrV6wiWTavGzqmZQC8+Srq2KiM5liFIAT3fbVHuvQ7P3GzjDNAY0H5mKyiEIm55Yt3PKsxJJRUF8GwYP8AQe3pgEo2GJDvnfbEYOYOd4KACD8D50jSzFYqk6cY4y0gLyTMgCtisbMxayXgYg+4t3F5HkiZJ6BdZ9ydu0MEM5CARoI3hhKQ93HtqMmdocaJ9o94ORIN/wBd6NNPsUjajuF7DErK8VsjL3SsyKWTJMxYU/VWgruldI224hR91GquSRi7yDMNgaKSNmA4EZMb2eFvjVzF0PawsWpUZmEhJYLbRs750KsjuMCf3aBsDS/0f0MyEDcGCZT2iQYgAuCPEwRaICvD20riu2OPkYn0GyZrB2IVMTKrKvh2lkbMxY4tiroBZ5x+1aB6E60DYpqxNijfij83rYjAixyD4P31z9vQ0hbkQY9vcJ9UhGUwQFiuINExBqVlK5EA+Dpv9O7SSLbokuGYy4jrEAsSqghVDEKQC2K5EE0LrQWejRo0HhOkWXr27VrxcUu6fDtZZLjG8PuXhSokYUTzhRFnT3qNv9sJI2Q5AH9x2Rv5MhBH8joE3+sG6Dy91khxidkjcqDmd1uI0MmIf2iOOK3BxFsxBHAmxeo5RGGEbSjFAGxBYySWsd9s4Fc0ospr3qeFsiPP0DeEnGcqjRxIFDyl1MTo2bydwFwx7wbHFyHHv4FWvQOnTRzSGV3kXGNEZpWYEIqgt2ixCliCSfP6m9QbegdWabvFymMcssYK14jYqSwyJHKnyF/gRRJL6ogNiAtuXBrHbjuU32Zx+Wn/AHsNW8+3V1Kuqsp8qwBB/iD51miAAAAADwAKA/lqhS671HcdmVWMULyxSJBGrGSYyOKVzVKAt2QAw4+r7psqnd7SCaWfbwMhkZe8WO3KShPEp9r4mMkKp9pqyMa10vq/Re9JHIrmN0zW6yDRyKVdChOJ5xYFgaKjggkGB1b07AkEhRZAUjNCKSUZlFGOcakrKxwUe9XscEGyDAuej+tBdxFBnmpjkCmMMYCSyFcHKqpHskIx491DxiI3rjqsf4mRCfzIzHGGth20kRHYjtsHyOXjhfoLEBbGnqUxfcQH8RNJXavsrhEzRzUUlGDM3ulUABjRLAhbGqb1sjDqzBMrLQu2GfJ7cagOAxu2ZCQFAKoBTEHWd7a6l0v0/Gkm3eCWIAlR3BkW7iyrQcvkWshSptiRj5IomJ6h6T+UsWzIDtKGeyHLUQCzvIsjBVaNDdHmNRxq09PsHMkmSMSY1OFjELGGAYHkEmVm/wClk8+dVq+hkVndJ5EZ2lfjEgPK8pdgrAgEpOUPx7VNWDeo6Zkt7nbSISj7fbR7dS4SVeyAvZnlCq1121wAYlSStCvcTUnZljJCZ49tHG6J3HXt4yRKowtqJC+6qJAtTRIoNd7r0HBg/ZZoZGMrB7LYtJnZAsEcuCShVj2o7b2jVXB6NGUkB3Pvw2rA9pi6rHNkGjaSRkJHbKhirMvsLM/g0M3T+lbQFkgWMGMxWqN9GAUxjEH28KvHF/N6x63AWaQxk91YCECnFrdrWnIxFmEDm/HPB1p6N0hdgrs0oEeMChQpSNO0oTIKWb3uSLo80oq7J09RYblw+y3MSyhCrowvNAbWwCGWmJGVMBm3BNES3XCx3yz2WxkeKt1NIykHJCscdi/Ehiu14BoEcEhr5GovU98A0cUa8nFERRQVbChmr6UF/wCXA44gbnq03eXbYoJMXJyfJYwuH1CMHJj3AQhKEhSbHAPkU8W23EJmLHLus0jAls0CKrNVBUVZn4AxGRahydefm0xEvVERWs2idnXpuxWJAi8+SSfLMxtmPHknUT1T0CPe7dtvISoYqQy1krKQQykgi+K/gTrLqPqDbwHGST3gAlER5ZAD4JjiDMAT81Wth61Dgjq2YkFxhAWZ/vio54vn935rXpjjp4977ZdG6eu3hjhUlljVUBasjQ8mgBZ88a07jqZZjHtxmwNM5vtR/fJh9TD9xefFlQb1qTbTT8zXDH8RI/vYf82RfHmsY2rg2zA0Je43W32sah3igjFIoYqi/oqg0P5DRRsunBWzdu5IRWbAWB+6gHCr+g80LJPOp2qQ9Ykl/wDawM4/3kxMEfmjWSmRvFghMTxTc3rw9GkcE7mZpvntL+VCPNDFfcw5AIkZgauh40G7rfXY9tj3AxyDEECx7Clj+NPl/BTyNV59ZwAuKb2TNCSCpAxR27j0fYlxutnwRZociBJu5mhYBZszBuQD+FxET4x1GFZSrLasB9QahWXkxidyGjWODJVTbwrLJEh9wkjE2SLiwUxyyj6FUYEj6q0DF0nr/elCCOlYSFGzBJ7eF5JQIvuiiLHHNcXea56i7tTKItsY3YRtgn5at291IuHfjhqjAiANmCAVOAskunQy/Yj7meeIyzADA/IOJI48WCb82fOgn6NGjQGjRo0Bo0aNB5Wite6NAaNGjQGsX8ay1C61OUgldbLKjkUCxsDghRZJ/QedAi7ACbqUkRZnj20rvGGC1mQGfnEZYs7C7scck5ay9WbfLd1YU2kgOELUDEyizKDiC8QFrR4bkUCufR4HV2O1QM0NmSPIKWeSmMTsRSuO7IeTdqCeGvWj1CszjvbyHshAACWh7UYJ9wLZFpPk2VUe3zF7m1ie1iVj6f63HDHFLPIkcc0EPvc4BZYkAdGy8Ehro8jtt9uHPbblZFDxsGU+GUgg/wACNIOx267zbPtHjMicpO7DFQw93cQ+S7hswF4W6YiqO30N1SX8RJFJxG7SsmRpiyFciF+QFeOytg5KfYxdFtVtEb4Pp1TeooqVZkIWaM/l2aEhbgwE/Z6A+aIVqOOp2/6lFCAZZFQE0MiAWb4VR5Zj9hZOkPZkRyTBmkyKs+3fcSPK9tnmMC2FqSvC0cXonjV2xO9bWx6kd0Vaj2WW41q/2uZJCRauKKhPK018mko+sOytA0pRAkrGNmZlVVSipLgNV1XIGQLAkXzKdJ0gX8PkWnyd1H4bKN2PvKBzGHzbIglTeJ4BaxHPoz8QMvxmDuiF0I7ro2KnAO0lqBmDS1ywN/TWfaPy5+kzO2EHWtpFu0lM4I7O4ZiFoNIWh5S/qy7khoEj7njWxuo7bdu4eRO86yLBA5dQ3tI8sFEhaxZW6AABPJNFuOkumbOQWMpiNKY7wnZIUPvbHOSQAt7va44BAZare9It5ITkQcFDkVH7AWEj0r+0mNQRwSX4uiQmY7lukzb4xJo28hejECFIBLyA1ZFkhbt2ogZGlH3asdXvpjerC0qMGkcqjIQMppSzSEpfAoEZUMVXuc1dlNbdyR9qJgxQnG4iooCziGYq4pXhJyRSRlRJxBudhuE2/blT8sK6GUgn3IWxkaVmNsqq7PbEkY38albQ4c47/L7OUv4qQZO6bSIAk4VJLQ55kcdtOBzSv54PF6i9M2LQlZ024cyBS7PIW3YDCwpaUkEAsfYGVRZofGrXq1SBIgV/MZSQT5jQhnoDyDwv/fpT6z68YHcRxR8qZIopQwJEi2pdo3UClkB4BJIW65A1qbRHb24sV8s6pGzenV4qHcJiJriUYEElgBkfaT7D4J/zGp4YHXPPS/qeeTcJBNIkiOrEmRVV6UVwVpWJZlGOP3N/GmHrG0/DxNJtc0dQcIlYCORqJVCjghVB5JQK1A+arStotG4XNhthv6X7MdaMR9tYwyhlDKbDAEH7g8g6z1pyeVo17pZ9ZdR3ER2w22RMkrIyqkbuwETuMe7Iiiu3zbeCdAzaNc6l9Z7r8V2kSNgVnxjIxLNEd2oAnZwpcvtUHbAupGNgISLbo/X9xLNDHcBVlmMhwmjkVoGiDqYpOVJ7ykAk0PlgQSDfo0aNAaNGqbr8m4UxdiSNA0gRs4i593grTrR4+b86C50a5/1H1dvFEwXb4ds7jGVlJjI27S5E8igwG3AsjmSTk4Ea3p6tlykyl2wSPbpKXIJGTVkQFkLFeaFKQTXu+NA86NIL+vJFjV8IJD+H3U7YTDH8hWZY/mmIUZCzjdc1epHSfWEk0u3BWNY5g4tTmxZXlVfaWV4wREG9yHyynEryDjuNwqKzOwVVBLMxAAA8kk8AaXtjvJt7IksZeHZoclJGMm6I8EA8pB880z/ov1ZSdGk3UuW8oQIwMe2BBVmRvbLuCOH8AiP6R5ORrFjA0GKoB8aUPX0Tu0EeAaJhKZCWZMCAixuHA4I7rfyv4vTlpc9WsSY1Rc5PzH7eVFkjUZCrogu0ac+DIDwLOgXdms+wlZI1aTboG9oJIAVVqr8NyvFEVkq0I1ja32ssE1x7gq0pstE6YlMG/wBmhsgAnLuKTdhg3068m6l3BjHUjuyyIkdMVCPG0fcNAIposc6ILEDKtMm42EcqgTRo9EMAwDAMPBF+CPvrOtwsSo911DbwtZI7jqACxZnZQAKUG2K3zS8Wb8nVbN0ifdAFF7QVg6tKKLkfAQe4KVZgS4DUSABYZd463DtOors+2kYmjR1cWWLlmCq5+xCkLZ4qvnho327WKN5GDEIpYhVLMaHhVHJJ8ADWIpzuW/8ALxNakbqo9u0ikWEuI1SVXh28qKcgrNjLKJACEmxxyFKxYGuN3pCMCUKU26MiEqqQbaNioFHAwzuQAzsPA4IHmyYe7cy8oe7iEEqRllkSQSs8jGNoycMm4oHLAjFjWNp0fa7iJkkZKjoF8ZIyqqUJJKvEsgApRiDdBbuuLMcuZYl3rtCxKsGXGRmsEliwknxFn3K3cAU/IUAUOK5oS6mRMXIZ0ofjChao0JlmWcByRIfqX9gqa1fQyK4QHE5yzSSePaM3lMft4LBmVD9wGPPzQynE0nbkU0FM8T5oFUcPL23DeBRJvlQea1YmI7eeu9zwh7uaWSWGGcuDuGeOkUooMlqtBrYMe8GBzI85AkCr/psXb2/vcI6ks0rEBe45uR7NCi7HHgeRQHjVNLs124/FMsdRqJUEWIW4akxDActkgo0AAR7eWtnHSottPPDGqxlDCsGeTAJNFHHG3JPBmWRSeCcWHjyvMRzEOlcUZeNmT0fADGGzzVA0MVVQjVyfaVJvwiX/AMrgfJRfWXSotpMqQmRYygsSM7JmW4CTSWSxF2uR8rQHz1nY7ZI0VEACgUAP8z/M8/z1tlhVgQwBB8giwf4g6Xp7V1L1+NntgvF4/txXbdKmnX8uF3jLCPuewoGavK3kQuYJONVfOuizqRhtorwjCRZEkupYAu6yE5Kyw5e+7udftRu028W2iPbRI41zbFQFUXbMa4Askn+elrcRFpO01gyrJAX4y7s6iSXDFiBjDEwtqK9tQMsjqY8cUjhvyvLt5Ft2MfQSfw8Vkn28E3ZX9gm+bK1551v3m/iiUtLIkagWS7BQB9yTqDvekySuSdzMkfAEcWCDwLt8S939mHn+Z92PpvaxNmsCGT/eOM5TXgmV7cn+J10eVob1KjcbeGfcHjmOPFDfyJpikbD/AKWP+OiSdxE8+7hjQw5yRhX7jKAjAksUUK5UkULHJ5OrytVHqsTfh2bbH81WiZR7qbGRSysF5KkAg18XoEYdT3A25XcwJHKkU7zu8ENGSCWCXbyEAsnKzTN54cMfaRpm9F7NaLdtKjeVIJY0aJZYpFiLP2yx/aQJl4IiBWlI1jsod3I0STGZEaOcTG4wVlSSPt4FR/ZurSVx4Vbo3dl6SgdduvdeV5CXyMpJYlWK2AfAIQGgAOb+dBd6NGjQGvCNe6NB5iNBGvdGg1Pt0PlVPBHIHg+R/PQNumWWK5C6NC+fPP66jS9XhWRo2lUOql2BNBVUWSW8CgQSLuiD417L1eBRbTRKDfJdQOMb5J/vr/5D76Cbo1E23UopGKxyo7KFJCsCQGAKk18EEH+Y1C6r6gjibtqGmmqxDEMpObotyAi8fU5UfroLWQ8cefjXOesyzMkMskoeTuTwgxoEUtHNXYSmYqZeyByzU6IeMCGatjsdzK6zbqTtgG128LewfbvS0GlP6DFPimq9aeo9LijaSaWYRxu2TXirEsqKUEv1BWEajFaJoAH4MkSvTEZwdqVUeR2VVWqPAlPgfVKJG8XTC+eBN6p1aGBQZXxyNKoDM7t+7HGgLO36KCdVkW4nlUJtYl28NALJKtMFFV2ttQoV4zK1x7SPOabHb7NXnkLNIQA00hMkz39Ma/PJ4EaACzwNULHrWRQ34l9iJGMUaIZ+2O3bycDk3IclIAPA5JUBtIknqaeRVLzyl+VJSVY0LLktEZP7Tas1ArZQ1q//AKWuqz7eCKWVF7k7Oiofcm3iCcoSp90rFgxbwDGALxDHkH+mpTdyye7z7zz4/wAPA8fbXoxeFkz81mIj/bpjy4qb94mTPu9vGr3MruoEE4AKEiyqNQGCs5KAk4822Rs3q+h3+1gAkjaTbCZZTEQjDNkOLCQbfIkWRwy1R4N65h+IJvki6vk883zzzzzqz9O7CXfExGdljgUlbDsEVjyFUEAePv8A/Gt+T4F/GrFr3jTNrY81vjWYdVn3CdzsIjoeUlyaM4d1Mjmqyd1WKQlQWTzJzfgwd9uOnxo7Pu8Nz2zJ217VBiS0UWUKrLmgZBxJxzXg0pz+inZUeWf3SGNWYxlqL+1cnZwze9lUFQwqjYrW/wDqCgiZzNJ3MBgO0I0SQVkJGkflBVZJf35Hnz+mDe5v/wAax0yRTVaz219c9Xbf8KYolZ3dXV5CAi2wxUkV5WMKDQAscffXauvbdZ4Ip5o6SSONZ0IsqkgBGfPhGZhYusybAXXIOk/0fLKo7T91z3Pa1BAUVhbSA/SWwqlBpr+9dN6T1rdkyruAk0ZJQFsFAkewYmClrAALNdjA2CRWXO1sdvjRIrOOd/bT03dywyvHEhZlPvWFkyGIKhn2jECNWYlgUByGJLfAuOl+qJCwWUxnInyku2kWiMg0M1khQynO1u+ByLUPUm3gKKi7iHcL4SFJF4INgD6u3EOSaulX5IBFFFs5GCM24UFsVzErIyZQ2JGHazdEcMGRm4qmIpmMi+2e54dP6l6gWRQMJVxHdkR0IJCfQikWshL4322YcUSMgDt9L7M5W9Ex5hqHDTzU8zc+QodUX7e8WdJPSpWWTbwgOw7YcMAxxuTI4tOrdxQ6owkJqitchRp89M7zloXruKO4SL94ld7ej4bJWtRYFrzzQReu/VDDo14DoY60PdGlT+tciSSJNAbDSiPssZGcRkCipVaYh4yBzefH0nUOf17iYiYlweySJC7ELKscnbSNCSULgsGxI5HxoHbHRWl6H1ZG0nbxkUhHd8gqmMIXDZKWyoGIjIArZUXZ1BPr+HuKoVirRCYHJA5QxNJkIicsRgyE8U1CvnQOGjVRtuuo+5fbYsHQAkloqNhSMVz7hFN5xrg86t9AaNGjQGjRo0Cnu/R5kllLbiTtSMW7a5DhyO6rHPFsgCoOIIVzySFZYm19CPHEYk3TUAyoWiUssb4ZJYYXawxrlwQA3NnIO+vCdAv9K9N9oz5P7ZwoIjDxFKiWP2lZCF4QUVCkfc0NWW02UG2jIjVIkFsx4A+7O7HyfksTeoe662zs0ezRZ5FNMxbGGM/IeQA2w59ign743etS9DLES76UTlPcEC9vbIV5zERZsmFWGkZqq1x50Gs9Zm3NrsU9n/FSg9qvvDHYaX459qc8MarU3p/QURxLIzzzfEspBKg+RGoASMf9IF8XetkXWYjhbFc37aCRHQs+BcABwD9Kk344Ojd9f20a5PPEq1lkXGONBrvxVMDf2I0EjqW/jgjaSVsVWr+SSTSqoHJYkgBRySQB51XdL2UkjjcboAOL7UPBWBW4skfVMVNM3gWVXgktG6ey7ndyPJk34dsIkwftIwLK0okKhHlPK+0tgOOCz2yAaDmH/wCQHTO5sI5gCTDKt14CSAqSf+7D/HXz3jzr7K6p0+OeJ4ZkDxyKVZTfIP6jkfxHI1xL1L/RHAm4K7fcyRR4q4Rk7lZMwoNmvHs+bPI5Ovf4vm0wU1eOGfSbTw5Fzeukf0bbLtbeWQ8PN/Zj9IwwRv0tmar/AHb8Eak7P+j3bRe52ed0J4bGOJj8AoLY0f73P8L1I3OzlOREvbFEkKqeAPANcfPPNceQK15PO8+vkR6U/PcvZ4/jWrPtK+3McTLtqwaL66aiChgkUCr/AOaD9/Yf5RP9A+wuD3XAUgDHkqQQEklydWOPBDA5G7A4W09VdAiiO1SLvqe3I9tuJzQj7UeGBbHKtwTZH7NEFSQMtlBSkX7iALqrIqzXxevlX3j4270rGSvs82MrIGmiDyCUKVItnDkVbK4yI+/JI9y0ODqR0zoe33f5G6fNSe8sDNKCxSkDZe36UCqyCzTI7UXto+JhnEZOAmBdf0k8ygV8uv5lD5Ep+dNOw6Um42v1MkglkdZB9UU0LtGGS+CFCYfZ1sGwx128fftLzZqxWHON70rYwbl4tptZpJ1kKMkRmYQxl/aTeXwO4OCPdXjXXOiGV4I23MYSbH3KCGr+Y4FgAkDxdWavWno/VGZ22+5xTcILpbCSx3xNEGJOPwVslDwSRTNda9OudvO5r6tkkjEiObaT8oyRs7tUocxxrGABF7QLIJrIE+chs3W6iicFklHZM57gtsWjeFWkuwxBaVeAaOLhr5GsvXBXb7iGRRI/vtkEn7U7qIygZgLMkXNngcDg1qp2W7k3DCFTTum6hc1l25ZtwChIYi1UQyN+vtUckDXG0fLiGZ7dA2fqCLso0sihzmpVLYlonKSFEFtQZa8cWAedZj1AjEqkW5dhXH4aZAb+0kypH8/va99P7J41fuAKXfLFWyVfYimmxUmyhbkX7tW1a7x00WG20UcW43Uu17JF7h7dWlYxoxtmRiAVFgAMQBVV41QbTdQCORJY3CxxbkzMX3CyFlMLri0+LsxFESE/7MEGr10V0BBBFg8EHwQfg6r9t6f2sePb20C4hlXGJBirm2UUOASSSB5vVCPu9zsyjdyKVnjSRjD3u4GQGbvSmyVp2WaJn8t3MfLADLp3R4JpztyJYUaLNYyygWSzlou5GHxQ7tlFcDCioFZPU/SIWUo0SYlO3QAH5f7gIohb+BxrDbdFhjdXRKZQQvuYgAkkkKTQJs+6rri60GjZ9CWOXurLMWIAYMykPiuILWt3VeCPpH63b690aDxjWlDbf0h7V1iKli0zYIoxNuZQgTK8cjlkBfKgn4OmbqpqGQhDJSP7AaL+0+wH4J8X+ukKPqbg5fgotyS8LBo0aIyYlSrRpMTTxhWAsizH5F0AYf62+12O2nGGYxpHZmjKhgFjdvDOovxzfgXqM3ryIA/lszBEkISSBhUjhVomQce9WyoABuaNgUUb7qWASS7eKVnXat2RFJA4fc9uSapsyVZTGKNCiqknjWCMfxCxfhuwJpEUrIZJD21j27fmRmYR90lqZ1zIoXl7joGSH1uhBYwTLEEaQyHtEBVYqSFVyze9SoIBB4I9pvU10XdyMO5J2EJVlUYJK6sQ4Mn1OqlcSopbsHLwKPayz71nR9sNuTDXcdHkiePugoqgOnJF2pplI+VIuf6F6aQjbhyhaUuajWaONbc5lYpJXVS7DIlQt3yD50DLt9sqKqIoVVACqoAUAeAAOANeb3bCSN42vF1ZTXmmFGv151v0aDn2/wCmxQTpGyOaxlMylEORdS0hjjQJUYhXKyBixIBY8x9ru9uYdsIDuFhNUQ0TsJEdNvHHIkgbLts0airUFlc39eugz7NHJLLdqUN+CpqwR4o1qP8A6Eg7nd7SZ+/3Yi7dUVz48lYUW/soGgrPR0YKSTCg0sjs64gFWLkkMcVcn3eHAI40x60bPZpEgSJQijwqgAC/0Gt+gDpO6t0maFJZzN32JDMssYxC5GgnbplVAx493gmrJJcdUvXiDJAr3izNjx7DKoBiDH+TkA/tKvyBrNoiY5Ws6ku7vZzUa7Ti+YwpQlb+Jcj7x5sijVe3zqBB0KWZGqH2sZYxUi2KLIxbID7eRlemP1Bu2jiV4wrMTDGD4XKWZI8zQ8LnlX6av+n7QRRpGt0qqovyaHk/qfJ/U689MMTPL02zWrHx+1B1rpW43AgBEKlFLOxyYCUqAQiiiVov5K+VPxWl2FZYpZEaEuYnClo2jCNkiOGxlYFfrArnlTyddJrSd1hcN4y4mpo0kBr2l4yUks/fEwD9f5a3mpExvTPj3n2iu+Fduopt0xiEQQgRuriUGSI5tjJiVxOJWyoYggkcg1q59DTzYyRSqgETFCAfekmRLxkftJTK6PwSki2LBJ17kCCRJFb3B4YnRuFZNzLGnn95WYMD/Ff2rWw6yDA/4tASoGO4AHJiHKygeSY7Y0OSrP5IUa1hrEV4YzT8tfSd1fpaToA2SspyjkQ1JG9UHRuaPJFEEEEgggkaidO6m6ydjdYrIb7Uiio51Avi/pkAu478Asti8bmNwQCCCCAQR4IPyNYT7dXADqGAKsAQDTKbVhfyCAQfgjXVyLnVPTjySmYOrN3EZFcEKoWuSVNkgiwOB5Hli2o/T/SBR42aYkoIkbjmRYJO7EzG/wC0zvIjgq7CvBFPMm6/GbsbVZabNFkZtwArydq2uVTFin5xUplRWqAIBx3E3VGIeQSxxEwk9lT3I6G0E6hQCXDXOVOJIxb4K1NQOkL417ekXedW6jEkCmEsR2pJWTBpDEld4TJSoj+4cQs5JViABqFuOo7+5TnOpRQJfyA0SXEoDQgRs7P3bPHcAQsSv0XR0e9e6Q4PUG4XtM0E8zqkaMlMpVnizMs2MYHudoUAKKVuVsRiwG2T13II3I2chkVQ2P5mH7AI7nbskFyMVRjwLAJoA76NJG59dyJ52osiwBNdjvRxigI7JJlFYgg158XZdW9Wrt5AjxNzGsg90YYlnVSvuYKuOalmZlHuFXRIBl0aSV/pASUKsEUgeQR4PL2+wHmBMKSSRyGi5AUY5UWHGlv/ANcIv+A3X/66DrJGvMdZaNBjjoK6y0aDwjVP1L1FFBKI5Q6gjLuY3GLYDkg35I5qhfnVzpf9UdCjmqdlkeSGOYIqEAuJAM054OQXHn94kc0QEqf1FtkkeJpVzTHNeclDAkEj7UPP8Pvoj9R7ZjQmTlkQG+GMixMmJ+QRuIqI4940gS7/AGXsbdQyq8YOUl7gmOhNkZXljRgSrKwWQANklXiNeSbLaBpIk2jqIxJNIgksZmRFVFxUqMm2CVTAjFgqkggB0TZ9chkKBGsyIsi+1qxYWpY1SkjwGonVkNIHQelbZIYt2wll7HAjxaVo3jqJmxaJJswsakqQKK2FsDTn0zqUU6ZwSJIvi0YGj8g14P6HnQTNGjRoDS/60idoVwPAkiJpcmsNcRQUaIlEbE19Kt4NEMGq7fSfnQKVsEyENfhlQ0K+bDMef3dAobpt5PEQWgoK/A20vuaOYoY771WxSvHGR0+w3Qyq6F0KF/NA/Gqfq+KNtohQWXcc/wAVWbccfxeH/C9XQ1IjRt7pL9UdSMW6U9pnVYwSRgPl3ITMjKxEbrwVT76dNUvWtuskscb8CSPcKGoWGPb+knwccz4/ZOkxExqVrMxO4VG337ybiJWhkEZeQHMx+2Rcu3kEYgqvZloAk5FDxwdN5XVQuB3ESrQGO5lxqrYMis3PP+2b/wAtXOkRomdqHpLHbSfhWB7bZtt24oKOW2/6FLJX7oP7h1e6g9a6aJ4ymTIwIZHX6o3X6XX+HyDwQSDYJGsei9QMqEOuEsZKSp+64APH3VgwZT8hh4PGqiwrXui9F6DzHRWi9e3oIqdPjErTAVIyqjEE+5ULFAR4NZtR8+46kY6y0aDHHWJhF3XPAv548f8AzrZo0Ffv+lJICAAjkgiQIhdSP2lLAgMATR5q9Kv/AKRdI/4T/wDvuP8A7NPWjQGjRo0Bo0aNAaxkSwQfB41lo0Fbtug7dAQsS0avIZlsSCuTPZaiBV+KH21h/Vzacf6tBxGYh+THxEbuMccIcja+OTq10aDRtNokSCONVRFFKqKFVR9go4A1V9T9Mwyv3RnDP/voG7ch/RyBjIP7rhh+mrvXl6BWXeb/AGt96Mb2If7WABNwB/f25pXP6xsCfhNXPRutQbpC8EiuAaYDhkb5V0NMjf3WAOs5epxq+DMFJFgnhW5qlY8E/ppa6/1rZxyd1BE+7VTRBAKIym2kPBZB5x5N1wPIkzpa1m06he9d6ykCMMh3MfaKuibCFvgAn7kXRAs8aRunFpJ+5tVVJXjRvznh7jiws1vGHaQqFPtflO75XLEU+060wIeUKeZCJCzowYWqtHiQQxUFmLswbKg4ACjbIw37KFZAqsnd3U/bOThKRTQCFvc1RLx7sibq57RPTrOC9Z1aNGHdbadkjTcvBG0TMYTDuXaXuiNliCL2o7IVmBDFlILZKRY08bHciRFdWDBgCGU2pBHkHXEOs9OlgmRNr/rXdVlYww2qvGyhaliUe77e72lbJ8U4dP6y0KCLcRmKcEsxDMyqxZXcNSH2tmxDKGHLC1I0mZhL0rERNbb26Nek/eb6dym5Re5GO9HjECxjBkRWZ/dbSL234VfYSy+7yc991ySSBxigzSXArIKk/LJEaM5Rll8nlaAF2NIO230243zpCzRM7OY77u3PZjy7JC0GxVHAxxIst9ydJnRjxxeZ3MRx9nD/AE477mAdncQuu3lykO2d/rkiCoP49sMxogWtkeQx+lvUMe7hVkdGfBDIEugx4bEn6kyVlDCwcTya1zzf7XcQMTurniLKmXeMhshimBmBwkU2RkAjXibz42xS4t3UnuOxlIplU5kDFZQO48UvFY0sZGIIcUq2JS+Ka6nuPzDrGqf1GsgiJhV2LMgftYiXt3TlCxAyC8ebAsjkDWPpvra7hSMgZE4cYlbFnGQK3IVgL/Q2PIOrm9ViYmOJIQfqCt7It32k7QCO20ZmiuMn8wy5mf6w2b4Fb8tRNn6eh3HfnzM4iYucZiDi7sCghIJpVQkNXtsLj4bTVo0RzfYS7+AwEGaSItFJIrkvII5WZI1ZpVVwzdzNkF9swj4Y1J2PqXciVDIS8ciR5E7aaMbZ8qkBWi7glwobhVxNnjnoGvK0ANe6NGgNGjRoDRo0aA0aNGgNGjRoDRo0aA0aNGgwlkxBPPAJ45PH2GlnrW9klDRxK3cPbeOg/wBKlGJZC8B5NqVEhHw3kqWgjWl9qp+B8Djg8XXI/if8dTkc43fVvzBHO0cLh0vb/iFDOvyyRFclJPIRGonIFjVlf23WYjIIN2dtk0knvM6+0N3SBlRKSBnruC1UIV9jMwPWdx0GJ4jC2eBZnP5j2SxJNtlZHuIxNrXFVxqH1D0+k6rG+Xt8FgrhqFWVYYg/IYUw5oizc1rtduYQdF3PdTubjprGwwSWcSK1KwvtdtchRYjCj7RyK019a323ixWRYC0RARJFh2+2jcgW6DcFDMa9wCtja+VIsX39ToRt0ixT8s2hEcbBLUKyosyyUpA8Gz+urjbbXtxYxIkZ5xUCkBP6L/npqI4hu+W2Sd2IbxPNuFDz7kBx7Me5tgpUUFcNKokLEGjFGqmz7iKqbDspIgqiIiaQuR3CjoSHJb8pt0WLsvPtYiiLr6dN2z6aqkOQA/k4k42b8A/x1J3W0SRcZFV1PlWUMp/iDxpFWNk3c9PYRsrpMiksrhg8sb2AclSGVmReD7iQwIH6ajbmNvLPHLCzr2493CWYCqdxO0mXBPFqW+PkEMnqbof4mPDGFiChXvRh1UBlzWvNMoK+fn7aUupbCTZs7QOkbe6kyQWjURH3JEultyF8WyAmgSLCNG92hWV0miO2hIaNHfdSnZTM9WrxyY9o/uMvhmtciNU/WejyQGKRop3qwz1FKwOIK9qWCNSUb3gh0Xlf7wuTFvTClCGKAsCzTRfl5hPLHsyQFohkwFseRyPJF9tumOGD7R5duigBokkEqDNVcOsQYqXOQOQLA5GwavWZj24l2w5rYp3X9iw+7EDLJDKBuEyb8PklyrIltEqf2pLUVDWD3ET2UVbThtevugRXtnIUxsFGM0YW8khG4knY4At4LcE0dao+mzz4CeSWUgswM6qsf2KtDEIGNr8sGXlhyDRvth6dCOjphGFWu3GpCAlSCF5Arnj2/HxpqOoYveb2m1u0yHrEZYj337eMGz97AX2qzCgkWxUKLsmgTq0Go+y2axKqoAAoxACgAD5oDgc/A1J1tgaNGjQGjRo0Bo0aNAaNGjQGjRo0Bo0aNAaNGjQGjRo0Bo0aNAa8rXujQea90aNAaNGjQGvNe6NBUbj0/CwIogMxZqZxbE3ZphzYu/0H21s6d0WKGyi+437jbMBSjEM1mqReL+NWejQYJHWsq17o0Bo0aNAaNGjQGjRo0Bo0aNAaNGjQf//Z"/>
          <p:cNvSpPr>
            <a:spLocks noChangeAspect="1" noChangeArrowheads="1"/>
          </p:cNvSpPr>
          <p:nvPr/>
        </p:nvSpPr>
        <p:spPr bwMode="auto">
          <a:xfrm>
            <a:off x="917575" y="6175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802" name="AutoShape 14" descr="data:image/jpeg;base64,/9j/4AAQSkZJRgABAQAAAQABAAD/2wCEAAkGBxQTEhUUExQWFhUXFx4aGBgYGBwcHRweHhwaHh8gHB8hHCkgHx4oIBwfIjEhJSksLi4uHCAzODMsNygtLiwBCgoKDg0OGxAQGywkICUsLCwsLCwsLC8sLCwsLCwsLCwsLCwsLCwsLCwsLCwsLCwsLCwsLCwsLCwsLCwsLCwsLP/AABEIAN8A4gMBEQACEQEDEQH/xAAcAAACAwEBAQEAAAAAAAAAAAAABgQFBwMCAQj/xABHEAACAQIEBAMEBwQJAgUFAAABAgMAEQQSITEFBkFREyJhMnGBkQcUQlKhsdEjYnLBFSQzU5KisuHwQ4IlY8LS8Rc0RHOj/8QAGgEAAgMBAQAAAAAAAAAAAAAAAAMBAgUEBv/EAD0RAAIBAwMDAQUFBwMDBQEAAAABAgMEERIhMQVBURMUIjJhcRUjgZHBM0JSobHR4QY0YnLw8SRDgpKiU//aAAwDAQACEQMRAD8A3CgAoAKACgAoA8TTBFLMbAbmobwBlfNvPM7TLHg2KkHawNx1vp+VUUsvYZpwhw5O5gWaNUeVWm1uB6d/WmZzwLxjkZ6ACgAoAKjIBUgFABQAUAFABQAUAFABegDwsykkBhcbi+o94oDDPdABQAUAFABQAUAFABQAUAFABQAUAZdztzWz4j6pbIpBIbrcW39CD8KVJ52Q1JLdiRnbDZkAJmkbKHPQHpS4+C78ktZmwVvBb+ssbk2B94PT39qYn2RRruzYeT553w4bEe0dvdTRRd3qMgeXlA3Ncte+t6C+8ml/34LKLfBXY/j+HhF5JUT+Jgv5ms/7boy/YwlP6Rf6lvTfcXcX9KXDU3xMZ/gzP/pU1H2hfzfuWz/+Ukg0RXciN9LmAuAHkJO1oZdfd5aPaep9qUf/ALhph5Z7/wDqzgB7byJ/FDKP/RUq66l//GL+kydMfP8AIsMF9I/D5dFxUV+xbL/qAqF1O5h+1tpL6NMjRF9xiwvE4pBdHDDuDcfMVeHXLTOJtwf/ACTQelIlK4OxrUp16dVZpyT+gtprk9UzIBepAT+f+cBg0yR2bEOPKDqEH32H5DrSK9ZU18zU6V0yd7U8RXLMk4Q8xlbEQTEYtTmN95AdSG6MD935bVxU5VPjPTX9Cy921aw8bM2TkrnCPHR2No50/tIidR6r3U9+mxrQp1FJHj7y0qWtTRNf5GemHKFABQAUAFABQAUAFABQAUAIn0h8VxcBVsO2VLG+gIb0J6UucmmMjFNGdcdnEmL8UML5Rofct/xFLUsPJfTlYZ24pxszFc0a59MpjvuNiR/Oj4nwTnShw5F5K1GIxGrHUA/82pqWlZYlyyOfGeYMPhY880iRqOrGw9w6n3Csmr1eDn6VtF1JfLhfVllDbMthKl58xGKQvw/D5oRcHEzN4cQtvZfbb8KX7FfXO9eppX8MP7ka4rZFJjcJiZvLiuIuC5yrHhwsYva9ha7sba61nqjC2k1Tt1ld5PLfzHpKXMiM3JWCXLA0ZeU+cljeV7dWPRfda9Ml1C8+NLC/l+BKhBFtDh1EjrFGBIFUMqD2QL5QQNF323rkqO4qR9/OM7F1ojwUDln4jhiN0aQg9A6AG19vePWu63h6VtUcu+C0cTqJF7xLiBvKsgIcsSDmuACDtbfQ2FxXNGkviia9OmtKwUMnDoZjZ4gy5wbb6EWOo100+ddsa84R917hKhCXxJFnwfkjCySExF4iv24XeNviNr/Cuat1CtjTJJ/JrJw17anBZxhlucJxLC+bD4tcUlriPEpZrekia394rmxaTlq0OnL+KD2/JnHGlJ8b/UmcO+kpEYR46J8K+1380RPpIunztWjSr3tJZhJVor8Jf5FTp4+JYHvCYxJFDIwIIuCDcH3HrWladUoXD0p4l/C9mJlTaMf5g5ceTHPk8RpHkLEsNN9NewGlvSnSttdXU3sego9dVGz9KEcS4yROZuXJImEmkM6C9wbLJ7ugPdeu4olSlCWYEUL+ldU/SunuuJd0RsfxR8PiI5YvD+sqnme1x5l1DKNM2v5GlVKkaTyuTssrWt1Cg4VfgXD7/wDg1/k/jv1rCxSyBUkcG6X+6SLgb2Nr+l67YS1JM8zdUPQqShyl3L6riAoAKACgAoAKACgDzI4UXJAHcm1ACR9JeIcwAxOcoPmyNY/MfClzbXAyCzyIEPFMQkYPieJFJssmt/50tza2ZdRWdirxxBdXjBWTbJvpfp3FTDkmTwtzYuXsOn1dZMRFGr21OUA2HUmkXt9RtI5nz2S5YlRchd4rzzJiWaLhyqVXR8VJcQp08v8AeN6DSsipSr3fvXT0x7QXL+oxYjwVcvK2GKmXFPJjJrqWdwdsy+WNR5VB2sO9dFHXH3KKUI+F+pVvyVPEcI/mUJGrkk+ELABbgZWOaxsLA2+FaNpR05epspUlkseBRN4knhqiTTf9XJfIqgCwG5Y6asbaC99q5LvE3mfC/mTnwMeCwcCM6JfxWGaSzMWJtuzX09BcW6VzQg6kk5vESW8Lbk+4LBxBGgjUC2siLML3OpLMATcnqTethULZYlKWfqJ1T8C7zHiYkxODSNh+y8YFVt5TkFl/LX1rlvKUVSlpec4/qdljqdZJkWbGZ3diPaN7H02J/SsqNPCwj0sVhYPk+JBU3upN2BABO2g9360JPOSrO+C4nkARbi5vm69ddtAe1KnSzuyk4KfJbpxtyQWzAjy5tMvrt+dc06Iv2aKWDzx94zhpDINCQbgBhexIuDuD/OrWsZ+snFins8PdGY8I5hnwrl8G+QFyTh21iKnawPsnfUdTXobmxpXKXqrftJfEmZEmsvT+Rr3I/wBI+HxhEbgRYi2qNrf+BvtD03ride66ftX9+l/GuV9ULwpfJll9I+IYYT9lEJHY2DfcFrlgOp7CtV3EZ0lOk8p8NHZ0y2p1rlKq8L59zFkjyDMw66A7sev+5rjhFLM6h6+6ryqVFZ2u3lrsjtw1GkmDLL4c6gGNhpYjYA9B07a671am5zbkvyFXVCztaEaFRc8v9TXeROdvrJOHxIEeLTcbCQDqvY91+Wld9Oqp/U8pfdPnbPPMXw14HYU0zwoAKACgAoA5zzKilmICgXJNACvxnFwcQhaGCZWbe19/TXr76o9+C0duTNMK8mFlMM1/Cc5Dmv5b6D4A/Klpt7Ma9t0V8MH9cWGX2VICge/U/P8AOiEU3uRN7bGqY7gvDsGhxMiqmUZizMT7v/gda4b6+9B+lRWqpLhePm/BCTl8XAq4kYnijBplkiwJ1SEEK8ttjLciyHoo+PSqWHT6cZOrWnqq934+USk5vhLYuZOBofDUhljj9iPMgiHa6LuR0uDXZO0pQi2p4b79ymub5R84nw0t+1LNIUF44XsIw+wNlUa30ub26CsWNbTmnnbz3HC/xHEv9ahjZ/rEjFhIiD9lDp5bdcw1PmNyOg0rT6dtLCWF2zyxdRHngmFmSXFEyeDEQguSpdiQ1gpBIXNcaakaCm3cUprMcv8AkRBjqmEjVSEUAG5IUkXPwO571wU251EqjwkMawtjhDgwseRUKA7qswG4113v0uda2vZ6DxJyyczlLPAsc14dYpsEqiygT+Xf7A621J71xXcIenPTLPBoWD+/iVkkns5dfISB6XuSfW4OlZC+Z6LUQZZs3mJvl093pT8C28nzBuCCHYJbW9jfcaD4a0VFjghPfcmcPlGqqbE6ajp0A9/UVz1VjDaGxSycuK4jENlhRfIpsxOoJAJsBfXKup1GwrotIUoP1HyclynnERbxHD2UhTHqdCXGYjYliQNdT17qK0lUT3OGVHfBV43hoVktfcEMD5r3sLEe7p2p8aupb8HJUo4kkPvLfOme2D4ixykgRYnbXoJOzfvfPvWNO1naN17TeP70P1iQ8p4fPZkzmnldVlAi8RibBdLg/Hob/OuylKnexVSm9u68fJm10/q6s6UoOPvefJW83cEeHwjJlSW2jrpp6+o29RTa0fRknE7emT+0KVSNxvjdPwQ45J1ngmmsDG6nONPKDrqDr5biqKUvU1YwdNanQhYugpan28mq8s/SJh8XMYSrQsf7LORaQenZuuU12U60Z7I8ve9Mr2sVKa2Y504zwoAKAPE8oRSzGwG5NQ3gMZM85i58Rw8SQl1+9mAPyt/OkymNjDAglWjYYjDE76jYg9m7N+dVT0kuOotOcOPLisOgMY8dhYkb9tf+dKs3qexKWlbjFy3wqGHDti8YAGAvnfoqjc/p1rj6he+zxjCms1J8L9fwKRi5c8ITuL8axGLxCYqbCytgkY+HFlINrf2pF7M43CkWsdPVNrZKjB5easvil8/BaWXv2H3BPDIiyQyBkIurAjW493Q9O4qsab4m0mUySPqq62crf97b8aKkFjlExZy4nAgiYu75SQDlZr2LDQAG9/drXNTy5pJIli9xISxgSJGkEMQzCK3nI1JdiDYH01Pc12W+lVc8vz2RVlfyC2ePM8TSSNIAGPsoCQCxJ0vrYdd66bqcnLaWMFFgesRh47k2t6aDr7qzoTnlJ8DWtjmkS2y3IttqNN/Ttb5V0qKbzqKClzzHabCa5r+Lpv8AYFDSVOa+h1WX7eJVY2MxlbNe4OovYX6A/OuOD1ZZuMhKBqSD87U57olcniZrtoD8TUx2WSjTfBPwETBr6g7qCL3I7fLeueo1JYGRi0txn4Zw55EMjjKbM1gdLspuSOm9vhWdVuEqmmO+dvyESqKOMir4hMkjny3AQKblSF0ZhYgi7D/IK2pYSjH8Sae8tTKDjEpMgb2goUL3yjW3zJArto/A0Z9d/eERsGcSWUXEEerP95tSQvft6VoW1tJrUzOurmCkoIffo65wbDOmFxTZomOWCVvsnpG5/wBJ+FYV5a1Laftlsv8Arj5XlfMlST9yQw/SzgvFWNwwFla1+p7X6Gun1I3dKNSk8o3OiX1O1lOFT94zZgJDHGoCAAL5jbM1tS3YdhVak5VHpibllZUrRSuq7znc7xRIScLiF8KQNeOTXfexI6aafMVNOG2I8oVfXco1dVRaqU12/wC+TUPo+5oldzg8WD46LdJP7xR36ZhcajQ12UqurZ8nnepWCo/e03mD4H6nmUFACf8ASbO64Xydf+f899UnwWgI30c4bDukjz3Zgt7dTve1VwsFm3koeLOqTM0BNitshBu21tPnrS48l5bI0Lknl+B4/GlgysDpmJN/nVbm4p2tJ1Z8L+fyF7yeBb5h4jJxLGJFGhbAwyhWsbLNICNBobop07E1nWFvPLuq/wC0nwv4Y+F8xmE9uyGnASQzl1zKZlJzJ7MijMbXU+ZV0FunwNaOgNQucR4Y+CkaXCBmhNmngBJOt7yRC/taeZevTWmRae0lkVJF9w6cTIskcoaNhdWF/wBaVKrFPDporp+Z1nw2IDoUlVlvbKw0Gh83c23tXPKpRmsOH5ErK4ZS8biT6pjZVcyMqMrSHqctgq9MoLWsOt67bOClBvGPCKTk1yV3IeGkkwSr4mSN5Ps+3ewNgdgAADpqST2rkqTjCq5OOWSllcjU+DyBQJGJHcan361Mb2PDponQ/J4Eb/ev8/1q/tNJ8wRGmS7itzgjeNhLm+su17iyjWqValOVGWiODs6fn11k5cVwrKkc182ZjZh1tsT61lUai1aTdbTbRAGGJt7u/WmuaQ1QyiywnBgVDBmZr7L07e61cs7vG3YMKL3JceCvNlksygEXtb/mtc866UcxLSfu5LjF4kxxBAzWLWJsCSOxHaua3xKbeDmdFTlliTPhMoK9s1rjXUk6+uv41tqq5bl3DCwiiODOLcql1jU+d+hP3U7+p6Vu2Fm5PMng851G9jD3YLLGY4JRF4SAKLWFhtXoJRg4aE0jz0KklU1vc5/0YrQmGQZlN76fIj1FVhCnGnobTLVK03U1xyNf0fca8UNgMbZ5IxeN218WPow/eXQH4V4m6pfZN1rj+ym9/wDi/P0Zt0qiqwT7ldzlyoQ33WveKVdAewfsegPwNaU6S/aQ5Nux6ipx9mud4vv3Quxn6ypw86N48Y8uUebTtfp3HTcaVXCq4xs0dc5T6fmM/fpyNR5O5WMfhTO7lglsrdNNfdeuqMUueTzlSq5ZWdvA6VYUFAELi/DUnjaN9j17VVrJKeDMp+QsZFIWgCHswex+ItS3Tl5Ga14LTlX6P2STxsUQzdht+PSrxjgpKWTl9MHNX1WBcPEbSzeUZd1TQOw9bHKPU+lYck7+80/+3S5+cv8AAyPurbllD9Gqnxohh8Yr4aNH/ZOuSZdDZXUaMM1zm1tbQ61sPdkNJIqeduOQTYlxGrF4nCGVVYSKRmUhCLEgb7i+lDjJMlNNHnB8y43DgyM31pFGQiRSki6nLdwLMbfxG172qdmVwGC5pSJmxMKMkbMPrOHuGUMb3kjIACtpqrWzdNapKmp7NkNbZNNjwyYuKORJBJE3mGViAwItY2F7dxVadm4ZcWUycZcDkLxyKrRPZggUZQBoFsd9RfbrXbb0vTjjIme7JuFwELlcgVfDUZQosFBuLDYfKr1acJrdAm0d5eGr1cfhXMrSAzUcV4YvR/w/3odnANQo88YTw8TgvtX8YW2+wK5byiqdCWk7envNwiJjxmgSMAKFObTqdf1rz9P3ZNnoPSWps5LDr0A06fOrtj0WHDmWP7TC56H+W1cdaMpIXUWolGJtS3U6bXrlco4SRCxjBwxcbFha500t3+YtTKMkkWWMCRzFjxJK0URPhIcssqG9z1RG79z01r0/T7Z6PUmvojFvr9v7ul+ZOjx8cYEccZAVL2AHlFr6/wAzWm8+Tz7ot+82S+CTNIhZ7e1YWFtqMMpVSi8YI78RbxnjBRVUHUqDaw+HWjA1QWlPBV4ziEmSPEILYiKS8TAb2AzKw6hgbWqlahCvCVOpumh0FoqbG3cvcSi4jg0e11kXVTupGhU+oOlZfS6s4arStvKHD8x7MfNZ95Ffw3lB48WsxZWVAQpIGaxFrE2100rXVOKeUMld1ZUvSb2HMVc5woAKACgAoA44uYIpY6WHWs/qd37NbSmueF9XwWhHLMYwH1fGtieIYrzx51SJDrljVrISttS7XbXTrSbO39loRp9+ZPy3yOW+53k4hEhuIxh5GSSKFRlUqhXxGd7DMGbLoL+ttbnQofGUrLERQgwZxM0cWcqZCQXUm+xa2bXcKfU2rprNIRRTZY83cHigwoWzAsy3Oa7MUWxZA4JTcEgNrrXJCpqeDplHCLHgHCMPiMBmlkMRZs8kuawUI2WxJucurb7lu1TnDI5Ry4Lxo8OnlkhkjnwTOC8UZJIBsPEjsMoa97rfW1MjPsykomojjMUyB4cskbR5869BY9TpmuLBdxr2pik9SQrBFwGMC4WJipkYghQNc3mNrfrtVqs3BZREVqLjBgMisVUEi5C6gH0PWiEsrIY3I+I4iEYqEYkdl/2pVS5UNsFlHInc/TmWbANYjWbRtPsCuS9qareTSOyw2uERvDDQMwGo3000ttXmteJ6T0UpYlgrUZjtc2FdI06rJVCuCzwmNBIDezXHWt1huJSS225KHj3FXxOeDCG0a6STDS5/u4z37t02rV6Z0vT97W/BfqzCvuoKPuRf1IvCODKkWR0Fs17dNrfrXoMmHUrZeUcJOFzZ5CFWzAgeboSNvhRqRaNWOlZLbhWGMcaqdxe/xNGRNWcZPJCwPCW8V3lVSDew31JqcjZVFpSR14nw1naPIFCqdRt1Gw+FGSsKiWcsuORcccJxB8OTaLE3liHQSKP2ij3jzW9Kw+qxdCcL2P7rxL5xf9jstqmuLia6prcjJSimuGSfasAUAFABQAGgBF+lniTJgzDG1pcQywob2tnPmPwQMb9Kwbr/ANR1CnSfw01rf17DYrEc+RKg4quEiWVB5FARFYBASoyqSuXXa9z61pJNvLHyxjAn8ISbEzxXdRI+YhypZQSlrWAsNBbsKdH3d0Km9R35ChaY4qKefw2QpkYe2HVz7NrHLoQSNbNpvVqs90UprAc38wmeYRjzRw2ys/nJYCzEkgXHbT166UgsbjG8k/kHiRHiQ5hGj+bfQ7jKBpvfqQBc1E0EcI0eTDqkQF0UFdGjAIFhcX8liRrsNSQANaXjcG8iVDPiMPLiJ4YycO5P9VKyCS5Qgy5SMvi7kqDqCdL0+MllZFyp5WUNvAeIrPw2FwWO0YEZ8zWAFv3b21PQXplxlwbEx2Gvh6fsEsQtlAtGfKPd6VelvBMiR1yjqSfU03SvBXLEznxf6zgRqf7cb/uDvWd1Xa2kzu6b/uIkGCVlDx3JXK1wPdXlM8SPRzin73crMMhIv0rplLA/B0kWoyAtcV4szt4cd/CzWkkU2LW9pIz36Fula1paYWufPZfqzFvrxN6Kf4sd4OIYKFREPDjCKBky7babanWkyV03lMztNPujvJxTCBVcumV/Z03todLaa1XF3lrfYPTpfwnDhXFEnxEkSxJkQEhxrfUAdOt/wplb1adJTcnnwRGlSbxgOY+JphjGBCrl76bW2HY96m1lVrJtyxgidGnHscMNxpBO0M0CRlQSWU5gLLm10HSmTjW0a4TbIjTpcOJN/pnBaeePX0P46afGkt3nBb0qPgoua8V7bQrEJMGwnVg3m8hGZSMugKkjftTIxlUp6Kryp7Y+pDhGO8FjBsHBMcs0KSIbqyhgfQi4qOi1pSt/Sn8UG4v8OP5FKiw8k+tkoFABQAUABqGBkPPsrT8ThjSSFRh4mkJnYhM0hyLtu1hoPWvP9Lkqkq1y/wB6WF9I7D2msJdivxnLT4gIWk8TUZ29lAvlv4aWuxAvqbbe+tZTS4GYb5OkHLiRtbw7xI4ZWaTL5gLAtYHubgAdL1Ep7E6Y9ykwWAxTT43wsPlSdheR/wBmAFuLpcXNxroPlV9UdtRRr+E8SciTxGySQhFF2kbM19Oi2vlHzvV/VgLUZMk8q8DmixhkBSTIntJ5dxayhhe+m47juaXUnGSxEbCLix9WUzBCkUgljNlV0JN9ySwJFr7FhbTQUrDbwuSZJolYKCQEPNGjMbtddCCCRY5iAW9R8KcqbS3IjKKWBUx/D3wsjYjDpnjJLT4fYj/zI1++PtLbzb71eFX91iKkPBccP5kDRq0ZvGRdch0t7jt7q7tsbHNvwWOHxzy5gpsVIvcdwe9c1auqbLRgL3HpS+NwaMdV8bt/diuLq09Vk5I67BuNdMsYcMfEYr2/ltXj9eyPRSmktyhwuzDW4P8At/Ku+W6OtNYFrj3EnlvHBfw7lZJR1I3RD37t0rXsrVL36n4L9TFvr3P3dL8X+hb8r4PCR5S7Z5ALqmVsq2BPaxPqdKbczrS+FJIzYpYK4MfAxErA5ppAouPe7fyFOWFOEc8LJXtk7RlY8TAJLhYo1JFr3OUvt6sfwozqhJrlsFyXn0dwXE0pGrMFH5n8TXD1KW0YJjKKOHMy+NxCKIEi2UXG4uSxI9bWplq9FCUiJ7yJXHOCR4eCebO8krgLncg+0QDsB0pVvdOrUjDCSLThhZOfBOWkxGFw7MxWxZtANbt1+Aq9a7dOq0t9iIxyijkBcY9wCQSAbdjL+VlrtjJLQhcu4+fQlxAvgBExu0DvF8Acy/5WA+FZ1L7nqc49qkU19VsyHvBZ7GjVuCgqQCgAoA8TGwJ9K5ryr6VCc/CZKWXgx/h+JU4/iE5OpmSFNLm0aAEKBruelZXTqbp2VKPyz+bOmO8my7fFyWJsEA3uCW9+Ube8n4V2IYdVCg75m7ltfgNht0A2qSMnDjLSiO8CB3zDymxFjcHd1Gx3v86lJPkkqlnxZ3wqfFl+G01X0xRTLOOMlxS5WfDKc37LKDofEdBqAxsbX1/So2DdjHhMGkRuhe9rAF2It6X/AJUawxk+4+TOG8TMykWIbMy2/h9kfKq6n2J0pHNP2kniZtMujIbdANVI9PzoySKeN4TPg53mgQyQEZpYwRe9/M0a75huRax99dNGvtpkK0qM9Q1cqYtZUeRGDKxWxHUW/A+lcV6/e3GVtDw4lDx4f+KYfQbyH/8Amu9RetfZzK2f+4GXChjpsRXjp8r8Dbm0uTPZca8sssMZIhzlZpF3NibpGe52LdAa9PRt1GKqT5xsv1ZEozuVppbJcsaMJxiCJFjSLIqiyqCu1VlRqzlqyKfTtOzkiUOYI/uP+H61R28/Jf7MqeUev6fi+4/yH61Hs8/JH2bUXdHr+nYd8rX72H61Hs9Rdw+zqr8Hocwwjo4+A/Wo9nqMq7CouWj7/T8PZv8ACP1o9CoC6fUfGD1/TsJ3D/4R+tHoTXBb7OrfI9Dj0H73+H/eo9Cpyyv2dVzjCPQ45B+8P+2o9Cp5B9OreEQuQ8Wo4pjkT2JFhmUWtY5SjaepAq9duFW1qPlScX+PBm3FKVKcoS55NQr0xxBQAUAFAHHFnyGsrrctNhVfy/UvT+JGLcqSpkmkNgXxMzFr2I/aEC9tbfOrxjppwj4il/I6KSbWTvxfiyo6AEEAZmJLaDYX6DrYH39KnS2XbxyV8OOWVSXGTZAAxB9osCD031FvmDU4KOSQyYDEqyk+L7JK3KEXt1HmOnr6VR5RZPJO8YhQQ6W9CQfh0obLJfI8LjGudCba71XLL6TvHiCTrb3f8NSVawTYzoTYWHXMP1q6KthnU7nX30Bg86H2aFuVwLeJwj4GR8RhlLQsb4iAb+ssQ+8Oq9ffVqkfUjpfPYTJd0R+I4qJsbgcUkgeKRZLFdf+mPx9OlcV1qlZzo43WC9rFyrLBD47zMcTmw+FukQJE0wOpH93H2PdumwrjsemqkvVq89l+r/sakaE69TQn7q5f9UiJh4VRQiAKoFgBWi228m3GEYR0RWEVMMeae1yQpvc+ldktqXGMmDCnrvdOW8PuScXjnDlR5QOpG9LhRi457nVd31SFTQtljk8YqeTwvNYXNtOoq0KcdeEKr3Ff2bVPYm8KRggzG99RXPWac9jR6fCcaScnyQOKSAzAHYWvXTQj7mxmdQqKVyoyzhYOeHkKs7qCFANr7elWlGLST5F0pzp1J1IZUUtjq3EpAFPl1J6dqp6MMtDftG50KW2HsffrVpmaw8oPfpQ6WYYD2vFw544R9PFJAA/lsSdLdqj2eLbii32pWVNTeMNtFzyLjD/AEzb72GYf4WU/wAzWV1aPp21OfipE5L6r6ld/Q3AV6MygoAKACgDhjT5D8PzrF/1D/sJ/h/VDKXxH5w5K+tT+JDE0KrG5P7RXY3Z2PRh19K2KVupxT+SI9WUdkNOO5cxsispfBja5EUt7g3vq51q/saK+u3jInPgZgrFpYCUJ3WS9wCPvW2/Orex4WRbrrOkrsBzbioFyJ4RUHS6sbbbebbSlOhFjVVa4NE4FhsdjMPFL4+DGYXylJSw1I1s9unSrexxI9qkmW8fLvERtNgfd4Mv4+f86hWiB3cnyR+LQcTw8EkufBWjQtZIZATYX+/bp1qztYpFfaWzPP8A6j45jqIL3vqjb/47Ul0ItjFWkPfBpMfPGky4jBDN0aKW99iPb1ttTVZRYqV3peD7xp+JQRNL42DYIBoscl9SBp5/WpdksArvLwKGK+kHHov/AOPa9tEcf+ulKjBcDPWkxWxOIxcgE4UpFI728MFULZR4pRb39m1yv53qXTj3LU3Jy93kvsFjMQI18JsP4dvLaN7f6t6VKhBvLyd9PqtaEdMYxwvl/k7nF4z/AMk+6OT/AN1V9CHz/Mv9sV/Efy/yRIWxUZJHh3PeJ/1pkoxksM46N5UpTc4pZZO4DwrF4p3TxIl8ubM8b9wLDX1pFxXp28FNr5EevUqZi3nPkm8X5cxEQVGxOGNrfYf7W3WrW9WNWDqrYiVackqT4RAxGJxkbBAcOwI8pCvY6fxVf2eEtzsj1avCKilHb5EOM4vxCbwZt7Wa3+qr+nHTpOX2yp63rbZ/l+R2nmxjqVYwAA/db/3VWNCCkmNr9SrVYOnNLD8I5YPH4rKyjwPIOqNr7vN61MqEZPLyRR6lUpxUUlheUScDwvFyxmUSQWe97q19Ne9M0LCXg53cSbk/PJ7k4Ti/DQl4LDUeV/td9aFBZbIdxJwUfBcclYKaLi8BlaNi0Up8gI0AG9z3tWJ/qBKNk/8Aqj/UsqjqTcn4N8FbogKACgAoA44seQ1k9cjqsKn0T/JovT+JH5s5d4ocHPirC58Z13H2Xatixeu3hLyl/QTUeGy/XnRmubN6jMPyvXYolNa4FDFYmRs1gPMb20uRv+dVk2U0rORembXXvXO2PNk5cw8X1HDHKlzCpY2jvc73v5r01ZaKrGdyfFhI9wAPVSy/6WoxNEe6R+Pq31aUB5dUIK+K1jfTUOL/AI0uU5dxkKcW9jPcDw6E8JbEZB4q4kLn1vlumm+3mq6itGRTlh4NR4Tw9EQKmYLuBnbr8d6ZHV2EN55DE8PWRGjcMVbfznob739KnE3sCklvgyvmSCGWXwMEHZR/aOWuCQbWU9FHVjXJPRD4Tqppvkuua+JqY8FHGoVYvEUAeqjoNhS5v3cmh05YuUmUOBxgglMhjDxsCJI7bX3dP3vTrS1LPJ231jzVpr6r9R24bB9YVGgjjKMABoST8jp7qVKWnkxi64dyaxzFxkbPpmYt5dNuo62pFS6hHuX0kmXl5oVmkRwAEsNbE5SG1Ow2tb1rlqVVX04WQSwJHMnMgDDPqzMGOUb5emm1aVClop6OxEJe9kjQ8QM3hSGMocx0PUWuDt11+VdONPBST1PJPg4RiJpCYYmYMAA1rLe/3jpSKtxTp7N7kxTfYlYzhkaMVB0GjrGQTe+p1/KmdNtpVIudSX0EXlfQ0oxKTF4HwS9mzq8YZWtbS9re/SuqtTUHsVo1XOOWMPLwH1UWvuaSNyfZv/t19y/yoDLO/KYL8ZTsmGb/ADOorB6971GMPM4ofR8/I2gVvCwoAKACgDxMLqfdXLe0/Ut5w8xf9CY8oxjAYVFxvEYsq5hOsgJUXyyIDoe16r0Kp6lhTfy/pt+hS4WJkqSINIFsDprfb8RWq29WBPYj4rlSCXzFLa/ZOXt2oknkEzIuIRgTyBb5Q7AX10BIFKHI0XkXi0MKPHK5BJGU7WGWxsSRbXtTqco8C5ZzlDhHxbCkeXE297E/madsV1+YlXzZjY2wkgTEBnXzCzC5FwLEDcWJ3vVKiWCdWZbbGdcP45EvDZsIQ3iNLnQ/Zt+z/HymkQa4ZMo5eTTcDzXhlRRmUeUfaPb3V0qSEOIr8z81Ni7wYXyxH+0lW+Z+6pcaDuaXOerZcD6VHG7OeC4bLE2Gjw8R8ysZGt5Vv5UzGxN+vfsBXHoTkPcsHPmHl8YVcGCxaRmkztqF9kWAXpbudTRWjpid/Snm6iQhH61xHrMErgHFXwEplQFonuJYxuLkXdP3tNuoqK0PVhp79jCv7H/3aS+qNS4dxyB1RkcOri4Yba9D1vvpWDUUqcsS5MmPk849XxGkbhMp1DJmDaddbgda7LK+dq9TjkXXoerHGcCpzRy2Zk8NkRZrAo6XCMfunTbb1FejhfULik5rZrsZsKdWjUSe6Dkfkxogr4p1cAG0K6rqQwzMd7EbAd9daw7rqnMYGqqQ3YriJ9lE02S2hA9P0rDcpTlvuxqWFgzfmLicLSsqhCynzOLXZiOttDa29eksKE6S958nPVakiPyzw04rELh8xAcAE75VAuSB7h+NaeciMI2vBcoYWOERJGQAPazHNfvfv+FQGBE49wgwo8akt4dr33y75vdapKnn6MFEvEcXKNVRIowe5OZzb8Kwuq4ndW1L/k3+SOil8LZr1bgsKACgAoADUMDKOaLYbi6OTZcVAU97xG4/ytasn/T33cq1r/BLb6Pcm53SYYexkLNa3qK9LGnvk43PhFxirCIt0Av8tapLOS+UfnSNs0gvux/M0nuO7G58T4JAxC+Gnl00RlOnTMpF/fTJUoy5JWyK5uWsNYnw7f8Aew/O9VdCPYpF5ZA4jyrAEuhy3Nrhw42PTKD+NR6Tj3GxhkX8ThUOCDKg1iD3yi4v3PvowjPqSkqqSI8syTYZTkyoiDO1/NMwABRNNFvu/wAKTKaT0pnZTg+ZD7ydweGREmRSFZVt6eUaL002uPh3q8E8YYxzHuGBEF3IAGwG/T8T3q6XgVJ5ZnX0qYlXlwirpYyG3oVFKuE9Jo9I/wB1EUhWeewPJBqSDnhppMO2eM2jY3kQC/vZRca9xfWonRjWWJow7+wx97SX1X6mo8uugjWUSCQSAMGS4BFgOuo1v5TqKxbinGEtLeDLi20MqAMLjXrelRS/dbBi3xzHLh2QOxQsGABViTYnawt2p1OynVfuhrURZ4rzFJIRh4RbOtixtmItsPu3A1N7+6tKlZwtYOpMV6jqPCJfAPozWSK7SZHfXKEDAAXt1Gu9/fV43/qzSp7lJxxHcv8Agf0YmJ3L4kkFcoyJlNiLG5JP4Vp5bW4k0PDQBFCrsAAPhQSVvFuCRysZGZlIXUi1tL6nTXTSgkUfoYwIXCvOAQJ5pJFvvlzFU39Fv8awoffdVk+1OKX4y3GcQNGrdFhQAUAFABUMBB+lzh5OGXEouZ8LIswHdVNnHxQn5Vi1G7XqcKvaotL+q4/MZjVBooV51wZAOSUAgEHKDofjXq/Uyso4NOOT7xHnLBSQSIJTcowAKMNbH921Lm87lorBh2FNpFJ6EH5EVzpe9kebDjeeoWPkSdtdmKAfAU/KK6tsYOeG5viJ1SVPU2a3yFR6kSi2fBY8c4nEUUmVDcXBy2NrMNSNN+m9RJrsdNOS3E/guEnx+CSCBVgjVQjzNqZCN1UDXLuSfh3qj32Rz6IqWpjTy7ySYoymIZJATcqi5QQMtgbHYEXsNDfWojSSeS+sY8TxKLCRFntGiC+np0t1PoKu4lMplFxHn3BNh2lR8QzlwuQKEOYgnRmGXQA9apnBOCnnwzY7+jkByO5nYl9bADc2tuBsKrWWpJHVZ140KnqSWcEiLkiRioWZLl2QgqwKsgJIO/S1j1uDXP7P8zefWYL9x/mfJeR5lV2zxkI2U+1rqB29aPZpeSF1qi8e6z7PyLiQSoMbMFzWDHXUiwuo10odtIuus0Gs7nHDcDxnD/2qBZIZNZIlJYg2zF1XQlgoJKg62PWk17BVo+9yjIuq9CU3KlleU/6jjw3jCeGrJIJI2Fw4Wwa/p07Zdx1vXnqy9OWiMcCVLJK4lBFi4DFez7xk9GG2nQdPjXVaV8TXkrNbGRfXcs3iA2ZVNiRex21HxrbrwVWCi+GKpvTub1yvAy4aNpAVdkBK9tB8vdS7a0jQzgJTci0Ew79bV1lD2r6UBkVfpM4m8WBeOL+2xLLh4h+9IbE/Bcx+FUqzjTg5y4W/5EpZ2L3l3h6wYeOJR5UQKPcotWR0SEnRlXlzUbl+HYbU5x4LOtoWFABQAUAfL0AcMdhxIjKwuCCCD1B3FZvVbV17dqPxLeP1RaEsSMD4ZwXEwYnEYWJ1PgG6LIW80b3ykW7bH1FaXSL9XNuqi78/J9zmuKSUslTzTLPFnjnVAzLuoFteo00+VaUq+I6cCoUvezkVOHRlpAAL1w6sM6XshibCyjr/AJh+tT668CNcV3OskLs4fLbUFlV1VbdbaNa/xteo9WPcsqkXwRcTw3Ez4eeeNR4ER8xzDMwHtBNBmCjci3p1qXNPgbFByFxQ4fGR6ZY5CI2uwsbny2A3sTtr1qIyWQ0s3+BMy6m1t79KY3gpgyznfmLJjPq+HbO0QJcmEuC1gQANdh1tbzVGsNAvR4qXFH+uzOIEOt47atYEKoTNtr+VqM5JaHzE4zDSY3ADATZpUSVjmzAECMWVgwGXNYgkai96W+dxlJLO41qYzPBPfI8gZCh0JIVtx95SCt+t/dVsrJZxmoShjKR0xThYpM2l8QEHqTKotVsoiKbawux545NOnithwDIsSkBhe4zSXtr7XUX3tUSzjYtbelKUVUezZXct8UzcOEx8zYcknufDNyPeUNvjVIS1QyzovLdQuvTjxLgUcVgHhww4hFcxyMz4mEaatIw8SLswuLrsd65Li0VaGvuRWj6dd0o9iXwLmSJiuSQyaXtpmHqddhWL7LVi3LG6KqSJWG5b8fiMMyAHDsniSkWtdSDb1znKf8VaPT6rqU9EuUKqLSalisQEUs2gAua0RZXcBnaSMyNoXOYDsCPKPlQt9wLMH86siEhFU/X+L3GsHDwUXs07jzn/ALF095rC6zN1dFnDmo9/lFbsdT2yzQ1FhWzCChFRjwimcn2rAFABQBWcZ4mIo3IIzAbU6jScpLPBmdQv4UKUlF++lshOXmOdJ1DL+zb2XBvc9iLaV3ujFvS0eTo310qbuFUy094seOG40SoGHuI9RWdVpaJYPY9PvY3dBVFtnsJH0k8NeJo+IQKWfD38RBvJC3tr719oe4156jL7PvdL/Z1HlfKXj8TRktcPmjI/pB4ouInaSM5ozlCN3AW/5k16ObOdLBTcpR3mF9LBvyt/OqJZFXMsQHNoCWHmWx0NyP5i1Wx5MvU32FPj2OIzRwgFA2VmFjmPVVI1t6j4Up4yaVvbte8wwkuJV4bRlY3yqwyFVKFhmW7C+U9ganc68GhkYPBqZY4IlYDysFuf1/EV0YUUJbbOcvD+IwsZP6RyQFszlo72uRcIGVhpmAzaKN76GlyZeO4t8hYcRTSYpyxAVgGtbMWNiTrtcFfU67VMN2TIZY+MRLPL9Yg8YERhCwDWbVrlSQQNgG201t1tIokUfOPHBiMTFGkAhjjzixALF8ozZiGI2tZQT3vrXNX+E0+kr/1MURAa4dTPX6I+D2+IckXdjY3Gp0Pcdj60a5eSqpQX7qO0fEsQLsJZveHfp63/AOXqydQTKhb/AAtI5rjZVVlzuFe+YXIDX3uOtSnNLBPp0ZPU0so+HiUmTw/Fbw/uZjl3vttvRmeMbk+nR1+phZ8lQYBHIJVzFM2aRFNr/vC25HbrTYVHw0Y3Uen5zVpfijdeQsWsmFjkaSPM66AEbA2vbfoTbpe3SotqCpZfdmDOWXgo+e+I/WMRFg45smSVHkFtWy2YLqRpbU/Cny4wMjCLTbY8cKWyW935VaPGBOSs53482Ew9ohmxMzCPDp3c9fcvtH3VSrUjTg5zeEt2WSyyZyTwFcHhkiBzNqXc7s7G7MfeSfhasXplOVecr2ps5bRXiK/uOm0lhFhxbiyQA31boP5k9BWjc3cLePvc9kMt7WdZ7cCNxDnidUMyGNogbEAEW1A366ms636pVlWVOpHGeDvrdPpxptwe6Hjl/igxMKyjS+49a3DHLKgDNOPTA4qWGYlQxurelq0beanDQeN6va1Le8V3jMW9yJNG0UXheIGcm0ZG9+mhprlpp5lyZsKMK95opLMHyd+FfW8Mf21goGYsSB6ml0X6kXqX4nd1Okun1oezTefA68N4omJjAuCSLjsfUVldU6ZGvScHw+H4fZnoeldWVx7k9prlGA/Sfyk2AmzIv9VlYlLf9Njuh9Oo+XSs/pV9KpF29f8Aaw2fzXk16kO6KHlrCtJLlQ5TY/yrYiInFPkZeE8BlxZbK7nDKbO+g8QjdE9O7UclVThF5wXXD+WY4XYSJK0bWKBFLZbaZT6diaq4bjVIZeITNKAPqcja3VpHRQum5Aa9vSrxj5Btijx/g0skLhI2kGYaXsLa3sbG1XkLiyhkwuNltGyYlgPIpkdcqLodtvmOg1pWGMyh/wCXOIcNw14p5YbpGoIYeUnqQp6KLAbnc9angg64Li8GO4hPEIYpMOkeSNmUEFg3mcEjQEMR7lB61K35KlB9I2Li8TCQwIqRxeJYKLfZA26DTSuev8JqdK/3URczVwHrjzegDSeSm/8ADn9ZH/NRWlQ/Znk+rf7zH0JfLuPnlxWKE4ylMqqnRRdiLd7ixzdfwohKTbyKu6dOnRpypvnOWeeVuKGaOdyLLHZFGn2UuT7yT+VTCWcthd0fSlCOeVn88GdcY4mcQ6SN7QiRW9SoNz8d64as9T2PS2dD0YOPzbOHLuPXBYkYgxCSO/7ROo19tP3hvbrTaVb91mT1Ppia9akvqho4PwGWbirYuINNhpM0sc9xl84sFOu63K2tplFPkYWDVpZUw8TyzMEjRczMTsAKngBX5SwUmOxJ4liFKggrhYj/ANOI/aP777+grz13N9Qr+zQf3cd5vz4j/cdH3Fl8jRxDmOGG4JZiOiKTWjUvbejiDf5HRSsK9RakjO+Og4uzJIcmfzr3HY9QRvasKpWVKs6k/eT4fg2oUvu1FbEcSR4pPAiR2iX7g3sb+86j8KZKnezkq2njj5C4yt4J02/zJnC+IYvDyJFhxIyXOZWjsF+JGtafT611Ub9VHBfUaEEnT5+RqsZawuNba1qmYVHM3LUeLSzaMNmqU2uCJRUlhithuT4sB/WJHzZSAPQna/pTKeZyxJnBdabWi6lOOX8itxMz4+UojfshrI/T/wCK6qs0l6dM8906zlObvbvt5CHF4fhzg3kdtco1IAO5CjT4mrOCjHTUkVpXdSvXlUtKSz5YyvPh+J4doZVDLILdv9wwOoNYXVelzli6tXicePmvDNnpvWvUqez146ZGT4Tkp8PxAYTEzZIJFskmxmVbfsg2yMdj1IGm4q3T+owu6fiS+Jd0zanT0s1/C4RIkWNFCooCqALAAdK0EJPGIVRV0DErnbmo4ZFWOPO7nY7FQfNe2vpt+VQ3gmIscd+kTFSYdFTDthLvcSqSbgA3Vcyi2u++lJcmXRYxYqRoIY2c3yJmvvoov7+ppy4KfvGf4qQSGRfq4aRixD59LE3FhcC4Gmt9z6UsYPXLCnB4JpCoLyxkppayKDfpfXbXpapRVkHm8ZGwin2iHdu5JVbk/HS3QCk1/hNHpX+6iVeas89cgqpJY4PjmIij8OOUql75cqnUm+5F/wAadGrJcHJUsqNSeuccsltzZiy2bxiCQASEjFwL2B8uu5+dT60mKj0y2W2n+b/uRcDxyeFHSN8qvfMMqm9xY7i+1R6slsNqWVGq05LdcFbS8nVg8k0EFryrzNJw6QsLth2N5Y/u/vp69x1rqpVU/dZ5/qXT0vvaf4ofsLG/GZUdwU4dE2aNCCDiWGzuDqI1Oy9azeoXk5y9ktt5vl9oL+5kRj3Y68axQjgIQjsbGq1KcbGz0Uvz8t92dVpT9Wt7xnvJOHfHyO7yMijUKumnT40yl0qi4Znu2PrdQqQm1BbI9c1R/U5Ue97tkcD7SkG3xBG9Z0bPFaVs+Gso7fak6Xq/mdOC8HxK4xZcPGVibUk6AnqQOg/nWr02nWpRcan4GbfzpTaceTVlHfetMzz7QAUAQeMcMTERGN9jQQ1kXuKcMjwWCIiHVcx6kXp1CWmayZ3VaEqtnOFNeP6kDgPBMNKzyykPm1W/an3VNuepbmR/p+6pU6Dpz2kn/IiCNIJlSDrJm32Ubn3dK6IwxR0PkyK1wqvUXcLaMWWfFJMNxBXw8wB9x1U7gg7q3Y157qPRamr2m1eKke3aXyZ6Gx/1DCpJQrRwpcMooOLTcPYQcQJeAm0OMt8ln+63Z9jVbDqcbn7uS0zXMX+nlG/OGN1wMPEIyUuuotcEa3/WtiLQhpsx7mzHYmHGGVAbBFsSCQQOi2GhuTfWlTbyOjjB0wkU2OmSbF+J4EaiwZCoY72UXO/UnpULfkh8YQ2Hhv7SN2XysA1hqAGuB7v0q+SuCa/0X4DOGJcIDfww35AdNNqoWyz1xaJS48lo1UIibsVUaAKNlJ1J+FSgyJHHMI008MhtnZ5FHZVVbhffuSe9UnBz91HTZ3EaFVVJcI5TcKZSoNiW2sGNhcAk6aKOpOlcs6Dg8Nm4ut0cfCz3FwdnUtEyS2+6wtp6k2qk6cIPEppMn7bp/wADIOGwkshYRxh8pscrqRftfYmlVHCn8csFl1mm/wB1hhcLLI7IkeZkNmysCFPYtfLf0veom4QipSlhMldYot4wz1Hg5Gl8FUzOBdgrAhf42HlU+hN6pKpTjDW3sSur0fDPcvDpBKsIAaQ6lUYHIO7nZR76hVIODnwvmT9rUPDPHGcKcMLysl9LhWuwvexI7G1WoS9b4eAfVqC5TGHk/kV8TbEY1THhl8ywnRpOxk7L+7ua4bi+k5Oja7y/el+7H/Jm3N3O4aito+PP1Grj/MoFsPCtzoBGumn71th2FclvRlKPp0Nl+9N8yf1G0qdOh7092U2MxH1XEIo9mRSJVBuBtZh63q9vTdWM6M5Z8HRVnhqoo/8Ag6YFxhpTJCzrm1Kopa9+1qtSr3tNelFZx3KyoW03rkTIOB4jiE6vKpSJDcZtye5/51rTsbScJOrV+Jmdd3EGvTp8GpYaAIoVdgLCtQzjrQAUAFABQBHx2FWVGRhdWFjQBmnEeT8ZAx+rSHJ8Db4EGnwuJx2Mq46Na1pa3Er3xy4dPK/jzsfOx30Oo02A2A+NdqqqEU28tnl/Y5XVV0qcdMIkuLARBxMjmJiLspPtD1uauopT1+Tmdyqls6Eo5lF7NDNw7iEU+HKTgMjEqMwBDJ6g7jesbqXR4XkvUh7slxJco3+mdZVrRjSuXuUkvL2K4ec+APj4Y+Y4SRthb/oOdv4W0rGh1KtZy9K+W3CmuH9fB6lRjUWqBI4XzNh8TeJAYph7UEwyuh/hOhAvuL1u06sakdUWmvl/cU00ScVIiho7NI1jdmPluRa+l/N2AHypjBNEXDYMaKzWt01XbT2R5vmajIZ7jHIUjgsGVb6C4tmPaw1J+JoxuDYvY+REAzXYM4TKoA1N9NPT86logquecAmHbhyIoQXmJUbAmMXohvMH8Ip8QkhM4+sk+EI9FF7yPm0QAatcEnL1trXF1CVRvFL4vn2XkZTjtuW0WCkxIKTIYIgqlIo2AJBLi0un7vsDQdb9MKdWFDEqbUpN4bf6DsZ5J2N4avheEPEyAAZIrKSCbWUKAbADXUdO9O6fTlcTdSTS+u/5FajUeD3FwgCLwkTELGPLlULFob7HfpvpuNda2V06k5a55b+Yp1Z4wfeF8JSKLIoaNb+x4mouLsWZTb4k3PfauS+t6SWvVmXZbP8AJFoVOxRuynPh+FIzzlrs8bExobi5kdiVJ9NazPUcMVLxpR8Pl/RIbs/hL3ln6PYcEfrONb6xiT5vNqoPdQdz+83wApVxdVrqG/3dL/8AUl8vA6hbyqSwv8E3H8xSzCQQyDKm65fKfQtvf1pUK86MFCMMU3t+fk1oWtKKyvi/77FQk4eM4rDoGlKWt106e8dO9Vq0528lSlJqDGxnCotSW6J/KmCfGIT4yFxujJ+mtaD6LTnFOnLBxrqjg9M4fkX3LHJckOIM0rr6ImiitW1t/Qp6c5M26uPWnqSwPAFdRzH2gAoAKACgAoAKAPjrcEd6AFeLlLDwGWULmYgnXpUpvO5SS914W7QlCKHFEZ9ViF2B3vfY+mlarxUSSPAUZ1enym5x3fBJxErOgCC3iELGAPs97dBarznphsc1vQdW5iqj35fyHZOMRxIqMb5VAJ9wrO9jdWL1Lnyetrdet6E1CO+NtjjxzlTCY5FMkYbQFHGjL1BVh5h8685PpM6E3Kznof8ADzF/geghWjOKb7i3Hy/xHAm+GlTFR3/s8Vo9uyzKP9QoXV61v7t3Sa/5R3j/AIJ9KL+EV+O86Y5UlixeCeHOwySKCY4/Nr5gCCLeo9wrQoX9Cus0pp/jv+RaMIx+LJaRcYixE0CpiI5FUM9lkBsdLXFwbi3WtBM52NPCsAG8MumZg2axF8pJ3ve2gFvjUtlcFJ9LAPjYDvmm/wBAqIPEicbFBOjxYk+DEJnKBUubKhv5nc7hdLXGpvasrqChN+9LT5+fyGQeESsBw+RXk8XFEvlQuVyBVJaTyKCDlUAddTmJrOqOLjFQgsZ25HaiHiuNRxXD42PNoMqNnO1jYKhN762pkKWd4QaXz2KPDDDSY3EWGFwslrf20xMK3vuAfMVsAbW3zd6XVurai8Tnl+I+8/5Aot9hh4b9HEs1jxDEySj+5QlIvcftOPfaq053dfe3pKmv4pfF+CLYiuWMuKnw+AiyQpGuUaAABF99uv41E7ehaPXNupV7N7/y7HXbW86272iJuKxz8QhdjeNibXW9jroe9j2qL2E4zjcSWV3Xg0LbRh0okTD4lR/U4oy3R7HLckd+tU0XF4lOLWOUi2uhQ92T/E7PwjEQWWCCUE2GUi6W99MhbXVV+nW4CVxb0k5wayOfI/Kxw15XJ8R9SOgvrXoKVJUqaguxg1anqTchupgsKACgAoAKACgAoAKACgD4y30NACLzNyOGJeElRqXUHerxm1wc1a1pVd5LfsLuD4k8z5Ik8PKLPI32R2QdSbVpRqqptE8TXsZWqlUry2b4Xc9Q4dsVL4ENygP7Rzrf49qXcVklpR39G6X6kvXqrC7I1XCQZEVN8oArOPYYXB1tUYQHKTDKdwKz63SrSs8ygk/K2f8AIupyXcX+J8i4GckyYaJiftZAD8xY1x/ZNWn+wrzS8PdE+onyipb6L8Mv9k+Ih/8A1YiRf5kVPo9WgsRqQl9U0TmD7EPG/RUshQtjccSlyuacNlv2LISKsp9XXam/xZGKfzPkf0TRBszYrGsSLEnEWuN7GyClyj1WfKpL82H3fzJeG+ifh6m7RGQk3PiSO9z3N2sTVvZOpT+Oso/9MSdUPAycL5XwuH/sYIo/4EVfmQLmhdFjN5r1Zz+r2/Ij1fCLYRKOgFaNCxtqH7OCX4b/AJlZSkxX5l5sSEZV2JylgdRfTyjr+lc1e/Wv0qSzLyaFCx29Sq8fIRuJQFpi2IYfV1GYC9rns3esWhcRg94uVTJqVKbksZSic8KHnlWZB4UKCwG2f4bV3wfoU5TuHly7HK/vJKNLhdz1BhnxsqPhVsyE52PYX00311vTun2s6c3NfC+EKvq8JQ0/vGw4RCEUMbsALn1rZMg7UAFABQAUAFABQAUAFABQAUAFAHwigBV5q5T8dR4JEbX8xGl/lVoycXlCa1vSrpKos4LXl3giYWIIu/2j3NQ3l5GRhGKxFbFtUFgoAKACgAoAKACgAoAKAFDnbiksdkjjdrjQKDr7zsBWVfuvOapU+HyzTso0YQdSfYQ+PcOkVkxBU5lUF4ze1t7qPz9Kz7Obs63p1Vy+TsuIK4p6oMYsVDDjsN4iKCMo8RBuLbFQK6r+0eVcUOUc1lcp/c1fwKzA8GxGLYRBHhw62BzDKWH6HtU2tjKb9Wvu/BNzeRpr06RpfBOCxYVAka201PU1tLjBkN55LGgAoAKACgAoAKACgAoAKACgAoAKACgAoAKACgAoAKACgAoAKACgAoAKAPhFAFXx3hQmTS2ceyT+R9K4r2zjcwx37HXaXToS34Fnk7lOfDYh5HZVQknIhJAv02plrSlSpqMnllLqrGpUco8D0FrpOc+0AFABQAUAFABQAUAFAH//2Q=="/>
          <p:cNvSpPr>
            <a:spLocks noChangeAspect="1" noChangeArrowheads="1"/>
          </p:cNvSpPr>
          <p:nvPr/>
        </p:nvSpPr>
        <p:spPr bwMode="auto">
          <a:xfrm>
            <a:off x="1069975" y="7699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803" name="AutoShape 16" descr="data:image/jpeg;base64,/9j/4AAQSkZJRgABAQAAAQABAAD/2wCEAAkGBxQTEhUUExQWFhUXFx4aGBgYGBwcHRweHhwaHh8gHB8hHCkgHx4oIBwfIjEhJSksLi4uHCAzODMsNygtLiwBCgoKDg0OGxAQGywkICUsLCwsLCwsLC8sLCwsLCwsLCwsLCwsLCwsLCwsLCwsLCwsLCwsLCwsLCwsLCwsLCwsLP/AABEIAN8A4gMBEQACEQEDEQH/xAAcAAACAwEBAQEAAAAAAAAAAAAABgQFBwMCAQj/xABHEAACAQIEBAMEBwQJAgUFAAABAgMAEQQSITEFBkFREyJhMnGBkQcUQlKhsdEjYnLBFSQzU5KisuHwQ4IlY8LS8Rc0RHOj/8QAGgEAAgMBAQAAAAAAAAAAAAAAAAMBAgUEBv/EAD0RAAIBAwMDAQUFBwMDBQEAAAABAgMEERIhMQVBURMUIjJhcRUjgZHBM0JSobHR4QY0YnLw8SRDgpKiU//aAAwDAQACEQMRAD8A3CgAoAKACgAoA8TTBFLMbAbmobwBlfNvPM7TLHg2KkHawNx1vp+VUUsvYZpwhw5O5gWaNUeVWm1uB6d/WmZzwLxjkZ6ACgAoAKjIBUgFABQAUAFABQAUAFABegDwsykkBhcbi+o94oDDPdABQAUAFABQAUAFABQAUAFABQAUAZdztzWz4j6pbIpBIbrcW39CD8KVJ52Q1JLdiRnbDZkAJmkbKHPQHpS4+C78ktZmwVvBb+ssbk2B94PT39qYn2RRruzYeT553w4bEe0dvdTRRd3qMgeXlA3Ncte+t6C+8ml/34LKLfBXY/j+HhF5JUT+Jgv5ms/7boy/YwlP6Rf6lvTfcXcX9KXDU3xMZ/gzP/pU1H2hfzfuWz/+Ukg0RXciN9LmAuAHkJO1oZdfd5aPaep9qUf/ALhph5Z7/wDqzgB7byJ/FDKP/RUq66l//GL+kydMfP8AIsMF9I/D5dFxUV+xbL/qAqF1O5h+1tpL6NMjRF9xiwvE4pBdHDDuDcfMVeHXLTOJtwf/ACTQelIlK4OxrUp16dVZpyT+gtprk9UzIBepAT+f+cBg0yR2bEOPKDqEH32H5DrSK9ZU18zU6V0yd7U8RXLMk4Q8xlbEQTEYtTmN95AdSG6MD935bVxU5VPjPTX9Cy921aw8bM2TkrnCPHR2No50/tIidR6r3U9+mxrQp1FJHj7y0qWtTRNf5GemHKFABQAUAFABQAUAFABQAUAIn0h8VxcBVsO2VLG+gIb0J6UucmmMjFNGdcdnEmL8UML5Rofct/xFLUsPJfTlYZ24pxszFc0a59MpjvuNiR/Oj4nwTnShw5F5K1GIxGrHUA/82pqWlZYlyyOfGeYMPhY880iRqOrGw9w6n3Csmr1eDn6VtF1JfLhfVllDbMthKl58xGKQvw/D5oRcHEzN4cQtvZfbb8KX7FfXO9eppX8MP7ka4rZFJjcJiZvLiuIuC5yrHhwsYva9ha7sba61nqjC2k1Tt1ld5PLfzHpKXMiM3JWCXLA0ZeU+cljeV7dWPRfda9Ml1C8+NLC/l+BKhBFtDh1EjrFGBIFUMqD2QL5QQNF323rkqO4qR9/OM7F1ojwUDln4jhiN0aQg9A6AG19vePWu63h6VtUcu+C0cTqJF7xLiBvKsgIcsSDmuACDtbfQ2FxXNGkviia9OmtKwUMnDoZjZ4gy5wbb6EWOo100+ddsa84R917hKhCXxJFnwfkjCySExF4iv24XeNviNr/Cuat1CtjTJJ/JrJw17anBZxhlucJxLC+bD4tcUlriPEpZrekia394rmxaTlq0OnL+KD2/JnHGlJ8b/UmcO+kpEYR46J8K+1380RPpIunztWjSr3tJZhJVor8Jf5FTp4+JYHvCYxJFDIwIIuCDcH3HrWladUoXD0p4l/C9mJlTaMf5g5ceTHPk8RpHkLEsNN9NewGlvSnSttdXU3sego9dVGz9KEcS4yROZuXJImEmkM6C9wbLJ7ugPdeu4olSlCWYEUL+ldU/SunuuJd0RsfxR8PiI5YvD+sqnme1x5l1DKNM2v5GlVKkaTyuTssrWt1Cg4VfgXD7/wDg1/k/jv1rCxSyBUkcG6X+6SLgb2Nr+l67YS1JM8zdUPQqShyl3L6riAoAKACgAoAKACgDzI4UXJAHcm1ACR9JeIcwAxOcoPmyNY/MfClzbXAyCzyIEPFMQkYPieJFJssmt/50tza2ZdRWdirxxBdXjBWTbJvpfp3FTDkmTwtzYuXsOn1dZMRFGr21OUA2HUmkXt9RtI5nz2S5YlRchd4rzzJiWaLhyqVXR8VJcQp08v8AeN6DSsipSr3fvXT0x7QXL+oxYjwVcvK2GKmXFPJjJrqWdwdsy+WNR5VB2sO9dFHXH3KKUI+F+pVvyVPEcI/mUJGrkk+ELABbgZWOaxsLA2+FaNpR05epspUlkseBRN4knhqiTTf9XJfIqgCwG5Y6asbaC99q5LvE3mfC/mTnwMeCwcCM6JfxWGaSzMWJtuzX09BcW6VzQg6kk5vESW8Lbk+4LBxBGgjUC2siLML3OpLMATcnqTethULZYlKWfqJ1T8C7zHiYkxODSNh+y8YFVt5TkFl/LX1rlvKUVSlpec4/qdljqdZJkWbGZ3diPaN7H02J/SsqNPCwj0sVhYPk+JBU3upN2BABO2g9360JPOSrO+C4nkARbi5vm69ddtAe1KnSzuyk4KfJbpxtyQWzAjy5tMvrt+dc06Iv2aKWDzx94zhpDINCQbgBhexIuDuD/OrWsZ+snFins8PdGY8I5hnwrl8G+QFyTh21iKnawPsnfUdTXobmxpXKXqrftJfEmZEmsvT+Rr3I/wBI+HxhEbgRYi2qNrf+BvtD03ride66ftX9+l/GuV9ULwpfJll9I+IYYT9lEJHY2DfcFrlgOp7CtV3EZ0lOk8p8NHZ0y2p1rlKq8L59zFkjyDMw66A7sev+5rjhFLM6h6+6ryqVFZ2u3lrsjtw1GkmDLL4c6gGNhpYjYA9B07a671am5zbkvyFXVCztaEaFRc8v9TXeROdvrJOHxIEeLTcbCQDqvY91+Wld9Oqp/U8pfdPnbPPMXw14HYU0zwoAKACgAoA5zzKilmICgXJNACvxnFwcQhaGCZWbe19/TXr76o9+C0duTNMK8mFlMM1/Cc5Dmv5b6D4A/Klpt7Ma9t0V8MH9cWGX2VICge/U/P8AOiEU3uRN7bGqY7gvDsGhxMiqmUZizMT7v/gda4b6+9B+lRWqpLhePm/BCTl8XAq4kYnijBplkiwJ1SEEK8ttjLciyHoo+PSqWHT6cZOrWnqq934+USk5vhLYuZOBofDUhljj9iPMgiHa6LuR0uDXZO0pQi2p4b79ymub5R84nw0t+1LNIUF44XsIw+wNlUa30ub26CsWNbTmnnbz3HC/xHEv9ahjZ/rEjFhIiD9lDp5bdcw1PmNyOg0rT6dtLCWF2zyxdRHngmFmSXFEyeDEQguSpdiQ1gpBIXNcaakaCm3cUprMcv8AkRBjqmEjVSEUAG5IUkXPwO571wU251EqjwkMawtjhDgwseRUKA7qswG4113v0uda2vZ6DxJyyczlLPAsc14dYpsEqiygT+Xf7A621J71xXcIenPTLPBoWD+/iVkkns5dfISB6XuSfW4OlZC+Z6LUQZZs3mJvl093pT8C28nzBuCCHYJbW9jfcaD4a0VFjghPfcmcPlGqqbE6ajp0A9/UVz1VjDaGxSycuK4jENlhRfIpsxOoJAJsBfXKup1GwrotIUoP1HyclynnERbxHD2UhTHqdCXGYjYliQNdT17qK0lUT3OGVHfBV43hoVktfcEMD5r3sLEe7p2p8aupb8HJUo4kkPvLfOme2D4ixykgRYnbXoJOzfvfPvWNO1naN17TeP70P1iQ8p4fPZkzmnldVlAi8RibBdLg/Hob/OuylKnexVSm9u68fJm10/q6s6UoOPvefJW83cEeHwjJlSW2jrpp6+o29RTa0fRknE7emT+0KVSNxvjdPwQ45J1ngmmsDG6nONPKDrqDr5biqKUvU1YwdNanQhYugpan28mq8s/SJh8XMYSrQsf7LORaQenZuuU12U60Z7I8ve9Mr2sVKa2Y504zwoAKAPE8oRSzGwG5NQ3gMZM85i58Rw8SQl1+9mAPyt/OkymNjDAglWjYYjDE76jYg9m7N+dVT0kuOotOcOPLisOgMY8dhYkb9tf+dKs3qexKWlbjFy3wqGHDti8YAGAvnfoqjc/p1rj6he+zxjCms1J8L9fwKRi5c8ITuL8axGLxCYqbCytgkY+HFlINrf2pF7M43CkWsdPVNrZKjB5easvil8/BaWXv2H3BPDIiyQyBkIurAjW493Q9O4qsab4m0mUySPqq62crf97b8aKkFjlExZy4nAgiYu75SQDlZr2LDQAG9/drXNTy5pJIli9xISxgSJGkEMQzCK3nI1JdiDYH01Pc12W+lVc8vz2RVlfyC2ePM8TSSNIAGPsoCQCxJ0vrYdd66bqcnLaWMFFgesRh47k2t6aDr7qzoTnlJ8DWtjmkS2y3IttqNN/Ttb5V0qKbzqKClzzHabCa5r+Lpv8AYFDSVOa+h1WX7eJVY2MxlbNe4OovYX6A/OuOD1ZZuMhKBqSD87U57olcniZrtoD8TUx2WSjTfBPwETBr6g7qCL3I7fLeueo1JYGRi0txn4Zw55EMjjKbM1gdLspuSOm9vhWdVuEqmmO+dvyESqKOMir4hMkjny3AQKblSF0ZhYgi7D/IK2pYSjH8Sae8tTKDjEpMgb2goUL3yjW3zJArto/A0Z9d/eERsGcSWUXEEerP95tSQvft6VoW1tJrUzOurmCkoIffo65wbDOmFxTZomOWCVvsnpG5/wBJ+FYV5a1Laftlsv8Arj5XlfMlST9yQw/SzgvFWNwwFla1+p7X6Gun1I3dKNSk8o3OiX1O1lOFT94zZgJDHGoCAAL5jbM1tS3YdhVak5VHpibllZUrRSuq7znc7xRIScLiF8KQNeOTXfexI6aafMVNOG2I8oVfXco1dVRaqU12/wC+TUPo+5oldzg8WD46LdJP7xR36ZhcajQ12UqurZ8nnepWCo/e03mD4H6nmUFACf8ASbO64Xydf+f899UnwWgI30c4bDukjz3Zgt7dTve1VwsFm3koeLOqTM0BNitshBu21tPnrS48l5bI0Lknl+B4/GlgysDpmJN/nVbm4p2tJ1Z8L+fyF7yeBb5h4jJxLGJFGhbAwyhWsbLNICNBobop07E1nWFvPLuq/wC0nwv4Y+F8xmE9uyGnASQzl1zKZlJzJ7MijMbXU+ZV0FunwNaOgNQucR4Y+CkaXCBmhNmngBJOt7yRC/taeZevTWmRae0lkVJF9w6cTIskcoaNhdWF/wBaVKrFPDporp+Z1nw2IDoUlVlvbKw0Gh83c23tXPKpRmsOH5ErK4ZS8biT6pjZVcyMqMrSHqctgq9MoLWsOt67bOClBvGPCKTk1yV3IeGkkwSr4mSN5Ps+3ewNgdgAADpqST2rkqTjCq5OOWSllcjU+DyBQJGJHcan361Mb2PDponQ/J4Eb/ev8/1q/tNJ8wRGmS7itzgjeNhLm+su17iyjWqValOVGWiODs6fn11k5cVwrKkc182ZjZh1tsT61lUai1aTdbTbRAGGJt7u/WmuaQ1QyiywnBgVDBmZr7L07e61cs7vG3YMKL3JceCvNlksygEXtb/mtc866UcxLSfu5LjF4kxxBAzWLWJsCSOxHaua3xKbeDmdFTlliTPhMoK9s1rjXUk6+uv41tqq5bl3DCwiiODOLcql1jU+d+hP3U7+p6Vu2Fm5PMng851G9jD3YLLGY4JRF4SAKLWFhtXoJRg4aE0jz0KklU1vc5/0YrQmGQZlN76fIj1FVhCnGnobTLVK03U1xyNf0fca8UNgMbZ5IxeN218WPow/eXQH4V4m6pfZN1rj+ym9/wDi/P0Zt0qiqwT7ldzlyoQ33WveKVdAewfsegPwNaU6S/aQ5Nux6ipx9mud4vv3Quxn6ypw86N48Y8uUebTtfp3HTcaVXCq4xs0dc5T6fmM/fpyNR5O5WMfhTO7lglsrdNNfdeuqMUueTzlSq5ZWdvA6VYUFAELi/DUnjaN9j17VVrJKeDMp+QsZFIWgCHswex+ItS3Tl5Ga14LTlX6P2STxsUQzdht+PSrxjgpKWTl9MHNX1WBcPEbSzeUZd1TQOw9bHKPU+lYck7+80/+3S5+cv8AAyPurbllD9Gqnxohh8Yr4aNH/ZOuSZdDZXUaMM1zm1tbQ61sPdkNJIqeduOQTYlxGrF4nCGVVYSKRmUhCLEgb7i+lDjJMlNNHnB8y43DgyM31pFGQiRSki6nLdwLMbfxG172qdmVwGC5pSJmxMKMkbMPrOHuGUMb3kjIACtpqrWzdNapKmp7NkNbZNNjwyYuKORJBJE3mGViAwItY2F7dxVadm4ZcWUycZcDkLxyKrRPZggUZQBoFsd9RfbrXbb0vTjjIme7JuFwELlcgVfDUZQosFBuLDYfKr1acJrdAm0d5eGr1cfhXMrSAzUcV4YvR/w/3odnANQo88YTw8TgvtX8YW2+wK5byiqdCWk7envNwiJjxmgSMAKFObTqdf1rz9P3ZNnoPSWps5LDr0A06fOrtj0WHDmWP7TC56H+W1cdaMpIXUWolGJtS3U6bXrlco4SRCxjBwxcbFha500t3+YtTKMkkWWMCRzFjxJK0URPhIcssqG9z1RG79z01r0/T7Z6PUmvojFvr9v7ul+ZOjx8cYEccZAVL2AHlFr6/wAzWm8+Tz7ot+82S+CTNIhZ7e1YWFtqMMpVSi8YI78RbxnjBRVUHUqDaw+HWjA1QWlPBV4ziEmSPEILYiKS8TAb2AzKw6hgbWqlahCvCVOpumh0FoqbG3cvcSi4jg0e11kXVTupGhU+oOlZfS6s4arStvKHD8x7MfNZ95Ffw3lB48WsxZWVAQpIGaxFrE2100rXVOKeUMld1ZUvSb2HMVc5woAKACgAoA44uYIpY6WHWs/qd37NbSmueF9XwWhHLMYwH1fGtieIYrzx51SJDrljVrISttS7XbXTrSbO39loRp9+ZPy3yOW+53k4hEhuIxh5GSSKFRlUqhXxGd7DMGbLoL+ttbnQofGUrLERQgwZxM0cWcqZCQXUm+xa2bXcKfU2rprNIRRTZY83cHigwoWzAsy3Oa7MUWxZA4JTcEgNrrXJCpqeDplHCLHgHCMPiMBmlkMRZs8kuawUI2WxJucurb7lu1TnDI5Ry4Lxo8OnlkhkjnwTOC8UZJIBsPEjsMoa97rfW1MjPsykomojjMUyB4cskbR5869BY9TpmuLBdxr2pik9SQrBFwGMC4WJipkYghQNc3mNrfrtVqs3BZREVqLjBgMisVUEi5C6gH0PWiEsrIY3I+I4iEYqEYkdl/2pVS5UNsFlHInc/TmWbANYjWbRtPsCuS9qareTSOyw2uERvDDQMwGo3000ttXmteJ6T0UpYlgrUZjtc2FdI06rJVCuCzwmNBIDezXHWt1huJSS225KHj3FXxOeDCG0a6STDS5/u4z37t02rV6Z0vT97W/BfqzCvuoKPuRf1IvCODKkWR0Fs17dNrfrXoMmHUrZeUcJOFzZ5CFWzAgeboSNvhRqRaNWOlZLbhWGMcaqdxe/xNGRNWcZPJCwPCW8V3lVSDew31JqcjZVFpSR14nw1naPIFCqdRt1Gw+FGSsKiWcsuORcccJxB8OTaLE3liHQSKP2ij3jzW9Kw+qxdCcL2P7rxL5xf9jstqmuLia6prcjJSimuGSfasAUAFABQAGgBF+lniTJgzDG1pcQywob2tnPmPwQMb9Kwbr/ANR1CnSfw01rf17DYrEc+RKg4quEiWVB5FARFYBASoyqSuXXa9z61pJNvLHyxjAn8ISbEzxXdRI+YhypZQSlrWAsNBbsKdH3d0Km9R35ChaY4qKefw2QpkYe2HVz7NrHLoQSNbNpvVqs90UprAc38wmeYRjzRw2ys/nJYCzEkgXHbT166UgsbjG8k/kHiRHiQ5hGj+bfQ7jKBpvfqQBc1E0EcI0eTDqkQF0UFdGjAIFhcX8liRrsNSQANaXjcG8iVDPiMPLiJ4YycO5P9VKyCS5Qgy5SMvi7kqDqCdL0+MllZFyp5WUNvAeIrPw2FwWO0YEZ8zWAFv3b21PQXplxlwbEx2Gvh6fsEsQtlAtGfKPd6VelvBMiR1yjqSfU03SvBXLEznxf6zgRqf7cb/uDvWd1Xa2kzu6b/uIkGCVlDx3JXK1wPdXlM8SPRzin73crMMhIv0rplLA/B0kWoyAtcV4szt4cd/CzWkkU2LW9pIz36Fula1paYWufPZfqzFvrxN6Kf4sd4OIYKFREPDjCKBky7babanWkyV03lMztNPujvJxTCBVcumV/Z03todLaa1XF3lrfYPTpfwnDhXFEnxEkSxJkQEhxrfUAdOt/wplb1adJTcnnwRGlSbxgOY+JphjGBCrl76bW2HY96m1lVrJtyxgidGnHscMNxpBO0M0CRlQSWU5gLLm10HSmTjW0a4TbIjTpcOJN/pnBaeePX0P46afGkt3nBb0qPgoua8V7bQrEJMGwnVg3m8hGZSMugKkjftTIxlUp6Kryp7Y+pDhGO8FjBsHBMcs0KSIbqyhgfQi4qOi1pSt/Sn8UG4v8OP5FKiw8k+tkoFABQAUABqGBkPPsrT8ThjSSFRh4mkJnYhM0hyLtu1hoPWvP9Lkqkq1y/wB6WF9I7D2msJdivxnLT4gIWk8TUZ29lAvlv4aWuxAvqbbe+tZTS4GYb5OkHLiRtbw7xI4ZWaTL5gLAtYHubgAdL1Ep7E6Y9ykwWAxTT43wsPlSdheR/wBmAFuLpcXNxroPlV9UdtRRr+E8SciTxGySQhFF2kbM19Oi2vlHzvV/VgLUZMk8q8DmixhkBSTIntJ5dxayhhe+m47juaXUnGSxEbCLix9WUzBCkUgljNlV0JN9ySwJFr7FhbTQUrDbwuSZJolYKCQEPNGjMbtddCCCRY5iAW9R8KcqbS3IjKKWBUx/D3wsjYjDpnjJLT4fYj/zI1++PtLbzb71eFX91iKkPBccP5kDRq0ZvGRdch0t7jt7q7tsbHNvwWOHxzy5gpsVIvcdwe9c1auqbLRgL3HpS+NwaMdV8bt/diuLq09Vk5I67BuNdMsYcMfEYr2/ltXj9eyPRSmktyhwuzDW4P8At/Ku+W6OtNYFrj3EnlvHBfw7lZJR1I3RD37t0rXsrVL36n4L9TFvr3P3dL8X+hb8r4PCR5S7Z5ALqmVsq2BPaxPqdKbczrS+FJIzYpYK4MfAxErA5ppAouPe7fyFOWFOEc8LJXtk7RlY8TAJLhYo1JFr3OUvt6sfwozqhJrlsFyXn0dwXE0pGrMFH5n8TXD1KW0YJjKKOHMy+NxCKIEi2UXG4uSxI9bWplq9FCUiJ7yJXHOCR4eCebO8krgLncg+0QDsB0pVvdOrUjDCSLThhZOfBOWkxGFw7MxWxZtANbt1+Aq9a7dOq0t9iIxyijkBcY9wCQSAbdjL+VlrtjJLQhcu4+fQlxAvgBExu0DvF8Acy/5WA+FZ1L7nqc49qkU19VsyHvBZ7GjVuCgqQCgAoA8TGwJ9K5ryr6VCc/CZKWXgx/h+JU4/iE5OpmSFNLm0aAEKBruelZXTqbp2VKPyz+bOmO8my7fFyWJsEA3uCW9+Ube8n4V2IYdVCg75m7ltfgNht0A2qSMnDjLSiO8CB3zDymxFjcHd1Gx3v86lJPkkqlnxZ3wqfFl+G01X0xRTLOOMlxS5WfDKc37LKDofEdBqAxsbX1/So2DdjHhMGkRuhe9rAF2It6X/AJUawxk+4+TOG8TMykWIbMy2/h9kfKq6n2J0pHNP2kniZtMujIbdANVI9PzoySKeN4TPg53mgQyQEZpYwRe9/M0a75huRax99dNGvtpkK0qM9Q1cqYtZUeRGDKxWxHUW/A+lcV6/e3GVtDw4lDx4f+KYfQbyH/8Amu9RetfZzK2f+4GXChjpsRXjp8r8Dbm0uTPZca8sssMZIhzlZpF3NibpGe52LdAa9PRt1GKqT5xsv1ZEozuVppbJcsaMJxiCJFjSLIqiyqCu1VlRqzlqyKfTtOzkiUOYI/uP+H61R28/Jf7MqeUev6fi+4/yH61Hs8/JH2bUXdHr+nYd8rX72H61Hs9Rdw+zqr8Hocwwjo4+A/Wo9nqMq7CouWj7/T8PZv8ACP1o9CoC6fUfGD1/TsJ3D/4R+tHoTXBb7OrfI9Dj0H73+H/eo9Cpyyv2dVzjCPQ45B+8P+2o9Cp5B9OreEQuQ8Wo4pjkT2JFhmUWtY5SjaepAq9duFW1qPlScX+PBm3FKVKcoS55NQr0xxBQAUAFAHHFnyGsrrctNhVfy/UvT+JGLcqSpkmkNgXxMzFr2I/aEC9tbfOrxjppwj4il/I6KSbWTvxfiyo6AEEAZmJLaDYX6DrYH39KnS2XbxyV8OOWVSXGTZAAxB9osCD031FvmDU4KOSQyYDEqyk+L7JK3KEXt1HmOnr6VR5RZPJO8YhQQ6W9CQfh0obLJfI8LjGudCba71XLL6TvHiCTrb3f8NSVawTYzoTYWHXMP1q6KthnU7nX30Bg86H2aFuVwLeJwj4GR8RhlLQsb4iAb+ssQ+8Oq9ffVqkfUjpfPYTJd0R+I4qJsbgcUkgeKRZLFdf+mPx9OlcV1qlZzo43WC9rFyrLBD47zMcTmw+FukQJE0wOpH93H2PdumwrjsemqkvVq89l+r/sakaE69TQn7q5f9UiJh4VRQiAKoFgBWi228m3GEYR0RWEVMMeae1yQpvc+ldktqXGMmDCnrvdOW8PuScXjnDlR5QOpG9LhRi457nVd31SFTQtljk8YqeTwvNYXNtOoq0KcdeEKr3Ff2bVPYm8KRggzG99RXPWac9jR6fCcaScnyQOKSAzAHYWvXTQj7mxmdQqKVyoyzhYOeHkKs7qCFANr7elWlGLST5F0pzp1J1IZUUtjq3EpAFPl1J6dqp6MMtDftG50KW2HsffrVpmaw8oPfpQ6WYYD2vFw544R9PFJAA/lsSdLdqj2eLbii32pWVNTeMNtFzyLjD/AEzb72GYf4WU/wAzWV1aPp21OfipE5L6r6ld/Q3AV6MygoAKACgDhjT5D8PzrF/1D/sJ/h/VDKXxH5w5K+tT+JDE0KrG5P7RXY3Z2PRh19K2KVupxT+SI9WUdkNOO5cxsispfBja5EUt7g3vq51q/saK+u3jInPgZgrFpYCUJ3WS9wCPvW2/Orex4WRbrrOkrsBzbioFyJ4RUHS6sbbbebbSlOhFjVVa4NE4FhsdjMPFL4+DGYXylJSw1I1s9unSrexxI9qkmW8fLvERtNgfd4Mv4+f86hWiB3cnyR+LQcTw8EkufBWjQtZIZATYX+/bp1qztYpFfaWzPP8A6j45jqIL3vqjb/47Ul0ItjFWkPfBpMfPGky4jBDN0aKW99iPb1ttTVZRYqV3peD7xp+JQRNL42DYIBoscl9SBp5/WpdksArvLwKGK+kHHov/AOPa9tEcf+ulKjBcDPWkxWxOIxcgE4UpFI728MFULZR4pRb39m1yv53qXTj3LU3Jy93kvsFjMQI18JsP4dvLaN7f6t6VKhBvLyd9PqtaEdMYxwvl/k7nF4z/AMk+6OT/AN1V9CHz/Mv9sV/Efy/yRIWxUZJHh3PeJ/1pkoxksM46N5UpTc4pZZO4DwrF4p3TxIl8ubM8b9wLDX1pFxXp28FNr5EevUqZi3nPkm8X5cxEQVGxOGNrfYf7W3WrW9WNWDqrYiVackqT4RAxGJxkbBAcOwI8pCvY6fxVf2eEtzsj1avCKilHb5EOM4vxCbwZt7Wa3+qr+nHTpOX2yp63rbZ/l+R2nmxjqVYwAA/db/3VWNCCkmNr9SrVYOnNLD8I5YPH4rKyjwPIOqNr7vN61MqEZPLyRR6lUpxUUlheUScDwvFyxmUSQWe97q19Ne9M0LCXg53cSbk/PJ7k4Ti/DQl4LDUeV/td9aFBZbIdxJwUfBcclYKaLi8BlaNi0Up8gI0AG9z3tWJ/qBKNk/8Aqj/UsqjqTcn4N8FbogKACgAoA44seQ1k9cjqsKn0T/JovT+JH5s5d4ocHPirC58Z13H2Xatixeu3hLyl/QTUeGy/XnRmubN6jMPyvXYolNa4FDFYmRs1gPMb20uRv+dVk2U0rORembXXvXO2PNk5cw8X1HDHKlzCpY2jvc73v5r01ZaKrGdyfFhI9wAPVSy/6WoxNEe6R+Pq31aUB5dUIK+K1jfTUOL/AI0uU5dxkKcW9jPcDw6E8JbEZB4q4kLn1vlumm+3mq6itGRTlh4NR4Tw9EQKmYLuBnbr8d6ZHV2EN55DE8PWRGjcMVbfznob739KnE3sCklvgyvmSCGWXwMEHZR/aOWuCQbWU9FHVjXJPRD4Tqppvkuua+JqY8FHGoVYvEUAeqjoNhS5v3cmh05YuUmUOBxgglMhjDxsCJI7bX3dP3vTrS1LPJ231jzVpr6r9R24bB9YVGgjjKMABoST8jp7qVKWnkxi64dyaxzFxkbPpmYt5dNuo62pFS6hHuX0kmXl5oVmkRwAEsNbE5SG1Ow2tb1rlqVVX04WQSwJHMnMgDDPqzMGOUb5emm1aVClop6OxEJe9kjQ8QM3hSGMocx0PUWuDt11+VdONPBST1PJPg4RiJpCYYmYMAA1rLe/3jpSKtxTp7N7kxTfYlYzhkaMVB0GjrGQTe+p1/KmdNtpVIudSX0EXlfQ0oxKTF4HwS9mzq8YZWtbS9re/SuqtTUHsVo1XOOWMPLwH1UWvuaSNyfZv/t19y/yoDLO/KYL8ZTsmGb/ADOorB6971GMPM4ofR8/I2gVvCwoAKACgDxMLqfdXLe0/Ut5w8xf9CY8oxjAYVFxvEYsq5hOsgJUXyyIDoe16r0Kp6lhTfy/pt+hS4WJkqSINIFsDprfb8RWq29WBPYj4rlSCXzFLa/ZOXt2oknkEzIuIRgTyBb5Q7AX10BIFKHI0XkXi0MKPHK5BJGU7WGWxsSRbXtTqco8C5ZzlDhHxbCkeXE297E/madsV1+YlXzZjY2wkgTEBnXzCzC5FwLEDcWJ3vVKiWCdWZbbGdcP45EvDZsIQ3iNLnQ/Zt+z/HymkQa4ZMo5eTTcDzXhlRRmUeUfaPb3V0qSEOIr8z81Ni7wYXyxH+0lW+Z+6pcaDuaXOerZcD6VHG7OeC4bLE2Gjw8R8ysZGt5Vv5UzGxN+vfsBXHoTkPcsHPmHl8YVcGCxaRmkztqF9kWAXpbudTRWjpid/Snm6iQhH61xHrMErgHFXwEplQFonuJYxuLkXdP3tNuoqK0PVhp79jCv7H/3aS+qNS4dxyB1RkcOri4Yba9D1vvpWDUUqcsS5MmPk849XxGkbhMp1DJmDaddbgda7LK+dq9TjkXXoerHGcCpzRy2Zk8NkRZrAo6XCMfunTbb1FejhfULik5rZrsZsKdWjUSe6Dkfkxogr4p1cAG0K6rqQwzMd7EbAd9daw7rqnMYGqqQ3YriJ9lE02S2hA9P0rDcpTlvuxqWFgzfmLicLSsqhCynzOLXZiOttDa29eksKE6S958nPVakiPyzw04rELh8xAcAE75VAuSB7h+NaeciMI2vBcoYWOERJGQAPazHNfvfv+FQGBE49wgwo8akt4dr33y75vdapKnn6MFEvEcXKNVRIowe5OZzb8Kwuq4ndW1L/k3+SOil8LZr1bgsKACgAoADUMDKOaLYbi6OTZcVAU97xG4/ytasn/T33cq1r/BLb6Pcm53SYYexkLNa3qK9LGnvk43PhFxirCIt0Av8tapLOS+UfnSNs0gvux/M0nuO7G58T4JAxC+Gnl00RlOnTMpF/fTJUoy5JWyK5uWsNYnw7f8Aew/O9VdCPYpF5ZA4jyrAEuhy3Nrhw42PTKD+NR6Tj3GxhkX8ThUOCDKg1iD3yi4v3PvowjPqSkqqSI8syTYZTkyoiDO1/NMwABRNNFvu/wAKTKaT0pnZTg+ZD7ydweGREmRSFZVt6eUaL002uPh3q8E8YYxzHuGBEF3IAGwG/T8T3q6XgVJ5ZnX0qYlXlwirpYyG3oVFKuE9Jo9I/wB1EUhWeewPJBqSDnhppMO2eM2jY3kQC/vZRca9xfWonRjWWJow7+wx97SX1X6mo8uugjWUSCQSAMGS4BFgOuo1v5TqKxbinGEtLeDLi20MqAMLjXrelRS/dbBi3xzHLh2QOxQsGABViTYnawt2p1OynVfuhrURZ4rzFJIRh4RbOtixtmItsPu3A1N7+6tKlZwtYOpMV6jqPCJfAPozWSK7SZHfXKEDAAXt1Gu9/fV43/qzSp7lJxxHcv8Agf0YmJ3L4kkFcoyJlNiLG5JP4Vp5bW4k0PDQBFCrsAAPhQSVvFuCRysZGZlIXUi1tL6nTXTSgkUfoYwIXCvOAQJ5pJFvvlzFU39Fv8awoffdVk+1OKX4y3GcQNGrdFhQAUAFABUMBB+lzh5OGXEouZ8LIswHdVNnHxQn5Vi1G7XqcKvaotL+q4/MZjVBooV51wZAOSUAgEHKDofjXq/Uyso4NOOT7xHnLBSQSIJTcowAKMNbH921Lm87lorBh2FNpFJ6EH5EVzpe9kebDjeeoWPkSdtdmKAfAU/KK6tsYOeG5viJ1SVPU2a3yFR6kSi2fBY8c4nEUUmVDcXBy2NrMNSNN+m9RJrsdNOS3E/guEnx+CSCBVgjVQjzNqZCN1UDXLuSfh3qj32Rz6IqWpjTy7ySYoymIZJATcqi5QQMtgbHYEXsNDfWojSSeS+sY8TxKLCRFntGiC+np0t1PoKu4lMplFxHn3BNh2lR8QzlwuQKEOYgnRmGXQA9apnBOCnnwzY7+jkByO5nYl9bADc2tuBsKrWWpJHVZ140KnqSWcEiLkiRioWZLl2QgqwKsgJIO/S1j1uDXP7P8zefWYL9x/mfJeR5lV2zxkI2U+1rqB29aPZpeSF1qi8e6z7PyLiQSoMbMFzWDHXUiwuo10odtIuus0Gs7nHDcDxnD/2qBZIZNZIlJYg2zF1XQlgoJKg62PWk17BVo+9yjIuq9CU3KlleU/6jjw3jCeGrJIJI2Fw4Wwa/p07Zdx1vXnqy9OWiMcCVLJK4lBFi4DFez7xk9GG2nQdPjXVaV8TXkrNbGRfXcs3iA2ZVNiRex21HxrbrwVWCi+GKpvTub1yvAy4aNpAVdkBK9tB8vdS7a0jQzgJTci0Ew79bV1lD2r6UBkVfpM4m8WBeOL+2xLLh4h+9IbE/Bcx+FUqzjTg5y4W/5EpZ2L3l3h6wYeOJR5UQKPcotWR0SEnRlXlzUbl+HYbU5x4LOtoWFABQAUAfL0AcMdhxIjKwuCCCD1B3FZvVbV17dqPxLeP1RaEsSMD4ZwXEwYnEYWJ1PgG6LIW80b3ykW7bH1FaXSL9XNuqi78/J9zmuKSUslTzTLPFnjnVAzLuoFteo00+VaUq+I6cCoUvezkVOHRlpAAL1w6sM6XshibCyjr/AJh+tT668CNcV3OskLs4fLbUFlV1VbdbaNa/xteo9WPcsqkXwRcTw3Ez4eeeNR4ER8xzDMwHtBNBmCjci3p1qXNPgbFByFxQ4fGR6ZY5CI2uwsbny2A3sTtr1qIyWQ0s3+BMy6m1t79KY3gpgyznfmLJjPq+HbO0QJcmEuC1gQANdh1tbzVGsNAvR4qXFH+uzOIEOt47atYEKoTNtr+VqM5JaHzE4zDSY3ADATZpUSVjmzAECMWVgwGXNYgkai96W+dxlJLO41qYzPBPfI8gZCh0JIVtx95SCt+t/dVsrJZxmoShjKR0xThYpM2l8QEHqTKotVsoiKbawux545NOnithwDIsSkBhe4zSXtr7XUX3tUSzjYtbelKUVUezZXct8UzcOEx8zYcknufDNyPeUNvjVIS1QyzovLdQuvTjxLgUcVgHhww4hFcxyMz4mEaatIw8SLswuLrsd65Li0VaGvuRWj6dd0o9iXwLmSJiuSQyaXtpmHqddhWL7LVi3LG6KqSJWG5b8fiMMyAHDsniSkWtdSDb1znKf8VaPT6rqU9EuUKqLSalisQEUs2gAua0RZXcBnaSMyNoXOYDsCPKPlQt9wLMH86siEhFU/X+L3GsHDwUXs07jzn/ALF095rC6zN1dFnDmo9/lFbsdT2yzQ1FhWzCChFRjwimcn2rAFABQBWcZ4mIo3IIzAbU6jScpLPBmdQv4UKUlF++lshOXmOdJ1DL+zb2XBvc9iLaV3ujFvS0eTo310qbuFUy094seOG40SoGHuI9RWdVpaJYPY9PvY3dBVFtnsJH0k8NeJo+IQKWfD38RBvJC3tr719oe4156jL7PvdL/Z1HlfKXj8TRktcPmjI/pB4ouInaSM5ozlCN3AW/5k16ObOdLBTcpR3mF9LBvyt/OqJZFXMsQHNoCWHmWx0NyP5i1Wx5MvU32FPj2OIzRwgFA2VmFjmPVVI1t6j4Up4yaVvbte8wwkuJV4bRlY3yqwyFVKFhmW7C+U9ganc68GhkYPBqZY4IlYDysFuf1/EV0YUUJbbOcvD+IwsZP6RyQFszlo72uRcIGVhpmAzaKN76GlyZeO4t8hYcRTSYpyxAVgGtbMWNiTrtcFfU67VMN2TIZY+MRLPL9Yg8YERhCwDWbVrlSQQNgG201t1tIokUfOPHBiMTFGkAhjjzixALF8ozZiGI2tZQT3vrXNX+E0+kr/1MURAa4dTPX6I+D2+IckXdjY3Gp0Pcdj60a5eSqpQX7qO0fEsQLsJZveHfp63/AOXqydQTKhb/AAtI5rjZVVlzuFe+YXIDX3uOtSnNLBPp0ZPU0so+HiUmTw/Fbw/uZjl3vttvRmeMbk+nR1+phZ8lQYBHIJVzFM2aRFNr/vC25HbrTYVHw0Y3Uen5zVpfijdeQsWsmFjkaSPM66AEbA2vbfoTbpe3SotqCpZfdmDOWXgo+e+I/WMRFg45smSVHkFtWy2YLqRpbU/Cny4wMjCLTbY8cKWyW935VaPGBOSs53482Ew9ohmxMzCPDp3c9fcvtH3VSrUjTg5zeEt2WSyyZyTwFcHhkiBzNqXc7s7G7MfeSfhasXplOVecr2ps5bRXiK/uOm0lhFhxbiyQA31boP5k9BWjc3cLePvc9kMt7WdZ7cCNxDnidUMyGNogbEAEW1A366ms636pVlWVOpHGeDvrdPpxptwe6Hjl/igxMKyjS+49a3DHLKgDNOPTA4qWGYlQxurelq0beanDQeN6va1Le8V3jMW9yJNG0UXheIGcm0ZG9+mhprlpp5lyZsKMK95opLMHyd+FfW8Mf21goGYsSB6ml0X6kXqX4nd1Okun1oezTefA68N4omJjAuCSLjsfUVldU6ZGvScHw+H4fZnoeldWVx7k9prlGA/Sfyk2AmzIv9VlYlLf9Njuh9Oo+XSs/pV9KpF29f8Aaw2fzXk16kO6KHlrCtJLlQ5TY/yrYiInFPkZeE8BlxZbK7nDKbO+g8QjdE9O7UclVThF5wXXD+WY4XYSJK0bWKBFLZbaZT6diaq4bjVIZeITNKAPqcja3VpHRQum5Aa9vSrxj5Btijx/g0skLhI2kGYaXsLa3sbG1XkLiyhkwuNltGyYlgPIpkdcqLodtvmOg1pWGMyh/wCXOIcNw14p5YbpGoIYeUnqQp6KLAbnc9angg64Li8GO4hPEIYpMOkeSNmUEFg3mcEjQEMR7lB61K35KlB9I2Li8TCQwIqRxeJYKLfZA26DTSuev8JqdK/3URczVwHrjzegDSeSm/8ADn9ZH/NRWlQ/Znk+rf7zH0JfLuPnlxWKE4ylMqqnRRdiLd7ixzdfwohKTbyKu6dOnRpypvnOWeeVuKGaOdyLLHZFGn2UuT7yT+VTCWcthd0fSlCOeVn88GdcY4mcQ6SN7QiRW9SoNz8d64as9T2PS2dD0YOPzbOHLuPXBYkYgxCSO/7ROo19tP3hvbrTaVb91mT1Ppia9akvqho4PwGWbirYuINNhpM0sc9xl84sFOu63K2tplFPkYWDVpZUw8TyzMEjRczMTsAKngBX5SwUmOxJ4liFKggrhYj/ANOI/aP777+grz13N9Qr+zQf3cd5vz4j/cdH3Fl8jRxDmOGG4JZiOiKTWjUvbejiDf5HRSsK9RakjO+Og4uzJIcmfzr3HY9QRvasKpWVKs6k/eT4fg2oUvu1FbEcSR4pPAiR2iX7g3sb+86j8KZKnezkq2njj5C4yt4J02/zJnC+IYvDyJFhxIyXOZWjsF+JGtafT611Ub9VHBfUaEEnT5+RqsZawuNba1qmYVHM3LUeLSzaMNmqU2uCJRUlhithuT4sB/WJHzZSAPQna/pTKeZyxJnBdabWi6lOOX8itxMz4+UojfshrI/T/wCK6qs0l6dM8906zlObvbvt5CHF4fhzg3kdtco1IAO5CjT4mrOCjHTUkVpXdSvXlUtKSz5YyvPh+J4doZVDLILdv9wwOoNYXVelzli6tXicePmvDNnpvWvUqez146ZGT4Tkp8PxAYTEzZIJFskmxmVbfsg2yMdj1IGm4q3T+owu6fiS+Jd0zanT0s1/C4RIkWNFCooCqALAAdK0EJPGIVRV0DErnbmo4ZFWOPO7nY7FQfNe2vpt+VQ3gmIscd+kTFSYdFTDthLvcSqSbgA3Vcyi2u++lJcmXRYxYqRoIY2c3yJmvvoov7+ppy4KfvGf4qQSGRfq4aRixD59LE3FhcC4Gmt9z6UsYPXLCnB4JpCoLyxkppayKDfpfXbXpapRVkHm8ZGwin2iHdu5JVbk/HS3QCk1/hNHpX+6iVeas89cgqpJY4PjmIij8OOUql75cqnUm+5F/wAadGrJcHJUsqNSeuccsltzZiy2bxiCQASEjFwL2B8uu5+dT60mKj0y2W2n+b/uRcDxyeFHSN8qvfMMqm9xY7i+1R6slsNqWVGq05LdcFbS8nVg8k0EFryrzNJw6QsLth2N5Y/u/vp69x1rqpVU/dZ5/qXT0vvaf4ofsLG/GZUdwU4dE2aNCCDiWGzuDqI1Oy9azeoXk5y9ktt5vl9oL+5kRj3Y68axQjgIQjsbGq1KcbGz0Uvz8t92dVpT9Wt7xnvJOHfHyO7yMijUKumnT40yl0qi4Znu2PrdQqQm1BbI9c1R/U5Ue97tkcD7SkG3xBG9Z0bPFaVs+Gso7fak6Xq/mdOC8HxK4xZcPGVibUk6AnqQOg/nWr02nWpRcan4GbfzpTaceTVlHfetMzz7QAUAQeMcMTERGN9jQQ1kXuKcMjwWCIiHVcx6kXp1CWmayZ3VaEqtnOFNeP6kDgPBMNKzyykPm1W/an3VNuepbmR/p+6pU6Dpz2kn/IiCNIJlSDrJm32Ubn3dK6IwxR0PkyK1wqvUXcLaMWWfFJMNxBXw8wB9x1U7gg7q3Y157qPRamr2m1eKke3aXyZ6Gx/1DCpJQrRwpcMooOLTcPYQcQJeAm0OMt8ln+63Z9jVbDqcbn7uS0zXMX+nlG/OGN1wMPEIyUuuotcEa3/WtiLQhpsx7mzHYmHGGVAbBFsSCQQOi2GhuTfWlTbyOjjB0wkU2OmSbF+J4EaiwZCoY72UXO/UnpULfkh8YQ2Hhv7SN2XysA1hqAGuB7v0q+SuCa/0X4DOGJcIDfww35AdNNqoWyz1xaJS48lo1UIibsVUaAKNlJ1J+FSgyJHHMI008MhtnZ5FHZVVbhffuSe9UnBz91HTZ3EaFVVJcI5TcKZSoNiW2sGNhcAk6aKOpOlcs6Dg8Nm4ut0cfCz3FwdnUtEyS2+6wtp6k2qk6cIPEppMn7bp/wADIOGwkshYRxh8pscrqRftfYmlVHCn8csFl1mm/wB1hhcLLI7IkeZkNmysCFPYtfLf0veom4QipSlhMldYot4wz1Hg5Gl8FUzOBdgrAhf42HlU+hN6pKpTjDW3sSur0fDPcvDpBKsIAaQ6lUYHIO7nZR76hVIODnwvmT9rUPDPHGcKcMLysl9LhWuwvexI7G1WoS9b4eAfVqC5TGHk/kV8TbEY1THhl8ywnRpOxk7L+7ua4bi+k5Oja7y/el+7H/Jm3N3O4aito+PP1Grj/MoFsPCtzoBGumn71th2FclvRlKPp0Nl+9N8yf1G0qdOh7092U2MxH1XEIo9mRSJVBuBtZh63q9vTdWM6M5Z8HRVnhqoo/8Ag6YFxhpTJCzrm1Kopa9+1qtSr3tNelFZx3KyoW03rkTIOB4jiE6vKpSJDcZtye5/51rTsbScJOrV+Jmdd3EGvTp8GpYaAIoVdgLCtQzjrQAUAFABQBHx2FWVGRhdWFjQBmnEeT8ZAx+rSHJ8Db4EGnwuJx2Mq46Na1pa3Er3xy4dPK/jzsfOx30Oo02A2A+NdqqqEU28tnl/Y5XVV0qcdMIkuLARBxMjmJiLspPtD1uauopT1+Tmdyqls6Eo5lF7NDNw7iEU+HKTgMjEqMwBDJ6g7jesbqXR4XkvUh7slxJco3+mdZVrRjSuXuUkvL2K4ec+APj4Y+Y4SRthb/oOdv4W0rGh1KtZy9K+W3CmuH9fB6lRjUWqBI4XzNh8TeJAYph7UEwyuh/hOhAvuL1u06sakdUWmvl/cU00ScVIiho7NI1jdmPluRa+l/N2AHypjBNEXDYMaKzWt01XbT2R5vmajIZ7jHIUjgsGVb6C4tmPaw1J+JoxuDYvY+REAzXYM4TKoA1N9NPT86logquecAmHbhyIoQXmJUbAmMXohvMH8Ip8QkhM4+sk+EI9FF7yPm0QAatcEnL1trXF1CVRvFL4vn2XkZTjtuW0WCkxIKTIYIgqlIo2AJBLi0un7vsDQdb9MKdWFDEqbUpN4bf6DsZ5J2N4avheEPEyAAZIrKSCbWUKAbADXUdO9O6fTlcTdSTS+u/5FajUeD3FwgCLwkTELGPLlULFob7HfpvpuNda2V06k5a55b+Yp1Z4wfeF8JSKLIoaNb+x4mouLsWZTb4k3PfauS+t6SWvVmXZbP8AJFoVOxRuynPh+FIzzlrs8bExobi5kdiVJ9NazPUcMVLxpR8Pl/RIbs/hL3ln6PYcEfrONb6xiT5vNqoPdQdz+83wApVxdVrqG/3dL/8AUl8vA6hbyqSwv8E3H8xSzCQQyDKm65fKfQtvf1pUK86MFCMMU3t+fk1oWtKKyvi/77FQk4eM4rDoGlKWt106e8dO9Vq0528lSlJqDGxnCotSW6J/KmCfGIT4yFxujJ+mtaD6LTnFOnLBxrqjg9M4fkX3LHJckOIM0rr6ImiitW1t/Qp6c5M26uPWnqSwPAFdRzH2gAoAKACgAoAKAPjrcEd6AFeLlLDwGWULmYgnXpUpvO5SS914W7QlCKHFEZ9ViF2B3vfY+mlarxUSSPAUZ1enym5x3fBJxErOgCC3iELGAPs97dBarznphsc1vQdW5iqj35fyHZOMRxIqMb5VAJ9wrO9jdWL1Lnyetrdet6E1CO+NtjjxzlTCY5FMkYbQFHGjL1BVh5h8685PpM6E3Kznof8ADzF/geghWjOKb7i3Hy/xHAm+GlTFR3/s8Vo9uyzKP9QoXV61v7t3Sa/5R3j/AIJ9KL+EV+O86Y5UlixeCeHOwySKCY4/Nr5gCCLeo9wrQoX9Cus0pp/jv+RaMIx+LJaRcYixE0CpiI5FUM9lkBsdLXFwbi3WtBM52NPCsAG8MumZg2axF8pJ3ve2gFvjUtlcFJ9LAPjYDvmm/wBAqIPEicbFBOjxYk+DEJnKBUubKhv5nc7hdLXGpvasrqChN+9LT5+fyGQeESsBw+RXk8XFEvlQuVyBVJaTyKCDlUAddTmJrOqOLjFQgsZ25HaiHiuNRxXD42PNoMqNnO1jYKhN762pkKWd4QaXz2KPDDDSY3EWGFwslrf20xMK3vuAfMVsAbW3zd6XVurai8Tnl+I+8/5Aot9hh4b9HEs1jxDEySj+5QlIvcftOPfaq053dfe3pKmv4pfF+CLYiuWMuKnw+AiyQpGuUaAABF99uv41E7ehaPXNupV7N7/y7HXbW86272iJuKxz8QhdjeNibXW9jroe9j2qL2E4zjcSWV3Xg0LbRh0okTD4lR/U4oy3R7HLckd+tU0XF4lOLWOUi2uhQ92T/E7PwjEQWWCCUE2GUi6W99MhbXVV+nW4CVxb0k5wayOfI/Kxw15XJ8R9SOgvrXoKVJUqaguxg1anqTchupgsKACgAoAKACgAoAKACgD4y30NACLzNyOGJeElRqXUHerxm1wc1a1pVd5LfsLuD4k8z5Ik8PKLPI32R2QdSbVpRqqptE8TXsZWqlUry2b4Xc9Q4dsVL4ENygP7Rzrf49qXcVklpR39G6X6kvXqrC7I1XCQZEVN8oArOPYYXB1tUYQHKTDKdwKz63SrSs8ygk/K2f8AIupyXcX+J8i4GckyYaJiftZAD8xY1x/ZNWn+wrzS8PdE+onyipb6L8Mv9k+Ih/8A1YiRf5kVPo9WgsRqQl9U0TmD7EPG/RUshQtjccSlyuacNlv2LISKsp9XXam/xZGKfzPkf0TRBszYrGsSLEnEWuN7GyClyj1WfKpL82H3fzJeG+ifh6m7RGQk3PiSO9z3N2sTVvZOpT+Oso/9MSdUPAycL5XwuH/sYIo/4EVfmQLmhdFjN5r1Zz+r2/Ij1fCLYRKOgFaNCxtqH7OCX4b/AJlZSkxX5l5sSEZV2JylgdRfTyjr+lc1e/Wv0qSzLyaFCx29Sq8fIRuJQFpi2IYfV1GYC9rns3esWhcRg94uVTJqVKbksZSic8KHnlWZB4UKCwG2f4bV3wfoU5TuHly7HK/vJKNLhdz1BhnxsqPhVsyE52PYX00311vTun2s6c3NfC+EKvq8JQ0/vGw4RCEUMbsALn1rZMg7UAFABQAUAFABQAUAFABQAUAFAHwigBV5q5T8dR4JEbX8xGl/lVoycXlCa1vSrpKos4LXl3giYWIIu/2j3NQ3l5GRhGKxFbFtUFgoAKACgAoAKACgAoAKAFDnbiksdkjjdrjQKDr7zsBWVfuvOapU+HyzTso0YQdSfYQ+PcOkVkxBU5lUF4ze1t7qPz9Kz7Obs63p1Vy+TsuIK4p6oMYsVDDjsN4iKCMo8RBuLbFQK6r+0eVcUOUc1lcp/c1fwKzA8GxGLYRBHhw62BzDKWH6HtU2tjKb9Wvu/BNzeRpr06RpfBOCxYVAka201PU1tLjBkN55LGgAoAKACgAoAKACgAoAKACgAoAKACgAoAKACgAoAKACgAoAKACgAoAKAPhFAFXx3hQmTS2ceyT+R9K4r2zjcwx37HXaXToS34Fnk7lOfDYh5HZVQknIhJAv02plrSlSpqMnllLqrGpUco8D0FrpOc+0AFABQAUAFABQAUAFAH//2Q=="/>
          <p:cNvSpPr>
            <a:spLocks noChangeAspect="1" noChangeArrowheads="1"/>
          </p:cNvSpPr>
          <p:nvPr/>
        </p:nvSpPr>
        <p:spPr bwMode="auto">
          <a:xfrm>
            <a:off x="1222375" y="9223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804" name="AutoShape 20" descr="data:image/jpeg;base64,/9j/4AAQSkZJRgABAQAAAQABAAD/2wCEAAkGBxQTEhUUExQWFhUXFx4aGBgYGBwcHRweHhwaHh8gHB8hHCkgHx4oIBwfIjEhJSksLi4uHCAzODMsNygtLiwBCgoKDg0OGxAQGywkICUsLCwsLCwsLC8sLCwsLCwsLCwsLCwsLCwsLCwsLCwsLCwsLCwsLCwsLCwsLCwsLCwsLP/AABEIAN8A4gMBEQACEQEDEQH/xAAcAAACAwEBAQEAAAAAAAAAAAAABgQFBwMCAQj/xABHEAACAQIEBAMEBwQJAgUFAAABAgMAEQQSITEFBkFREyJhMnGBkQcUQlKhsdEjYnLBFSQzU5KisuHwQ4IlY8LS8Rc0RHOj/8QAGgEAAgMBAQAAAAAAAAAAAAAAAAMBAgUEBv/EAD0RAAIBAwMDAQUFBwMDBQEAAAABAgMEERIhMQVBURMUIjJhcRUjgZHBM0JSobHR4QY0YnLw8SRDgpKiU//aAAwDAQACEQMRAD8A3CgAoAKACgAoA8TTBFLMbAbmobwBlfNvPM7TLHg2KkHawNx1vp+VUUsvYZpwhw5O5gWaNUeVWm1uB6d/WmZzwLxjkZ6ACgAoAKjIBUgFABQAUAFABQAUAFABegDwsykkBhcbi+o94oDDPdABQAUAFABQAUAFABQAUAFABQAUAZdztzWz4j6pbIpBIbrcW39CD8KVJ52Q1JLdiRnbDZkAJmkbKHPQHpS4+C78ktZmwVvBb+ssbk2B94PT39qYn2RRruzYeT553w4bEe0dvdTRRd3qMgeXlA3Ncte+t6C+8ml/34LKLfBXY/j+HhF5JUT+Jgv5ms/7boy/YwlP6Rf6lvTfcXcX9KXDU3xMZ/gzP/pU1H2hfzfuWz/+Ukg0RXciN9LmAuAHkJO1oZdfd5aPaep9qUf/ALhph5Z7/wDqzgB7byJ/FDKP/RUq66l//GL+kydMfP8AIsMF9I/D5dFxUV+xbL/qAqF1O5h+1tpL6NMjRF9xiwvE4pBdHDDuDcfMVeHXLTOJtwf/ACTQelIlK4OxrUp16dVZpyT+gtprk9UzIBepAT+f+cBg0yR2bEOPKDqEH32H5DrSK9ZU18zU6V0yd7U8RXLMk4Q8xlbEQTEYtTmN95AdSG6MD935bVxU5VPjPTX9Cy921aw8bM2TkrnCPHR2No50/tIidR6r3U9+mxrQp1FJHj7y0qWtTRNf5GemHKFABQAUAFABQAUAFABQAUAIn0h8VxcBVsO2VLG+gIb0J6UucmmMjFNGdcdnEmL8UML5Rofct/xFLUsPJfTlYZ24pxszFc0a59MpjvuNiR/Oj4nwTnShw5F5K1GIxGrHUA/82pqWlZYlyyOfGeYMPhY880iRqOrGw9w6n3Csmr1eDn6VtF1JfLhfVllDbMthKl58xGKQvw/D5oRcHEzN4cQtvZfbb8KX7FfXO9eppX8MP7ka4rZFJjcJiZvLiuIuC5yrHhwsYva9ha7sba61nqjC2k1Tt1ld5PLfzHpKXMiM3JWCXLA0ZeU+cljeV7dWPRfda9Ml1C8+NLC/l+BKhBFtDh1EjrFGBIFUMqD2QL5QQNF323rkqO4qR9/OM7F1ojwUDln4jhiN0aQg9A6AG19vePWu63h6VtUcu+C0cTqJF7xLiBvKsgIcsSDmuACDtbfQ2FxXNGkviia9OmtKwUMnDoZjZ4gy5wbb6EWOo100+ddsa84R917hKhCXxJFnwfkjCySExF4iv24XeNviNr/Cuat1CtjTJJ/JrJw17anBZxhlucJxLC+bD4tcUlriPEpZrekia394rmxaTlq0OnL+KD2/JnHGlJ8b/UmcO+kpEYR46J8K+1380RPpIunztWjSr3tJZhJVor8Jf5FTp4+JYHvCYxJFDIwIIuCDcH3HrWladUoXD0p4l/C9mJlTaMf5g5ceTHPk8RpHkLEsNN9NewGlvSnSttdXU3sego9dVGz9KEcS4yROZuXJImEmkM6C9wbLJ7ugPdeu4olSlCWYEUL+ldU/SunuuJd0RsfxR8PiI5YvD+sqnme1x5l1DKNM2v5GlVKkaTyuTssrWt1Cg4VfgXD7/wDg1/k/jv1rCxSyBUkcG6X+6SLgb2Nr+l67YS1JM8zdUPQqShyl3L6riAoAKACgAoAKACgDzI4UXJAHcm1ACR9JeIcwAxOcoPmyNY/MfClzbXAyCzyIEPFMQkYPieJFJssmt/50tza2ZdRWdirxxBdXjBWTbJvpfp3FTDkmTwtzYuXsOn1dZMRFGr21OUA2HUmkXt9RtI5nz2S5YlRchd4rzzJiWaLhyqVXR8VJcQp08v8AeN6DSsipSr3fvXT0x7QXL+oxYjwVcvK2GKmXFPJjJrqWdwdsy+WNR5VB2sO9dFHXH3KKUI+F+pVvyVPEcI/mUJGrkk+ELABbgZWOaxsLA2+FaNpR05epspUlkseBRN4knhqiTTf9XJfIqgCwG5Y6asbaC99q5LvE3mfC/mTnwMeCwcCM6JfxWGaSzMWJtuzX09BcW6VzQg6kk5vESW8Lbk+4LBxBGgjUC2siLML3OpLMATcnqTethULZYlKWfqJ1T8C7zHiYkxODSNh+y8YFVt5TkFl/LX1rlvKUVSlpec4/qdljqdZJkWbGZ3diPaN7H02J/SsqNPCwj0sVhYPk+JBU3upN2BABO2g9360JPOSrO+C4nkARbi5vm69ddtAe1KnSzuyk4KfJbpxtyQWzAjy5tMvrt+dc06Iv2aKWDzx94zhpDINCQbgBhexIuDuD/OrWsZ+snFins8PdGY8I5hnwrl8G+QFyTh21iKnawPsnfUdTXobmxpXKXqrftJfEmZEmsvT+Rr3I/wBI+HxhEbgRYi2qNrf+BvtD03ride66ftX9+l/GuV9ULwpfJll9I+IYYT9lEJHY2DfcFrlgOp7CtV3EZ0lOk8p8NHZ0y2p1rlKq8L59zFkjyDMw66A7sev+5rjhFLM6h6+6ryqVFZ2u3lrsjtw1GkmDLL4c6gGNhpYjYA9B07a671am5zbkvyFXVCztaEaFRc8v9TXeROdvrJOHxIEeLTcbCQDqvY91+Wld9Oqp/U8pfdPnbPPMXw14HYU0zwoAKACgAoA5zzKilmICgXJNACvxnFwcQhaGCZWbe19/TXr76o9+C0duTNMK8mFlMM1/Cc5Dmv5b6D4A/Klpt7Ma9t0V8MH9cWGX2VICge/U/P8AOiEU3uRN7bGqY7gvDsGhxMiqmUZizMT7v/gda4b6+9B+lRWqpLhePm/BCTl8XAq4kYnijBplkiwJ1SEEK8ttjLciyHoo+PSqWHT6cZOrWnqq934+USk5vhLYuZOBofDUhljj9iPMgiHa6LuR0uDXZO0pQi2p4b79ymub5R84nw0t+1LNIUF44XsIw+wNlUa30ub26CsWNbTmnnbz3HC/xHEv9ahjZ/rEjFhIiD9lDp5bdcw1PmNyOg0rT6dtLCWF2zyxdRHngmFmSXFEyeDEQguSpdiQ1gpBIXNcaakaCm3cUprMcv8AkRBjqmEjVSEUAG5IUkXPwO571wU251EqjwkMawtjhDgwseRUKA7qswG4113v0uda2vZ6DxJyyczlLPAsc14dYpsEqiygT+Xf7A621J71xXcIenPTLPBoWD+/iVkkns5dfISB6XuSfW4OlZC+Z6LUQZZs3mJvl093pT8C28nzBuCCHYJbW9jfcaD4a0VFjghPfcmcPlGqqbE6ajp0A9/UVz1VjDaGxSycuK4jENlhRfIpsxOoJAJsBfXKup1GwrotIUoP1HyclynnERbxHD2UhTHqdCXGYjYliQNdT17qK0lUT3OGVHfBV43hoVktfcEMD5r3sLEe7p2p8aupb8HJUo4kkPvLfOme2D4ixykgRYnbXoJOzfvfPvWNO1naN17TeP70P1iQ8p4fPZkzmnldVlAi8RibBdLg/Hob/OuylKnexVSm9u68fJm10/q6s6UoOPvefJW83cEeHwjJlSW2jrpp6+o29RTa0fRknE7emT+0KVSNxvjdPwQ45J1ngmmsDG6nONPKDrqDr5biqKUvU1YwdNanQhYugpan28mq8s/SJh8XMYSrQsf7LORaQenZuuU12U60Z7I8ve9Mr2sVKa2Y504zwoAKAPE8oRSzGwG5NQ3gMZM85i58Rw8SQl1+9mAPyt/OkymNjDAglWjYYjDE76jYg9m7N+dVT0kuOotOcOPLisOgMY8dhYkb9tf+dKs3qexKWlbjFy3wqGHDti8YAGAvnfoqjc/p1rj6he+zxjCms1J8L9fwKRi5c8ITuL8axGLxCYqbCytgkY+HFlINrf2pF7M43CkWsdPVNrZKjB5easvil8/BaWXv2H3BPDIiyQyBkIurAjW493Q9O4qsab4m0mUySPqq62crf97b8aKkFjlExZy4nAgiYu75SQDlZr2LDQAG9/drXNTy5pJIli9xISxgSJGkEMQzCK3nI1JdiDYH01Pc12W+lVc8vz2RVlfyC2ePM8TSSNIAGPsoCQCxJ0vrYdd66bqcnLaWMFFgesRh47k2t6aDr7qzoTnlJ8DWtjmkS2y3IttqNN/Ttb5V0qKbzqKClzzHabCa5r+Lpv8AYFDSVOa+h1WX7eJVY2MxlbNe4OovYX6A/OuOD1ZZuMhKBqSD87U57olcniZrtoD8TUx2WSjTfBPwETBr6g7qCL3I7fLeueo1JYGRi0txn4Zw55EMjjKbM1gdLspuSOm9vhWdVuEqmmO+dvyESqKOMir4hMkjny3AQKblSF0ZhYgi7D/IK2pYSjH8Sae8tTKDjEpMgb2goUL3yjW3zJArto/A0Z9d/eERsGcSWUXEEerP95tSQvft6VoW1tJrUzOurmCkoIffo65wbDOmFxTZomOWCVvsnpG5/wBJ+FYV5a1Laftlsv8Arj5XlfMlST9yQw/SzgvFWNwwFla1+p7X6Gun1I3dKNSk8o3OiX1O1lOFT94zZgJDHGoCAAL5jbM1tS3YdhVak5VHpibllZUrRSuq7znc7xRIScLiF8KQNeOTXfexI6aafMVNOG2I8oVfXco1dVRaqU12/wC+TUPo+5oldzg8WD46LdJP7xR36ZhcajQ12UqurZ8nnepWCo/e03mD4H6nmUFACf8ASbO64Xydf+f899UnwWgI30c4bDukjz3Zgt7dTve1VwsFm3koeLOqTM0BNitshBu21tPnrS48l5bI0Lknl+B4/GlgysDpmJN/nVbm4p2tJ1Z8L+fyF7yeBb5h4jJxLGJFGhbAwyhWsbLNICNBobop07E1nWFvPLuq/wC0nwv4Y+F8xmE9uyGnASQzl1zKZlJzJ7MijMbXU+ZV0FunwNaOgNQucR4Y+CkaXCBmhNmngBJOt7yRC/taeZevTWmRae0lkVJF9w6cTIskcoaNhdWF/wBaVKrFPDporp+Z1nw2IDoUlVlvbKw0Gh83c23tXPKpRmsOH5ErK4ZS8biT6pjZVcyMqMrSHqctgq9MoLWsOt67bOClBvGPCKTk1yV3IeGkkwSr4mSN5Ps+3ewNgdgAADpqST2rkqTjCq5OOWSllcjU+DyBQJGJHcan361Mb2PDponQ/J4Eb/ev8/1q/tNJ8wRGmS7itzgjeNhLm+su17iyjWqValOVGWiODs6fn11k5cVwrKkc182ZjZh1tsT61lUai1aTdbTbRAGGJt7u/WmuaQ1QyiywnBgVDBmZr7L07e61cs7vG3YMKL3JceCvNlksygEXtb/mtc866UcxLSfu5LjF4kxxBAzWLWJsCSOxHaua3xKbeDmdFTlliTPhMoK9s1rjXUk6+uv41tqq5bl3DCwiiODOLcql1jU+d+hP3U7+p6Vu2Fm5PMng851G9jD3YLLGY4JRF4SAKLWFhtXoJRg4aE0jz0KklU1vc5/0YrQmGQZlN76fIj1FVhCnGnobTLVK03U1xyNf0fca8UNgMbZ5IxeN218WPow/eXQH4V4m6pfZN1rj+ym9/wDi/P0Zt0qiqwT7ldzlyoQ33WveKVdAewfsegPwNaU6S/aQ5Nux6ipx9mud4vv3Quxn6ypw86N48Y8uUebTtfp3HTcaVXCq4xs0dc5T6fmM/fpyNR5O5WMfhTO7lglsrdNNfdeuqMUueTzlSq5ZWdvA6VYUFAELi/DUnjaN9j17VVrJKeDMp+QsZFIWgCHswex+ItS3Tl5Ga14LTlX6P2STxsUQzdht+PSrxjgpKWTl9MHNX1WBcPEbSzeUZd1TQOw9bHKPU+lYck7+80/+3S5+cv8AAyPurbllD9Gqnxohh8Yr4aNH/ZOuSZdDZXUaMM1zm1tbQ61sPdkNJIqeduOQTYlxGrF4nCGVVYSKRmUhCLEgb7i+lDjJMlNNHnB8y43DgyM31pFGQiRSki6nLdwLMbfxG172qdmVwGC5pSJmxMKMkbMPrOHuGUMb3kjIACtpqrWzdNapKmp7NkNbZNNjwyYuKORJBJE3mGViAwItY2F7dxVadm4ZcWUycZcDkLxyKrRPZggUZQBoFsd9RfbrXbb0vTjjIme7JuFwELlcgVfDUZQosFBuLDYfKr1acJrdAm0d5eGr1cfhXMrSAzUcV4YvR/w/3odnANQo88YTw8TgvtX8YW2+wK5byiqdCWk7envNwiJjxmgSMAKFObTqdf1rz9P3ZNnoPSWps5LDr0A06fOrtj0WHDmWP7TC56H+W1cdaMpIXUWolGJtS3U6bXrlco4SRCxjBwxcbFha500t3+YtTKMkkWWMCRzFjxJK0URPhIcssqG9z1RG79z01r0/T7Z6PUmvojFvr9v7ul+ZOjx8cYEccZAVL2AHlFr6/wAzWm8+Tz7ot+82S+CTNIhZ7e1YWFtqMMpVSi8YI78RbxnjBRVUHUqDaw+HWjA1QWlPBV4ziEmSPEILYiKS8TAb2AzKw6hgbWqlahCvCVOpumh0FoqbG3cvcSi4jg0e11kXVTupGhU+oOlZfS6s4arStvKHD8x7MfNZ95Ffw3lB48WsxZWVAQpIGaxFrE2100rXVOKeUMld1ZUvSb2HMVc5woAKACgAoA44uYIpY6WHWs/qd37NbSmueF9XwWhHLMYwH1fGtieIYrzx51SJDrljVrISttS7XbXTrSbO39loRp9+ZPy3yOW+53k4hEhuIxh5GSSKFRlUqhXxGd7DMGbLoL+ttbnQofGUrLERQgwZxM0cWcqZCQXUm+xa2bXcKfU2rprNIRRTZY83cHigwoWzAsy3Oa7MUWxZA4JTcEgNrrXJCpqeDplHCLHgHCMPiMBmlkMRZs8kuawUI2WxJucurb7lu1TnDI5Ry4Lxo8OnlkhkjnwTOC8UZJIBsPEjsMoa97rfW1MjPsykomojjMUyB4cskbR5869BY9TpmuLBdxr2pik9SQrBFwGMC4WJipkYghQNc3mNrfrtVqs3BZREVqLjBgMisVUEi5C6gH0PWiEsrIY3I+I4iEYqEYkdl/2pVS5UNsFlHInc/TmWbANYjWbRtPsCuS9qareTSOyw2uERvDDQMwGo3000ttXmteJ6T0UpYlgrUZjtc2FdI06rJVCuCzwmNBIDezXHWt1huJSS225KHj3FXxOeDCG0a6STDS5/u4z37t02rV6Z0vT97W/BfqzCvuoKPuRf1IvCODKkWR0Fs17dNrfrXoMmHUrZeUcJOFzZ5CFWzAgeboSNvhRqRaNWOlZLbhWGMcaqdxe/xNGRNWcZPJCwPCW8V3lVSDew31JqcjZVFpSR14nw1naPIFCqdRt1Gw+FGSsKiWcsuORcccJxB8OTaLE3liHQSKP2ij3jzW9Kw+qxdCcL2P7rxL5xf9jstqmuLia6prcjJSimuGSfasAUAFABQAGgBF+lniTJgzDG1pcQywob2tnPmPwQMb9Kwbr/ANR1CnSfw01rf17DYrEc+RKg4quEiWVB5FARFYBASoyqSuXXa9z61pJNvLHyxjAn8ISbEzxXdRI+YhypZQSlrWAsNBbsKdH3d0Km9R35ChaY4qKefw2QpkYe2HVz7NrHLoQSNbNpvVqs90UprAc38wmeYRjzRw2ys/nJYCzEkgXHbT166UgsbjG8k/kHiRHiQ5hGj+bfQ7jKBpvfqQBc1E0EcI0eTDqkQF0UFdGjAIFhcX8liRrsNSQANaXjcG8iVDPiMPLiJ4YycO5P9VKyCS5Qgy5SMvi7kqDqCdL0+MllZFyp5WUNvAeIrPw2FwWO0YEZ8zWAFv3b21PQXplxlwbEx2Gvh6fsEsQtlAtGfKPd6VelvBMiR1yjqSfU03SvBXLEznxf6zgRqf7cb/uDvWd1Xa2kzu6b/uIkGCVlDx3JXK1wPdXlM8SPRzin73crMMhIv0rplLA/B0kWoyAtcV4szt4cd/CzWkkU2LW9pIz36Fula1paYWufPZfqzFvrxN6Kf4sd4OIYKFREPDjCKBky7babanWkyV03lMztNPujvJxTCBVcumV/Z03todLaa1XF3lrfYPTpfwnDhXFEnxEkSxJkQEhxrfUAdOt/wplb1adJTcnnwRGlSbxgOY+JphjGBCrl76bW2HY96m1lVrJtyxgidGnHscMNxpBO0M0CRlQSWU5gLLm10HSmTjW0a4TbIjTpcOJN/pnBaeePX0P46afGkt3nBb0qPgoua8V7bQrEJMGwnVg3m8hGZSMugKkjftTIxlUp6Kryp7Y+pDhGO8FjBsHBMcs0KSIbqyhgfQi4qOi1pSt/Sn8UG4v8OP5FKiw8k+tkoFABQAUABqGBkPPsrT8ThjSSFRh4mkJnYhM0hyLtu1hoPWvP9Lkqkq1y/wB6WF9I7D2msJdivxnLT4gIWk8TUZ29lAvlv4aWuxAvqbbe+tZTS4GYb5OkHLiRtbw7xI4ZWaTL5gLAtYHubgAdL1Ep7E6Y9ykwWAxTT43wsPlSdheR/wBmAFuLpcXNxroPlV9UdtRRr+E8SciTxGySQhFF2kbM19Oi2vlHzvV/VgLUZMk8q8DmixhkBSTIntJ5dxayhhe+m47juaXUnGSxEbCLix9WUzBCkUgljNlV0JN9ySwJFr7FhbTQUrDbwuSZJolYKCQEPNGjMbtddCCCRY5iAW9R8KcqbS3IjKKWBUx/D3wsjYjDpnjJLT4fYj/zI1++PtLbzb71eFX91iKkPBccP5kDRq0ZvGRdch0t7jt7q7tsbHNvwWOHxzy5gpsVIvcdwe9c1auqbLRgL3HpS+NwaMdV8bt/diuLq09Vk5I67BuNdMsYcMfEYr2/ltXj9eyPRSmktyhwuzDW4P8At/Ku+W6OtNYFrj3EnlvHBfw7lZJR1I3RD37t0rXsrVL36n4L9TFvr3P3dL8X+hb8r4PCR5S7Z5ALqmVsq2BPaxPqdKbczrS+FJIzYpYK4MfAxErA5ppAouPe7fyFOWFOEc8LJXtk7RlY8TAJLhYo1JFr3OUvt6sfwozqhJrlsFyXn0dwXE0pGrMFH5n8TXD1KW0YJjKKOHMy+NxCKIEi2UXG4uSxI9bWplq9FCUiJ7yJXHOCR4eCebO8krgLncg+0QDsB0pVvdOrUjDCSLThhZOfBOWkxGFw7MxWxZtANbt1+Aq9a7dOq0t9iIxyijkBcY9wCQSAbdjL+VlrtjJLQhcu4+fQlxAvgBExu0DvF8Acy/5WA+FZ1L7nqc49qkU19VsyHvBZ7GjVuCgqQCgAoA8TGwJ9K5ryr6VCc/CZKWXgx/h+JU4/iE5OpmSFNLm0aAEKBruelZXTqbp2VKPyz+bOmO8my7fFyWJsEA3uCW9+Ube8n4V2IYdVCg75m7ltfgNht0A2qSMnDjLSiO8CB3zDymxFjcHd1Gx3v86lJPkkqlnxZ3wqfFl+G01X0xRTLOOMlxS5WfDKc37LKDofEdBqAxsbX1/So2DdjHhMGkRuhe9rAF2It6X/AJUawxk+4+TOG8TMykWIbMy2/h9kfKq6n2J0pHNP2kniZtMujIbdANVI9PzoySKeN4TPg53mgQyQEZpYwRe9/M0a75huRax99dNGvtpkK0qM9Q1cqYtZUeRGDKxWxHUW/A+lcV6/e3GVtDw4lDx4f+KYfQbyH/8Amu9RetfZzK2f+4GXChjpsRXjp8r8Dbm0uTPZca8sssMZIhzlZpF3NibpGe52LdAa9PRt1GKqT5xsv1ZEozuVppbJcsaMJxiCJFjSLIqiyqCu1VlRqzlqyKfTtOzkiUOYI/uP+H61R28/Jf7MqeUev6fi+4/yH61Hs8/JH2bUXdHr+nYd8rX72H61Hs9Rdw+zqr8Hocwwjo4+A/Wo9nqMq7CouWj7/T8PZv8ACP1o9CoC6fUfGD1/TsJ3D/4R+tHoTXBb7OrfI9Dj0H73+H/eo9Cpyyv2dVzjCPQ45B+8P+2o9Cp5B9OreEQuQ8Wo4pjkT2JFhmUWtY5SjaepAq9duFW1qPlScX+PBm3FKVKcoS55NQr0xxBQAUAFAHHFnyGsrrctNhVfy/UvT+JGLcqSpkmkNgXxMzFr2I/aEC9tbfOrxjppwj4il/I6KSbWTvxfiyo6AEEAZmJLaDYX6DrYH39KnS2XbxyV8OOWVSXGTZAAxB9osCD031FvmDU4KOSQyYDEqyk+L7JK3KEXt1HmOnr6VR5RZPJO8YhQQ6W9CQfh0obLJfI8LjGudCba71XLL6TvHiCTrb3f8NSVawTYzoTYWHXMP1q6KthnU7nX30Bg86H2aFuVwLeJwj4GR8RhlLQsb4iAb+ssQ+8Oq9ffVqkfUjpfPYTJd0R+I4qJsbgcUkgeKRZLFdf+mPx9OlcV1qlZzo43WC9rFyrLBD47zMcTmw+FukQJE0wOpH93H2PdumwrjsemqkvVq89l+r/sakaE69TQn7q5f9UiJh4VRQiAKoFgBWi228m3GEYR0RWEVMMeae1yQpvc+ldktqXGMmDCnrvdOW8PuScXjnDlR5QOpG9LhRi457nVd31SFTQtljk8YqeTwvNYXNtOoq0KcdeEKr3Ff2bVPYm8KRggzG99RXPWac9jR6fCcaScnyQOKSAzAHYWvXTQj7mxmdQqKVyoyzhYOeHkKs7qCFANr7elWlGLST5F0pzp1J1IZUUtjq3EpAFPl1J6dqp6MMtDftG50KW2HsffrVpmaw8oPfpQ6WYYD2vFw544R9PFJAA/lsSdLdqj2eLbii32pWVNTeMNtFzyLjD/AEzb72GYf4WU/wAzWV1aPp21OfipE5L6r6ld/Q3AV6MygoAKACgDhjT5D8PzrF/1D/sJ/h/VDKXxH5w5K+tT+JDE0KrG5P7RXY3Z2PRh19K2KVupxT+SI9WUdkNOO5cxsispfBja5EUt7g3vq51q/saK+u3jInPgZgrFpYCUJ3WS9wCPvW2/Orex4WRbrrOkrsBzbioFyJ4RUHS6sbbbebbSlOhFjVVa4NE4FhsdjMPFL4+DGYXylJSw1I1s9unSrexxI9qkmW8fLvERtNgfd4Mv4+f86hWiB3cnyR+LQcTw8EkufBWjQtZIZATYX+/bp1qztYpFfaWzPP8A6j45jqIL3vqjb/47Ul0ItjFWkPfBpMfPGky4jBDN0aKW99iPb1ttTVZRYqV3peD7xp+JQRNL42DYIBoscl9SBp5/WpdksArvLwKGK+kHHov/AOPa9tEcf+ulKjBcDPWkxWxOIxcgE4UpFI728MFULZR4pRb39m1yv53qXTj3LU3Jy93kvsFjMQI18JsP4dvLaN7f6t6VKhBvLyd9PqtaEdMYxwvl/k7nF4z/AMk+6OT/AN1V9CHz/Mv9sV/Efy/yRIWxUZJHh3PeJ/1pkoxksM46N5UpTc4pZZO4DwrF4p3TxIl8ubM8b9wLDX1pFxXp28FNr5EevUqZi3nPkm8X5cxEQVGxOGNrfYf7W3WrW9WNWDqrYiVackqT4RAxGJxkbBAcOwI8pCvY6fxVf2eEtzsj1avCKilHb5EOM4vxCbwZt7Wa3+qr+nHTpOX2yp63rbZ/l+R2nmxjqVYwAA/db/3VWNCCkmNr9SrVYOnNLD8I5YPH4rKyjwPIOqNr7vN61MqEZPLyRR6lUpxUUlheUScDwvFyxmUSQWe97q19Ne9M0LCXg53cSbk/PJ7k4Ti/DQl4LDUeV/td9aFBZbIdxJwUfBcclYKaLi8BlaNi0Up8gI0AG9z3tWJ/qBKNk/8Aqj/UsqjqTcn4N8FbogKACgAoA44seQ1k9cjqsKn0T/JovT+JH5s5d4ocHPirC58Z13H2Xatixeu3hLyl/QTUeGy/XnRmubN6jMPyvXYolNa4FDFYmRs1gPMb20uRv+dVk2U0rORembXXvXO2PNk5cw8X1HDHKlzCpY2jvc73v5r01ZaKrGdyfFhI9wAPVSy/6WoxNEe6R+Pq31aUB5dUIK+K1jfTUOL/AI0uU5dxkKcW9jPcDw6E8JbEZB4q4kLn1vlumm+3mq6itGRTlh4NR4Tw9EQKmYLuBnbr8d6ZHV2EN55DE8PWRGjcMVbfznob739KnE3sCklvgyvmSCGWXwMEHZR/aOWuCQbWU9FHVjXJPRD4Tqppvkuua+JqY8FHGoVYvEUAeqjoNhS5v3cmh05YuUmUOBxgglMhjDxsCJI7bX3dP3vTrS1LPJ231jzVpr6r9R24bB9YVGgjjKMABoST8jp7qVKWnkxi64dyaxzFxkbPpmYt5dNuo62pFS6hHuX0kmXl5oVmkRwAEsNbE5SG1Ow2tb1rlqVVX04WQSwJHMnMgDDPqzMGOUb5emm1aVClop6OxEJe9kjQ8QM3hSGMocx0PUWuDt11+VdONPBST1PJPg4RiJpCYYmYMAA1rLe/3jpSKtxTp7N7kxTfYlYzhkaMVB0GjrGQTe+p1/KmdNtpVIudSX0EXlfQ0oxKTF4HwS9mzq8YZWtbS9re/SuqtTUHsVo1XOOWMPLwH1UWvuaSNyfZv/t19y/yoDLO/KYL8ZTsmGb/ADOorB6971GMPM4ofR8/I2gVvCwoAKACgDxMLqfdXLe0/Ut5w8xf9CY8oxjAYVFxvEYsq5hOsgJUXyyIDoe16r0Kp6lhTfy/pt+hS4WJkqSINIFsDprfb8RWq29WBPYj4rlSCXzFLa/ZOXt2oknkEzIuIRgTyBb5Q7AX10BIFKHI0XkXi0MKPHK5BJGU7WGWxsSRbXtTqco8C5ZzlDhHxbCkeXE297E/madsV1+YlXzZjY2wkgTEBnXzCzC5FwLEDcWJ3vVKiWCdWZbbGdcP45EvDZsIQ3iNLnQ/Zt+z/HymkQa4ZMo5eTTcDzXhlRRmUeUfaPb3V0qSEOIr8z81Ni7wYXyxH+0lW+Z+6pcaDuaXOerZcD6VHG7OeC4bLE2Gjw8R8ysZGt5Vv5UzGxN+vfsBXHoTkPcsHPmHl8YVcGCxaRmkztqF9kWAXpbudTRWjpid/Snm6iQhH61xHrMErgHFXwEplQFonuJYxuLkXdP3tNuoqK0PVhp79jCv7H/3aS+qNS4dxyB1RkcOri4Yba9D1vvpWDUUqcsS5MmPk849XxGkbhMp1DJmDaddbgda7LK+dq9TjkXXoerHGcCpzRy2Zk8NkRZrAo6XCMfunTbb1FejhfULik5rZrsZsKdWjUSe6Dkfkxogr4p1cAG0K6rqQwzMd7EbAd9daw7rqnMYGqqQ3YriJ9lE02S2hA9P0rDcpTlvuxqWFgzfmLicLSsqhCynzOLXZiOttDa29eksKE6S958nPVakiPyzw04rELh8xAcAE75VAuSB7h+NaeciMI2vBcoYWOERJGQAPazHNfvfv+FQGBE49wgwo8akt4dr33y75vdapKnn6MFEvEcXKNVRIowe5OZzb8Kwuq4ndW1L/k3+SOil8LZr1bgsKACgAoADUMDKOaLYbi6OTZcVAU97xG4/ytasn/T33cq1r/BLb6Pcm53SYYexkLNa3qK9LGnvk43PhFxirCIt0Av8tapLOS+UfnSNs0gvux/M0nuO7G58T4JAxC+Gnl00RlOnTMpF/fTJUoy5JWyK5uWsNYnw7f8Aew/O9VdCPYpF5ZA4jyrAEuhy3Nrhw42PTKD+NR6Tj3GxhkX8ThUOCDKg1iD3yi4v3PvowjPqSkqqSI8syTYZTkyoiDO1/NMwABRNNFvu/wAKTKaT0pnZTg+ZD7ydweGREmRSFZVt6eUaL002uPh3q8E8YYxzHuGBEF3IAGwG/T8T3q6XgVJ5ZnX0qYlXlwirpYyG3oVFKuE9Jo9I/wB1EUhWeewPJBqSDnhppMO2eM2jY3kQC/vZRca9xfWonRjWWJow7+wx97SX1X6mo8uugjWUSCQSAMGS4BFgOuo1v5TqKxbinGEtLeDLi20MqAMLjXrelRS/dbBi3xzHLh2QOxQsGABViTYnawt2p1OynVfuhrURZ4rzFJIRh4RbOtixtmItsPu3A1N7+6tKlZwtYOpMV6jqPCJfAPozWSK7SZHfXKEDAAXt1Gu9/fV43/qzSp7lJxxHcv8Agf0YmJ3L4kkFcoyJlNiLG5JP4Vp5bW4k0PDQBFCrsAAPhQSVvFuCRysZGZlIXUi1tL6nTXTSgkUfoYwIXCvOAQJ5pJFvvlzFU39Fv8awoffdVk+1OKX4y3GcQNGrdFhQAUAFABUMBB+lzh5OGXEouZ8LIswHdVNnHxQn5Vi1G7XqcKvaotL+q4/MZjVBooV51wZAOSUAgEHKDofjXq/Uyso4NOOT7xHnLBSQSIJTcowAKMNbH921Lm87lorBh2FNpFJ6EH5EVzpe9kebDjeeoWPkSdtdmKAfAU/KK6tsYOeG5viJ1SVPU2a3yFR6kSi2fBY8c4nEUUmVDcXBy2NrMNSNN+m9RJrsdNOS3E/guEnx+CSCBVgjVQjzNqZCN1UDXLuSfh3qj32Rz6IqWpjTy7ySYoymIZJATcqi5QQMtgbHYEXsNDfWojSSeS+sY8TxKLCRFntGiC+np0t1PoKu4lMplFxHn3BNh2lR8QzlwuQKEOYgnRmGXQA9apnBOCnnwzY7+jkByO5nYl9bADc2tuBsKrWWpJHVZ140KnqSWcEiLkiRioWZLl2QgqwKsgJIO/S1j1uDXP7P8zefWYL9x/mfJeR5lV2zxkI2U+1rqB29aPZpeSF1qi8e6z7PyLiQSoMbMFzWDHXUiwuo10odtIuus0Gs7nHDcDxnD/2qBZIZNZIlJYg2zF1XQlgoJKg62PWk17BVo+9yjIuq9CU3KlleU/6jjw3jCeGrJIJI2Fw4Wwa/p07Zdx1vXnqy9OWiMcCVLJK4lBFi4DFez7xk9GG2nQdPjXVaV8TXkrNbGRfXcs3iA2ZVNiRex21HxrbrwVWCi+GKpvTub1yvAy4aNpAVdkBK9tB8vdS7a0jQzgJTci0Ew79bV1lD2r6UBkVfpM4m8WBeOL+2xLLh4h+9IbE/Bcx+FUqzjTg5y4W/5EpZ2L3l3h6wYeOJR5UQKPcotWR0SEnRlXlzUbl+HYbU5x4LOtoWFABQAUAfL0AcMdhxIjKwuCCCD1B3FZvVbV17dqPxLeP1RaEsSMD4ZwXEwYnEYWJ1PgG6LIW80b3ykW7bH1FaXSL9XNuqi78/J9zmuKSUslTzTLPFnjnVAzLuoFteo00+VaUq+I6cCoUvezkVOHRlpAAL1w6sM6XshibCyjr/AJh+tT668CNcV3OskLs4fLbUFlV1VbdbaNa/xteo9WPcsqkXwRcTw3Ez4eeeNR4ER8xzDMwHtBNBmCjci3p1qXNPgbFByFxQ4fGR6ZY5CI2uwsbny2A3sTtr1qIyWQ0s3+BMy6m1t79KY3gpgyznfmLJjPq+HbO0QJcmEuC1gQANdh1tbzVGsNAvR4qXFH+uzOIEOt47atYEKoTNtr+VqM5JaHzE4zDSY3ADATZpUSVjmzAECMWVgwGXNYgkai96W+dxlJLO41qYzPBPfI8gZCh0JIVtx95SCt+t/dVsrJZxmoShjKR0xThYpM2l8QEHqTKotVsoiKbawux545NOnithwDIsSkBhe4zSXtr7XUX3tUSzjYtbelKUVUezZXct8UzcOEx8zYcknufDNyPeUNvjVIS1QyzovLdQuvTjxLgUcVgHhww4hFcxyMz4mEaatIw8SLswuLrsd65Li0VaGvuRWj6dd0o9iXwLmSJiuSQyaXtpmHqddhWL7LVi3LG6KqSJWG5b8fiMMyAHDsniSkWtdSDb1znKf8VaPT6rqU9EuUKqLSalisQEUs2gAua0RZXcBnaSMyNoXOYDsCPKPlQt9wLMH86siEhFU/X+L3GsHDwUXs07jzn/ALF095rC6zN1dFnDmo9/lFbsdT2yzQ1FhWzCChFRjwimcn2rAFABQBWcZ4mIo3IIzAbU6jScpLPBmdQv4UKUlF++lshOXmOdJ1DL+zb2XBvc9iLaV3ujFvS0eTo310qbuFUy094seOG40SoGHuI9RWdVpaJYPY9PvY3dBVFtnsJH0k8NeJo+IQKWfD38RBvJC3tr719oe4156jL7PvdL/Z1HlfKXj8TRktcPmjI/pB4ouInaSM5ozlCN3AW/5k16ObOdLBTcpR3mF9LBvyt/OqJZFXMsQHNoCWHmWx0NyP5i1Wx5MvU32FPj2OIzRwgFA2VmFjmPVVI1t6j4Up4yaVvbte8wwkuJV4bRlY3yqwyFVKFhmW7C+U9ganc68GhkYPBqZY4IlYDysFuf1/EV0YUUJbbOcvD+IwsZP6RyQFszlo72uRcIGVhpmAzaKN76GlyZeO4t8hYcRTSYpyxAVgGtbMWNiTrtcFfU67VMN2TIZY+MRLPL9Yg8YERhCwDWbVrlSQQNgG201t1tIokUfOPHBiMTFGkAhjjzixALF8ozZiGI2tZQT3vrXNX+E0+kr/1MURAa4dTPX6I+D2+IckXdjY3Gp0Pcdj60a5eSqpQX7qO0fEsQLsJZveHfp63/AOXqydQTKhb/AAtI5rjZVVlzuFe+YXIDX3uOtSnNLBPp0ZPU0so+HiUmTw/Fbw/uZjl3vttvRmeMbk+nR1+phZ8lQYBHIJVzFM2aRFNr/vC25HbrTYVHw0Y3Uen5zVpfijdeQsWsmFjkaSPM66AEbA2vbfoTbpe3SotqCpZfdmDOWXgo+e+I/WMRFg45smSVHkFtWy2YLqRpbU/Cny4wMjCLTbY8cKWyW935VaPGBOSs53482Ew9ohmxMzCPDp3c9fcvtH3VSrUjTg5zeEt2WSyyZyTwFcHhkiBzNqXc7s7G7MfeSfhasXplOVecr2ps5bRXiK/uOm0lhFhxbiyQA31boP5k9BWjc3cLePvc9kMt7WdZ7cCNxDnidUMyGNogbEAEW1A366ms636pVlWVOpHGeDvrdPpxptwe6Hjl/igxMKyjS+49a3DHLKgDNOPTA4qWGYlQxurelq0beanDQeN6va1Le8V3jMW9yJNG0UXheIGcm0ZG9+mhprlpp5lyZsKMK95opLMHyd+FfW8Mf21goGYsSB6ml0X6kXqX4nd1Okun1oezTefA68N4omJjAuCSLjsfUVldU6ZGvScHw+H4fZnoeldWVx7k9prlGA/Sfyk2AmzIv9VlYlLf9Njuh9Oo+XSs/pV9KpF29f8Aaw2fzXk16kO6KHlrCtJLlQ5TY/yrYiInFPkZeE8BlxZbK7nDKbO+g8QjdE9O7UclVThF5wXXD+WY4XYSJK0bWKBFLZbaZT6diaq4bjVIZeITNKAPqcja3VpHRQum5Aa9vSrxj5Btijx/g0skLhI2kGYaXsLa3sbG1XkLiyhkwuNltGyYlgPIpkdcqLodtvmOg1pWGMyh/wCXOIcNw14p5YbpGoIYeUnqQp6KLAbnc9angg64Li8GO4hPEIYpMOkeSNmUEFg3mcEjQEMR7lB61K35KlB9I2Li8TCQwIqRxeJYKLfZA26DTSuev8JqdK/3URczVwHrjzegDSeSm/8ADn9ZH/NRWlQ/Znk+rf7zH0JfLuPnlxWKE4ylMqqnRRdiLd7ixzdfwohKTbyKu6dOnRpypvnOWeeVuKGaOdyLLHZFGn2UuT7yT+VTCWcthd0fSlCOeVn88GdcY4mcQ6SN7QiRW9SoNz8d64as9T2PS2dD0YOPzbOHLuPXBYkYgxCSO/7ROo19tP3hvbrTaVb91mT1Ppia9akvqho4PwGWbirYuINNhpM0sc9xl84sFOu63K2tplFPkYWDVpZUw8TyzMEjRczMTsAKngBX5SwUmOxJ4liFKggrhYj/ANOI/aP777+grz13N9Qr+zQf3cd5vz4j/cdH3Fl8jRxDmOGG4JZiOiKTWjUvbejiDf5HRSsK9RakjO+Og4uzJIcmfzr3HY9QRvasKpWVKs6k/eT4fg2oUvu1FbEcSR4pPAiR2iX7g3sb+86j8KZKnezkq2njj5C4yt4J02/zJnC+IYvDyJFhxIyXOZWjsF+JGtafT611Ub9VHBfUaEEnT5+RqsZawuNba1qmYVHM3LUeLSzaMNmqU2uCJRUlhithuT4sB/WJHzZSAPQna/pTKeZyxJnBdabWi6lOOX8itxMz4+UojfshrI/T/wCK6qs0l6dM8906zlObvbvt5CHF4fhzg3kdtco1IAO5CjT4mrOCjHTUkVpXdSvXlUtKSz5YyvPh+J4doZVDLILdv9wwOoNYXVelzli6tXicePmvDNnpvWvUqez146ZGT4Tkp8PxAYTEzZIJFskmxmVbfsg2yMdj1IGm4q3T+owu6fiS+Jd0zanT0s1/C4RIkWNFCooCqALAAdK0EJPGIVRV0DErnbmo4ZFWOPO7nY7FQfNe2vpt+VQ3gmIscd+kTFSYdFTDthLvcSqSbgA3Vcyi2u++lJcmXRYxYqRoIY2c3yJmvvoov7+ppy4KfvGf4qQSGRfq4aRixD59LE3FhcC4Gmt9z6UsYPXLCnB4JpCoLyxkppayKDfpfXbXpapRVkHm8ZGwin2iHdu5JVbk/HS3QCk1/hNHpX+6iVeas89cgqpJY4PjmIij8OOUql75cqnUm+5F/wAadGrJcHJUsqNSeuccsltzZiy2bxiCQASEjFwL2B8uu5+dT60mKj0y2W2n+b/uRcDxyeFHSN8qvfMMqm9xY7i+1R6slsNqWVGq05LdcFbS8nVg8k0EFryrzNJw6QsLth2N5Y/u/vp69x1rqpVU/dZ5/qXT0vvaf4ofsLG/GZUdwU4dE2aNCCDiWGzuDqI1Oy9azeoXk5y9ktt5vl9oL+5kRj3Y68axQjgIQjsbGq1KcbGz0Uvz8t92dVpT9Wt7xnvJOHfHyO7yMijUKumnT40yl0qi4Znu2PrdQqQm1BbI9c1R/U5Ue97tkcD7SkG3xBG9Z0bPFaVs+Gso7fak6Xq/mdOC8HxK4xZcPGVibUk6AnqQOg/nWr02nWpRcan4GbfzpTaceTVlHfetMzz7QAUAQeMcMTERGN9jQQ1kXuKcMjwWCIiHVcx6kXp1CWmayZ3VaEqtnOFNeP6kDgPBMNKzyykPm1W/an3VNuepbmR/p+6pU6Dpz2kn/IiCNIJlSDrJm32Ubn3dK6IwxR0PkyK1wqvUXcLaMWWfFJMNxBXw8wB9x1U7gg7q3Y157qPRamr2m1eKke3aXyZ6Gx/1DCpJQrRwpcMooOLTcPYQcQJeAm0OMt8ln+63Z9jVbDqcbn7uS0zXMX+nlG/OGN1wMPEIyUuuotcEa3/WtiLQhpsx7mzHYmHGGVAbBFsSCQQOi2GhuTfWlTbyOjjB0wkU2OmSbF+J4EaiwZCoY72UXO/UnpULfkh8YQ2Hhv7SN2XysA1hqAGuB7v0q+SuCa/0X4DOGJcIDfww35AdNNqoWyz1xaJS48lo1UIibsVUaAKNlJ1J+FSgyJHHMI008MhtnZ5FHZVVbhffuSe9UnBz91HTZ3EaFVVJcI5TcKZSoNiW2sGNhcAk6aKOpOlcs6Dg8Nm4ut0cfCz3FwdnUtEyS2+6wtp6k2qk6cIPEppMn7bp/wADIOGwkshYRxh8pscrqRftfYmlVHCn8csFl1mm/wB1hhcLLI7IkeZkNmysCFPYtfLf0veom4QipSlhMldYot4wz1Hg5Gl8FUzOBdgrAhf42HlU+hN6pKpTjDW3sSur0fDPcvDpBKsIAaQ6lUYHIO7nZR76hVIODnwvmT9rUPDPHGcKcMLysl9LhWuwvexI7G1WoS9b4eAfVqC5TGHk/kV8TbEY1THhl8ywnRpOxk7L+7ua4bi+k5Oja7y/el+7H/Jm3N3O4aito+PP1Grj/MoFsPCtzoBGumn71th2FclvRlKPp0Nl+9N8yf1G0qdOh7092U2MxH1XEIo9mRSJVBuBtZh63q9vTdWM6M5Z8HRVnhqoo/8Ag6YFxhpTJCzrm1Kopa9+1qtSr3tNelFZx3KyoW03rkTIOB4jiE6vKpSJDcZtye5/51rTsbScJOrV+Jmdd3EGvTp8GpYaAIoVdgLCtQzjrQAUAFABQBHx2FWVGRhdWFjQBmnEeT8ZAx+rSHJ8Db4EGnwuJx2Mq46Na1pa3Er3xy4dPK/jzsfOx30Oo02A2A+NdqqqEU28tnl/Y5XVV0qcdMIkuLARBxMjmJiLspPtD1uauopT1+Tmdyqls6Eo5lF7NDNw7iEU+HKTgMjEqMwBDJ6g7jesbqXR4XkvUh7slxJco3+mdZVrRjSuXuUkvL2K4ec+APj4Y+Y4SRthb/oOdv4W0rGh1KtZy9K+W3CmuH9fB6lRjUWqBI4XzNh8TeJAYph7UEwyuh/hOhAvuL1u06sakdUWmvl/cU00ScVIiho7NI1jdmPluRa+l/N2AHypjBNEXDYMaKzWt01XbT2R5vmajIZ7jHIUjgsGVb6C4tmPaw1J+JoxuDYvY+REAzXYM4TKoA1N9NPT86logquecAmHbhyIoQXmJUbAmMXohvMH8Ip8QkhM4+sk+EI9FF7yPm0QAatcEnL1trXF1CVRvFL4vn2XkZTjtuW0WCkxIKTIYIgqlIo2AJBLi0un7vsDQdb9MKdWFDEqbUpN4bf6DsZ5J2N4avheEPEyAAZIrKSCbWUKAbADXUdO9O6fTlcTdSTS+u/5FajUeD3FwgCLwkTELGPLlULFob7HfpvpuNda2V06k5a55b+Yp1Z4wfeF8JSKLIoaNb+x4mouLsWZTb4k3PfauS+t6SWvVmXZbP8AJFoVOxRuynPh+FIzzlrs8bExobi5kdiVJ9NazPUcMVLxpR8Pl/RIbs/hL3ln6PYcEfrONb6xiT5vNqoPdQdz+83wApVxdVrqG/3dL/8AUl8vA6hbyqSwv8E3H8xSzCQQyDKm65fKfQtvf1pUK86MFCMMU3t+fk1oWtKKyvi/77FQk4eM4rDoGlKWt106e8dO9Vq0528lSlJqDGxnCotSW6J/KmCfGIT4yFxujJ+mtaD6LTnFOnLBxrqjg9M4fkX3LHJckOIM0rr6ImiitW1t/Qp6c5M26uPWnqSwPAFdRzH2gAoAKACgAoAKAPjrcEd6AFeLlLDwGWULmYgnXpUpvO5SS914W7QlCKHFEZ9ViF2B3vfY+mlarxUSSPAUZ1enym5x3fBJxErOgCC3iELGAPs97dBarznphsc1vQdW5iqj35fyHZOMRxIqMb5VAJ9wrO9jdWL1Lnyetrdet6E1CO+NtjjxzlTCY5FMkYbQFHGjL1BVh5h8685PpM6E3Kznof8ADzF/geghWjOKb7i3Hy/xHAm+GlTFR3/s8Vo9uyzKP9QoXV61v7t3Sa/5R3j/AIJ9KL+EV+O86Y5UlixeCeHOwySKCY4/Nr5gCCLeo9wrQoX9Cus0pp/jv+RaMIx+LJaRcYixE0CpiI5FUM9lkBsdLXFwbi3WtBM52NPCsAG8MumZg2axF8pJ3ve2gFvjUtlcFJ9LAPjYDvmm/wBAqIPEicbFBOjxYk+DEJnKBUubKhv5nc7hdLXGpvasrqChN+9LT5+fyGQeESsBw+RXk8XFEvlQuVyBVJaTyKCDlUAddTmJrOqOLjFQgsZ25HaiHiuNRxXD42PNoMqNnO1jYKhN762pkKWd4QaXz2KPDDDSY3EWGFwslrf20xMK3vuAfMVsAbW3zd6XVurai8Tnl+I+8/5Aot9hh4b9HEs1jxDEySj+5QlIvcftOPfaq053dfe3pKmv4pfF+CLYiuWMuKnw+AiyQpGuUaAABF99uv41E7ehaPXNupV7N7/y7HXbW86272iJuKxz8QhdjeNibXW9jroe9j2qL2E4zjcSWV3Xg0LbRh0okTD4lR/U4oy3R7HLckd+tU0XF4lOLWOUi2uhQ92T/E7PwjEQWWCCUE2GUi6W99MhbXVV+nW4CVxb0k5wayOfI/Kxw15XJ8R9SOgvrXoKVJUqaguxg1anqTchupgsKACgAoAKACgAoAKACgD4y30NACLzNyOGJeElRqXUHerxm1wc1a1pVd5LfsLuD4k8z5Ik8PKLPI32R2QdSbVpRqqptE8TXsZWqlUry2b4Xc9Q4dsVL4ENygP7Rzrf49qXcVklpR39G6X6kvXqrC7I1XCQZEVN8oArOPYYXB1tUYQHKTDKdwKz63SrSs8ygk/K2f8AIupyXcX+J8i4GckyYaJiftZAD8xY1x/ZNWn+wrzS8PdE+onyipb6L8Mv9k+Ih/8A1YiRf5kVPo9WgsRqQl9U0TmD7EPG/RUshQtjccSlyuacNlv2LISKsp9XXam/xZGKfzPkf0TRBszYrGsSLEnEWuN7GyClyj1WfKpL82H3fzJeG+ifh6m7RGQk3PiSO9z3N2sTVvZOpT+Oso/9MSdUPAycL5XwuH/sYIo/4EVfmQLmhdFjN5r1Zz+r2/Ij1fCLYRKOgFaNCxtqH7OCX4b/AJlZSkxX5l5sSEZV2JylgdRfTyjr+lc1e/Wv0qSzLyaFCx29Sq8fIRuJQFpi2IYfV1GYC9rns3esWhcRg94uVTJqVKbksZSic8KHnlWZB4UKCwG2f4bV3wfoU5TuHly7HK/vJKNLhdz1BhnxsqPhVsyE52PYX00311vTun2s6c3NfC+EKvq8JQ0/vGw4RCEUMbsALn1rZMg7UAFABQAUAFABQAUAFABQAUAFAHwigBV5q5T8dR4JEbX8xGl/lVoycXlCa1vSrpKos4LXl3giYWIIu/2j3NQ3l5GRhGKxFbFtUFgoAKACgAoAKACgAoAKAFDnbiksdkjjdrjQKDr7zsBWVfuvOapU+HyzTso0YQdSfYQ+PcOkVkxBU5lUF4ze1t7qPz9Kz7Obs63p1Vy+TsuIK4p6oMYsVDDjsN4iKCMo8RBuLbFQK6r+0eVcUOUc1lcp/c1fwKzA8GxGLYRBHhw62BzDKWH6HtU2tjKb9Wvu/BNzeRpr06RpfBOCxYVAka201PU1tLjBkN55LGgAoAKACgAoAKACgAoAKACgAoAKACgAoAKACgAoAKACgAoAKACgAoAKAPhFAFXx3hQmTS2ceyT+R9K4r2zjcwx37HXaXToS34Fnk7lOfDYh5HZVQknIhJAv02plrSlSpqMnllLqrGpUco8D0FrpOc+0AFABQAUAFABQAUAFAH//2Q=="/>
          <p:cNvSpPr>
            <a:spLocks noChangeAspect="1" noChangeArrowheads="1"/>
          </p:cNvSpPr>
          <p:nvPr/>
        </p:nvSpPr>
        <p:spPr bwMode="auto">
          <a:xfrm>
            <a:off x="1374775" y="1074738"/>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33805" name="AutoShape 22" descr="data:image/jpeg;base64,/9j/4AAQSkZJRgABAQAAAQABAAD/2wCEAAkGBxQTEhUUExQWFhUXFx4aGBgYGBwcHRweHhwaHh8gHB8hHCkgHx4oIBwfIjEhJSksLi4uHCAzODMsNygtLiwBCgoKDg0OGxAQGywkICUsLCwsLCwsLC8sLCwsLCwsLCwsLCwsLCwsLCwsLCwsLCwsLCwsLCwsLCwsLCwsLCwsLP/AABEIAN8A4gMBEQACEQEDEQH/xAAcAAACAwEBAQEAAAAAAAAAAAAABgQFBwMCAQj/xABHEAACAQIEBAMEBwQJAgUFAAABAgMAEQQSITEFBkFREyJhMnGBkQcUQlKhsdEjYnLBFSQzU5KisuHwQ4IlY8LS8Rc0RHOj/8QAGgEAAgMBAQAAAAAAAAAAAAAAAAMBAgUEBv/EAD0RAAIBAwMDAQUFBwMDBQEAAAABAgMEERIhMQVBURMUIjJhcRUjgZHBM0JSobHR4QY0YnLw8SRDgpKiU//aAAwDAQACEQMRAD8A3CgAoAKACgAoA8TTBFLMbAbmobwBlfNvPM7TLHg2KkHawNx1vp+VUUsvYZpwhw5O5gWaNUeVWm1uB6d/WmZzwLxjkZ6ACgAoAKjIBUgFABQAUAFABQAUAFABegDwsykkBhcbi+o94oDDPdABQAUAFABQAUAFABQAUAFABQAUAZdztzWz4j6pbIpBIbrcW39CD8KVJ52Q1JLdiRnbDZkAJmkbKHPQHpS4+C78ktZmwVvBb+ssbk2B94PT39qYn2RRruzYeT553w4bEe0dvdTRRd3qMgeXlA3Ncte+t6C+8ml/34LKLfBXY/j+HhF5JUT+Jgv5ms/7boy/YwlP6Rf6lvTfcXcX9KXDU3xMZ/gzP/pU1H2hfzfuWz/+Ukg0RXciN9LmAuAHkJO1oZdfd5aPaep9qUf/ALhph5Z7/wDqzgB7byJ/FDKP/RUq66l//GL+kydMfP8AIsMF9I/D5dFxUV+xbL/qAqF1O5h+1tpL6NMjRF9xiwvE4pBdHDDuDcfMVeHXLTOJtwf/ACTQelIlK4OxrUp16dVZpyT+gtprk9UzIBepAT+f+cBg0yR2bEOPKDqEH32H5DrSK9ZU18zU6V0yd7U8RXLMk4Q8xlbEQTEYtTmN95AdSG6MD935bVxU5VPjPTX9Cy921aw8bM2TkrnCPHR2No50/tIidR6r3U9+mxrQp1FJHj7y0qWtTRNf5GemHKFABQAUAFABQAUAFABQAUAIn0h8VxcBVsO2VLG+gIb0J6UucmmMjFNGdcdnEmL8UML5Rofct/xFLUsPJfTlYZ24pxszFc0a59MpjvuNiR/Oj4nwTnShw5F5K1GIxGrHUA/82pqWlZYlyyOfGeYMPhY880iRqOrGw9w6n3Csmr1eDn6VtF1JfLhfVllDbMthKl58xGKQvw/D5oRcHEzN4cQtvZfbb8KX7FfXO9eppX8MP7ka4rZFJjcJiZvLiuIuC5yrHhwsYva9ha7sba61nqjC2k1Tt1ld5PLfzHpKXMiM3JWCXLA0ZeU+cljeV7dWPRfda9Ml1C8+NLC/l+BKhBFtDh1EjrFGBIFUMqD2QL5QQNF323rkqO4qR9/OM7F1ojwUDln4jhiN0aQg9A6AG19vePWu63h6VtUcu+C0cTqJF7xLiBvKsgIcsSDmuACDtbfQ2FxXNGkviia9OmtKwUMnDoZjZ4gy5wbb6EWOo100+ddsa84R917hKhCXxJFnwfkjCySExF4iv24XeNviNr/Cuat1CtjTJJ/JrJw17anBZxhlucJxLC+bD4tcUlriPEpZrekia394rmxaTlq0OnL+KD2/JnHGlJ8b/UmcO+kpEYR46J8K+1380RPpIunztWjSr3tJZhJVor8Jf5FTp4+JYHvCYxJFDIwIIuCDcH3HrWladUoXD0p4l/C9mJlTaMf5g5ceTHPk8RpHkLEsNN9NewGlvSnSttdXU3sego9dVGz9KEcS4yROZuXJImEmkM6C9wbLJ7ugPdeu4olSlCWYEUL+ldU/SunuuJd0RsfxR8PiI5YvD+sqnme1x5l1DKNM2v5GlVKkaTyuTssrWt1Cg4VfgXD7/wDg1/k/jv1rCxSyBUkcG6X+6SLgb2Nr+l67YS1JM8zdUPQqShyl3L6riAoAKACgAoAKACgDzI4UXJAHcm1ACR9JeIcwAxOcoPmyNY/MfClzbXAyCzyIEPFMQkYPieJFJssmt/50tza2ZdRWdirxxBdXjBWTbJvpfp3FTDkmTwtzYuXsOn1dZMRFGr21OUA2HUmkXt9RtI5nz2S5YlRchd4rzzJiWaLhyqVXR8VJcQp08v8AeN6DSsipSr3fvXT0x7QXL+oxYjwVcvK2GKmXFPJjJrqWdwdsy+WNR5VB2sO9dFHXH3KKUI+F+pVvyVPEcI/mUJGrkk+ELABbgZWOaxsLA2+FaNpR05epspUlkseBRN4knhqiTTf9XJfIqgCwG5Y6asbaC99q5LvE3mfC/mTnwMeCwcCM6JfxWGaSzMWJtuzX09BcW6VzQg6kk5vESW8Lbk+4LBxBGgjUC2siLML3OpLMATcnqTethULZYlKWfqJ1T8C7zHiYkxODSNh+y8YFVt5TkFl/LX1rlvKUVSlpec4/qdljqdZJkWbGZ3diPaN7H02J/SsqNPCwj0sVhYPk+JBU3upN2BABO2g9360JPOSrO+C4nkARbi5vm69ddtAe1KnSzuyk4KfJbpxtyQWzAjy5tMvrt+dc06Iv2aKWDzx94zhpDINCQbgBhexIuDuD/OrWsZ+snFins8PdGY8I5hnwrl8G+QFyTh21iKnawPsnfUdTXobmxpXKXqrftJfEmZEmsvT+Rr3I/wBI+HxhEbgRYi2qNrf+BvtD03ride66ftX9+l/GuV9ULwpfJll9I+IYYT9lEJHY2DfcFrlgOp7CtV3EZ0lOk8p8NHZ0y2p1rlKq8L59zFkjyDMw66A7sev+5rjhFLM6h6+6ryqVFZ2u3lrsjtw1GkmDLL4c6gGNhpYjYA9B07a671am5zbkvyFXVCztaEaFRc8v9TXeROdvrJOHxIEeLTcbCQDqvY91+Wld9Oqp/U8pfdPnbPPMXw14HYU0zwoAKACgAoA5zzKilmICgXJNACvxnFwcQhaGCZWbe19/TXr76o9+C0duTNMK8mFlMM1/Cc5Dmv5b6D4A/Klpt7Ma9t0V8MH9cWGX2VICge/U/P8AOiEU3uRN7bGqY7gvDsGhxMiqmUZizMT7v/gda4b6+9B+lRWqpLhePm/BCTl8XAq4kYnijBplkiwJ1SEEK8ttjLciyHoo+PSqWHT6cZOrWnqq934+USk5vhLYuZOBofDUhljj9iPMgiHa6LuR0uDXZO0pQi2p4b79ymub5R84nw0t+1LNIUF44XsIw+wNlUa30ub26CsWNbTmnnbz3HC/xHEv9ahjZ/rEjFhIiD9lDp5bdcw1PmNyOg0rT6dtLCWF2zyxdRHngmFmSXFEyeDEQguSpdiQ1gpBIXNcaakaCm3cUprMcv8AkRBjqmEjVSEUAG5IUkXPwO571wU251EqjwkMawtjhDgwseRUKA7qswG4113v0uda2vZ6DxJyyczlLPAsc14dYpsEqiygT+Xf7A621J71xXcIenPTLPBoWD+/iVkkns5dfISB6XuSfW4OlZC+Z6LUQZZs3mJvl093pT8C28nzBuCCHYJbW9jfcaD4a0VFjghPfcmcPlGqqbE6ajp0A9/UVz1VjDaGxSycuK4jENlhRfIpsxOoJAJsBfXKup1GwrotIUoP1HyclynnERbxHD2UhTHqdCXGYjYliQNdT17qK0lUT3OGVHfBV43hoVktfcEMD5r3sLEe7p2p8aupb8HJUo4kkPvLfOme2D4ixykgRYnbXoJOzfvfPvWNO1naN17TeP70P1iQ8p4fPZkzmnldVlAi8RibBdLg/Hob/OuylKnexVSm9u68fJm10/q6s6UoOPvefJW83cEeHwjJlSW2jrpp6+o29RTa0fRknE7emT+0KVSNxvjdPwQ45J1ngmmsDG6nONPKDrqDr5biqKUvU1YwdNanQhYugpan28mq8s/SJh8XMYSrQsf7LORaQenZuuU12U60Z7I8ve9Mr2sVKa2Y504zwoAKAPE8oRSzGwG5NQ3gMZM85i58Rw8SQl1+9mAPyt/OkymNjDAglWjYYjDE76jYg9m7N+dVT0kuOotOcOPLisOgMY8dhYkb9tf+dKs3qexKWlbjFy3wqGHDti8YAGAvnfoqjc/p1rj6he+zxjCms1J8L9fwKRi5c8ITuL8axGLxCYqbCytgkY+HFlINrf2pF7M43CkWsdPVNrZKjB5easvil8/BaWXv2H3BPDIiyQyBkIurAjW493Q9O4qsab4m0mUySPqq62crf97b8aKkFjlExZy4nAgiYu75SQDlZr2LDQAG9/drXNTy5pJIli9xISxgSJGkEMQzCK3nI1JdiDYH01Pc12W+lVc8vz2RVlfyC2ePM8TSSNIAGPsoCQCxJ0vrYdd66bqcnLaWMFFgesRh47k2t6aDr7qzoTnlJ8DWtjmkS2y3IttqNN/Ttb5V0qKbzqKClzzHabCa5r+Lpv8AYFDSVOa+h1WX7eJVY2MxlbNe4OovYX6A/OuOD1ZZuMhKBqSD87U57olcniZrtoD8TUx2WSjTfBPwETBr6g7qCL3I7fLeueo1JYGRi0txn4Zw55EMjjKbM1gdLspuSOm9vhWdVuEqmmO+dvyESqKOMir4hMkjny3AQKblSF0ZhYgi7D/IK2pYSjH8Sae8tTKDjEpMgb2goUL3yjW3zJArto/A0Z9d/eERsGcSWUXEEerP95tSQvft6VoW1tJrUzOurmCkoIffo65wbDOmFxTZomOWCVvsnpG5/wBJ+FYV5a1Laftlsv8Arj5XlfMlST9yQw/SzgvFWNwwFla1+p7X6Gun1I3dKNSk8o3OiX1O1lOFT94zZgJDHGoCAAL5jbM1tS3YdhVak5VHpibllZUrRSuq7znc7xRIScLiF8KQNeOTXfexI6aafMVNOG2I8oVfXco1dVRaqU12/wC+TUPo+5oldzg8WD46LdJP7xR36ZhcajQ12UqurZ8nnepWCo/e03mD4H6nmUFACf8ASbO64Xydf+f899UnwWgI30c4bDukjz3Zgt7dTve1VwsFm3koeLOqTM0BNitshBu21tPnrS48l5bI0Lknl+B4/GlgysDpmJN/nVbm4p2tJ1Z8L+fyF7yeBb5h4jJxLGJFGhbAwyhWsbLNICNBobop07E1nWFvPLuq/wC0nwv4Y+F8xmE9uyGnASQzl1zKZlJzJ7MijMbXU+ZV0FunwNaOgNQucR4Y+CkaXCBmhNmngBJOt7yRC/taeZevTWmRae0lkVJF9w6cTIskcoaNhdWF/wBaVKrFPDporp+Z1nw2IDoUlVlvbKw0Gh83c23tXPKpRmsOH5ErK4ZS8biT6pjZVcyMqMrSHqctgq9MoLWsOt67bOClBvGPCKTk1yV3IeGkkwSr4mSN5Ps+3ewNgdgAADpqST2rkqTjCq5OOWSllcjU+DyBQJGJHcan361Mb2PDponQ/J4Eb/ev8/1q/tNJ8wRGmS7itzgjeNhLm+su17iyjWqValOVGWiODs6fn11k5cVwrKkc182ZjZh1tsT61lUai1aTdbTbRAGGJt7u/WmuaQ1QyiywnBgVDBmZr7L07e61cs7vG3YMKL3JceCvNlksygEXtb/mtc866UcxLSfu5LjF4kxxBAzWLWJsCSOxHaua3xKbeDmdFTlliTPhMoK9s1rjXUk6+uv41tqq5bl3DCwiiODOLcql1jU+d+hP3U7+p6Vu2Fm5PMng851G9jD3YLLGY4JRF4SAKLWFhtXoJRg4aE0jz0KklU1vc5/0YrQmGQZlN76fIj1FVhCnGnobTLVK03U1xyNf0fca8UNgMbZ5IxeN218WPow/eXQH4V4m6pfZN1rj+ym9/wDi/P0Zt0qiqwT7ldzlyoQ33WveKVdAewfsegPwNaU6S/aQ5Nux6ipx9mud4vv3Quxn6ypw86N48Y8uUebTtfp3HTcaVXCq4xs0dc5T6fmM/fpyNR5O5WMfhTO7lglsrdNNfdeuqMUueTzlSq5ZWdvA6VYUFAELi/DUnjaN9j17VVrJKeDMp+QsZFIWgCHswex+ItS3Tl5Ga14LTlX6P2STxsUQzdht+PSrxjgpKWTl9MHNX1WBcPEbSzeUZd1TQOw9bHKPU+lYck7+80/+3S5+cv8AAyPurbllD9Gqnxohh8Yr4aNH/ZOuSZdDZXUaMM1zm1tbQ61sPdkNJIqeduOQTYlxGrF4nCGVVYSKRmUhCLEgb7i+lDjJMlNNHnB8y43DgyM31pFGQiRSki6nLdwLMbfxG172qdmVwGC5pSJmxMKMkbMPrOHuGUMb3kjIACtpqrWzdNapKmp7NkNbZNNjwyYuKORJBJE3mGViAwItY2F7dxVadm4ZcWUycZcDkLxyKrRPZggUZQBoFsd9RfbrXbb0vTjjIme7JuFwELlcgVfDUZQosFBuLDYfKr1acJrdAm0d5eGr1cfhXMrSAzUcV4YvR/w/3odnANQo88YTw8TgvtX8YW2+wK5byiqdCWk7envNwiJjxmgSMAKFObTqdf1rz9P3ZNnoPSWps5LDr0A06fOrtj0WHDmWP7TC56H+W1cdaMpIXUWolGJtS3U6bXrlco4SRCxjBwxcbFha500t3+YtTKMkkWWMCRzFjxJK0URPhIcssqG9z1RG79z01r0/T7Z6PUmvojFvr9v7ul+ZOjx8cYEccZAVL2AHlFr6/wAzWm8+Tz7ot+82S+CTNIhZ7e1YWFtqMMpVSi8YI78RbxnjBRVUHUqDaw+HWjA1QWlPBV4ziEmSPEILYiKS8TAb2AzKw6hgbWqlahCvCVOpumh0FoqbG3cvcSi4jg0e11kXVTupGhU+oOlZfS6s4arStvKHD8x7MfNZ95Ffw3lB48WsxZWVAQpIGaxFrE2100rXVOKeUMld1ZUvSb2HMVc5woAKACgAoA44uYIpY6WHWs/qd37NbSmueF9XwWhHLMYwH1fGtieIYrzx51SJDrljVrISttS7XbXTrSbO39loRp9+ZPy3yOW+53k4hEhuIxh5GSSKFRlUqhXxGd7DMGbLoL+ttbnQofGUrLERQgwZxM0cWcqZCQXUm+xa2bXcKfU2rprNIRRTZY83cHigwoWzAsy3Oa7MUWxZA4JTcEgNrrXJCpqeDplHCLHgHCMPiMBmlkMRZs8kuawUI2WxJucurb7lu1TnDI5Ry4Lxo8OnlkhkjnwTOC8UZJIBsPEjsMoa97rfW1MjPsykomojjMUyB4cskbR5869BY9TpmuLBdxr2pik9SQrBFwGMC4WJipkYghQNc3mNrfrtVqs3BZREVqLjBgMisVUEi5C6gH0PWiEsrIY3I+I4iEYqEYkdl/2pVS5UNsFlHInc/TmWbANYjWbRtPsCuS9qareTSOyw2uERvDDQMwGo3000ttXmteJ6T0UpYlgrUZjtc2FdI06rJVCuCzwmNBIDezXHWt1huJSS225KHj3FXxOeDCG0a6STDS5/u4z37t02rV6Z0vT97W/BfqzCvuoKPuRf1IvCODKkWR0Fs17dNrfrXoMmHUrZeUcJOFzZ5CFWzAgeboSNvhRqRaNWOlZLbhWGMcaqdxe/xNGRNWcZPJCwPCW8V3lVSDew31JqcjZVFpSR14nw1naPIFCqdRt1Gw+FGSsKiWcsuORcccJxB8OTaLE3liHQSKP2ij3jzW9Kw+qxdCcL2P7rxL5xf9jstqmuLia6prcjJSimuGSfasAUAFABQAGgBF+lniTJgzDG1pcQywob2tnPmPwQMb9Kwbr/ANR1CnSfw01rf17DYrEc+RKg4quEiWVB5FARFYBASoyqSuXXa9z61pJNvLHyxjAn8ISbEzxXdRI+YhypZQSlrWAsNBbsKdH3d0Km9R35ChaY4qKefw2QpkYe2HVz7NrHLoQSNbNpvVqs90UprAc38wmeYRjzRw2ys/nJYCzEkgXHbT166UgsbjG8k/kHiRHiQ5hGj+bfQ7jKBpvfqQBc1E0EcI0eTDqkQF0UFdGjAIFhcX8liRrsNSQANaXjcG8iVDPiMPLiJ4YycO5P9VKyCS5Qgy5SMvi7kqDqCdL0+MllZFyp5WUNvAeIrPw2FwWO0YEZ8zWAFv3b21PQXplxlwbEx2Gvh6fsEsQtlAtGfKPd6VelvBMiR1yjqSfU03SvBXLEznxf6zgRqf7cb/uDvWd1Xa2kzu6b/uIkGCVlDx3JXK1wPdXlM8SPRzin73crMMhIv0rplLA/B0kWoyAtcV4szt4cd/CzWkkU2LW9pIz36Fula1paYWufPZfqzFvrxN6Kf4sd4OIYKFREPDjCKBky7babanWkyV03lMztNPujvJxTCBVcumV/Z03todLaa1XF3lrfYPTpfwnDhXFEnxEkSxJkQEhxrfUAdOt/wplb1adJTcnnwRGlSbxgOY+JphjGBCrl76bW2HY96m1lVrJtyxgidGnHscMNxpBO0M0CRlQSWU5gLLm10HSmTjW0a4TbIjTpcOJN/pnBaeePX0P46afGkt3nBb0qPgoua8V7bQrEJMGwnVg3m8hGZSMugKkjftTIxlUp6Kryp7Y+pDhGO8FjBsHBMcs0KSIbqyhgfQi4qOi1pSt/Sn8UG4v8OP5FKiw8k+tkoFABQAUABqGBkPPsrT8ThjSSFRh4mkJnYhM0hyLtu1hoPWvP9Lkqkq1y/wB6WF9I7D2msJdivxnLT4gIWk8TUZ29lAvlv4aWuxAvqbbe+tZTS4GYb5OkHLiRtbw7xI4ZWaTL5gLAtYHubgAdL1Ep7E6Y9ykwWAxTT43wsPlSdheR/wBmAFuLpcXNxroPlV9UdtRRr+E8SciTxGySQhFF2kbM19Oi2vlHzvV/VgLUZMk8q8DmixhkBSTIntJ5dxayhhe+m47juaXUnGSxEbCLix9WUzBCkUgljNlV0JN9ySwJFr7FhbTQUrDbwuSZJolYKCQEPNGjMbtddCCCRY5iAW9R8KcqbS3IjKKWBUx/D3wsjYjDpnjJLT4fYj/zI1++PtLbzb71eFX91iKkPBccP5kDRq0ZvGRdch0t7jt7q7tsbHNvwWOHxzy5gpsVIvcdwe9c1auqbLRgL3HpS+NwaMdV8bt/diuLq09Vk5I67BuNdMsYcMfEYr2/ltXj9eyPRSmktyhwuzDW4P8At/Ku+W6OtNYFrj3EnlvHBfw7lZJR1I3RD37t0rXsrVL36n4L9TFvr3P3dL8X+hb8r4PCR5S7Z5ALqmVsq2BPaxPqdKbczrS+FJIzYpYK4MfAxErA5ppAouPe7fyFOWFOEc8LJXtk7RlY8TAJLhYo1JFr3OUvt6sfwozqhJrlsFyXn0dwXE0pGrMFH5n8TXD1KW0YJjKKOHMy+NxCKIEi2UXG4uSxI9bWplq9FCUiJ7yJXHOCR4eCebO8krgLncg+0QDsB0pVvdOrUjDCSLThhZOfBOWkxGFw7MxWxZtANbt1+Aq9a7dOq0t9iIxyijkBcY9wCQSAbdjL+VlrtjJLQhcu4+fQlxAvgBExu0DvF8Acy/5WA+FZ1L7nqc49qkU19VsyHvBZ7GjVuCgqQCgAoA8TGwJ9K5ryr6VCc/CZKWXgx/h+JU4/iE5OpmSFNLm0aAEKBruelZXTqbp2VKPyz+bOmO8my7fFyWJsEA3uCW9+Ube8n4V2IYdVCg75m7ltfgNht0A2qSMnDjLSiO8CB3zDymxFjcHd1Gx3v86lJPkkqlnxZ3wqfFl+G01X0xRTLOOMlxS5WfDKc37LKDofEdBqAxsbX1/So2DdjHhMGkRuhe9rAF2It6X/AJUawxk+4+TOG8TMykWIbMy2/h9kfKq6n2J0pHNP2kniZtMujIbdANVI9PzoySKeN4TPg53mgQyQEZpYwRe9/M0a75huRax99dNGvtpkK0qM9Q1cqYtZUeRGDKxWxHUW/A+lcV6/e3GVtDw4lDx4f+KYfQbyH/8Amu9RetfZzK2f+4GXChjpsRXjp8r8Dbm0uTPZca8sssMZIhzlZpF3NibpGe52LdAa9PRt1GKqT5xsv1ZEozuVppbJcsaMJxiCJFjSLIqiyqCu1VlRqzlqyKfTtOzkiUOYI/uP+H61R28/Jf7MqeUev6fi+4/yH61Hs8/JH2bUXdHr+nYd8rX72H61Hs9Rdw+zqr8Hocwwjo4+A/Wo9nqMq7CouWj7/T8PZv8ACP1o9CoC6fUfGD1/TsJ3D/4R+tHoTXBb7OrfI9Dj0H73+H/eo9Cpyyv2dVzjCPQ45B+8P+2o9Cp5B9OreEQuQ8Wo4pjkT2JFhmUWtY5SjaepAq9duFW1qPlScX+PBm3FKVKcoS55NQr0xxBQAUAFAHHFnyGsrrctNhVfy/UvT+JGLcqSpkmkNgXxMzFr2I/aEC9tbfOrxjppwj4il/I6KSbWTvxfiyo6AEEAZmJLaDYX6DrYH39KnS2XbxyV8OOWVSXGTZAAxB9osCD031FvmDU4KOSQyYDEqyk+L7JK3KEXt1HmOnr6VR5RZPJO8YhQQ6W9CQfh0obLJfI8LjGudCba71XLL6TvHiCTrb3f8NSVawTYzoTYWHXMP1q6KthnU7nX30Bg86H2aFuVwLeJwj4GR8RhlLQsb4iAb+ssQ+8Oq9ffVqkfUjpfPYTJd0R+I4qJsbgcUkgeKRZLFdf+mPx9OlcV1qlZzo43WC9rFyrLBD47zMcTmw+FukQJE0wOpH93H2PdumwrjsemqkvVq89l+r/sakaE69TQn7q5f9UiJh4VRQiAKoFgBWi228m3GEYR0RWEVMMeae1yQpvc+ldktqXGMmDCnrvdOW8PuScXjnDlR5QOpG9LhRi457nVd31SFTQtljk8YqeTwvNYXNtOoq0KcdeEKr3Ff2bVPYm8KRggzG99RXPWac9jR6fCcaScnyQOKSAzAHYWvXTQj7mxmdQqKVyoyzhYOeHkKs7qCFANr7elWlGLST5F0pzp1J1IZUUtjq3EpAFPl1J6dqp6MMtDftG50KW2HsffrVpmaw8oPfpQ6WYYD2vFw544R9PFJAA/lsSdLdqj2eLbii32pWVNTeMNtFzyLjD/AEzb72GYf4WU/wAzWV1aPp21OfipE5L6r6ld/Q3AV6MygoAKACgDhjT5D8PzrF/1D/sJ/h/VDKXxH5w5K+tT+JDE0KrG5P7RXY3Z2PRh19K2KVupxT+SI9WUdkNOO5cxsispfBja5EUt7g3vq51q/saK+u3jInPgZgrFpYCUJ3WS9wCPvW2/Orex4WRbrrOkrsBzbioFyJ4RUHS6sbbbebbSlOhFjVVa4NE4FhsdjMPFL4+DGYXylJSw1I1s9unSrexxI9qkmW8fLvERtNgfd4Mv4+f86hWiB3cnyR+LQcTw8EkufBWjQtZIZATYX+/bp1qztYpFfaWzPP8A6j45jqIL3vqjb/47Ul0ItjFWkPfBpMfPGky4jBDN0aKW99iPb1ttTVZRYqV3peD7xp+JQRNL42DYIBoscl9SBp5/WpdksArvLwKGK+kHHov/AOPa9tEcf+ulKjBcDPWkxWxOIxcgE4UpFI728MFULZR4pRb39m1yv53qXTj3LU3Jy93kvsFjMQI18JsP4dvLaN7f6t6VKhBvLyd9PqtaEdMYxwvl/k7nF4z/AMk+6OT/AN1V9CHz/Mv9sV/Efy/yRIWxUZJHh3PeJ/1pkoxksM46N5UpTc4pZZO4DwrF4p3TxIl8ubM8b9wLDX1pFxXp28FNr5EevUqZi3nPkm8X5cxEQVGxOGNrfYf7W3WrW9WNWDqrYiVackqT4RAxGJxkbBAcOwI8pCvY6fxVf2eEtzsj1avCKilHb5EOM4vxCbwZt7Wa3+qr+nHTpOX2yp63rbZ/l+R2nmxjqVYwAA/db/3VWNCCkmNr9SrVYOnNLD8I5YPH4rKyjwPIOqNr7vN61MqEZPLyRR6lUpxUUlheUScDwvFyxmUSQWe97q19Ne9M0LCXg53cSbk/PJ7k4Ti/DQl4LDUeV/td9aFBZbIdxJwUfBcclYKaLi8BlaNi0Up8gI0AG9z3tWJ/qBKNk/8Aqj/UsqjqTcn4N8FbogKACgAoA44seQ1k9cjqsKn0T/JovT+JH5s5d4ocHPirC58Z13H2Xatixeu3hLyl/QTUeGy/XnRmubN6jMPyvXYolNa4FDFYmRs1gPMb20uRv+dVk2U0rORembXXvXO2PNk5cw8X1HDHKlzCpY2jvc73v5r01ZaKrGdyfFhI9wAPVSy/6WoxNEe6R+Pq31aUB5dUIK+K1jfTUOL/AI0uU5dxkKcW9jPcDw6E8JbEZB4q4kLn1vlumm+3mq6itGRTlh4NR4Tw9EQKmYLuBnbr8d6ZHV2EN55DE8PWRGjcMVbfznob739KnE3sCklvgyvmSCGWXwMEHZR/aOWuCQbWU9FHVjXJPRD4Tqppvkuua+JqY8FHGoVYvEUAeqjoNhS5v3cmh05YuUmUOBxgglMhjDxsCJI7bX3dP3vTrS1LPJ231jzVpr6r9R24bB9YVGgjjKMABoST8jp7qVKWnkxi64dyaxzFxkbPpmYt5dNuo62pFS6hHuX0kmXl5oVmkRwAEsNbE5SG1Ow2tb1rlqVVX04WQSwJHMnMgDDPqzMGOUb5emm1aVClop6OxEJe9kjQ8QM3hSGMocx0PUWuDt11+VdONPBST1PJPg4RiJpCYYmYMAA1rLe/3jpSKtxTp7N7kxTfYlYzhkaMVB0GjrGQTe+p1/KmdNtpVIudSX0EXlfQ0oxKTF4HwS9mzq8YZWtbS9re/SuqtTUHsVo1XOOWMPLwH1UWvuaSNyfZv/t19y/yoDLO/KYL8ZTsmGb/ADOorB6971GMPM4ofR8/I2gVvCwoAKACgDxMLqfdXLe0/Ut5w8xf9CY8oxjAYVFxvEYsq5hOsgJUXyyIDoe16r0Kp6lhTfy/pt+hS4WJkqSINIFsDprfb8RWq29WBPYj4rlSCXzFLa/ZOXt2oknkEzIuIRgTyBb5Q7AX10BIFKHI0XkXi0MKPHK5BJGU7WGWxsSRbXtTqco8C5ZzlDhHxbCkeXE297E/madsV1+YlXzZjY2wkgTEBnXzCzC5FwLEDcWJ3vVKiWCdWZbbGdcP45EvDZsIQ3iNLnQ/Zt+z/HymkQa4ZMo5eTTcDzXhlRRmUeUfaPb3V0qSEOIr8z81Ni7wYXyxH+0lW+Z+6pcaDuaXOerZcD6VHG7OeC4bLE2Gjw8R8ysZGt5Vv5UzGxN+vfsBXHoTkPcsHPmHl8YVcGCxaRmkztqF9kWAXpbudTRWjpid/Snm6iQhH61xHrMErgHFXwEplQFonuJYxuLkXdP3tNuoqK0PVhp79jCv7H/3aS+qNS4dxyB1RkcOri4Yba9D1vvpWDUUqcsS5MmPk849XxGkbhMp1DJmDaddbgda7LK+dq9TjkXXoerHGcCpzRy2Zk8NkRZrAo6XCMfunTbb1FejhfULik5rZrsZsKdWjUSe6Dkfkxogr4p1cAG0K6rqQwzMd7EbAd9daw7rqnMYGqqQ3YriJ9lE02S2hA9P0rDcpTlvuxqWFgzfmLicLSsqhCynzOLXZiOttDa29eksKE6S958nPVakiPyzw04rELh8xAcAE75VAuSB7h+NaeciMI2vBcoYWOERJGQAPazHNfvfv+FQGBE49wgwo8akt4dr33y75vdapKnn6MFEvEcXKNVRIowe5OZzb8Kwuq4ndW1L/k3+SOil8LZr1bgsKACgAoADUMDKOaLYbi6OTZcVAU97xG4/ytasn/T33cq1r/BLb6Pcm53SYYexkLNa3qK9LGnvk43PhFxirCIt0Av8tapLOS+UfnSNs0gvux/M0nuO7G58T4JAxC+Gnl00RlOnTMpF/fTJUoy5JWyK5uWsNYnw7f8Aew/O9VdCPYpF5ZA4jyrAEuhy3Nrhw42PTKD+NR6Tj3GxhkX8ThUOCDKg1iD3yi4v3PvowjPqSkqqSI8syTYZTkyoiDO1/NMwABRNNFvu/wAKTKaT0pnZTg+ZD7ydweGREmRSFZVt6eUaL002uPh3q8E8YYxzHuGBEF3IAGwG/T8T3q6XgVJ5ZnX0qYlXlwirpYyG3oVFKuE9Jo9I/wB1EUhWeewPJBqSDnhppMO2eM2jY3kQC/vZRca9xfWonRjWWJow7+wx97SX1X6mo8uugjWUSCQSAMGS4BFgOuo1v5TqKxbinGEtLeDLi20MqAMLjXrelRS/dbBi3xzHLh2QOxQsGABViTYnawt2p1OynVfuhrURZ4rzFJIRh4RbOtixtmItsPu3A1N7+6tKlZwtYOpMV6jqPCJfAPozWSK7SZHfXKEDAAXt1Gu9/fV43/qzSp7lJxxHcv8Agf0YmJ3L4kkFcoyJlNiLG5JP4Vp5bW4k0PDQBFCrsAAPhQSVvFuCRysZGZlIXUi1tL6nTXTSgkUfoYwIXCvOAQJ5pJFvvlzFU39Fv8awoffdVk+1OKX4y3GcQNGrdFhQAUAFABUMBB+lzh5OGXEouZ8LIswHdVNnHxQn5Vi1G7XqcKvaotL+q4/MZjVBooV51wZAOSUAgEHKDofjXq/Uyso4NOOT7xHnLBSQSIJTcowAKMNbH921Lm87lorBh2FNpFJ6EH5EVzpe9kebDjeeoWPkSdtdmKAfAU/KK6tsYOeG5viJ1SVPU2a3yFR6kSi2fBY8c4nEUUmVDcXBy2NrMNSNN+m9RJrsdNOS3E/guEnx+CSCBVgjVQjzNqZCN1UDXLuSfh3qj32Rz6IqWpjTy7ySYoymIZJATcqi5QQMtgbHYEXsNDfWojSSeS+sY8TxKLCRFntGiC+np0t1PoKu4lMplFxHn3BNh2lR8QzlwuQKEOYgnRmGXQA9apnBOCnnwzY7+jkByO5nYl9bADc2tuBsKrWWpJHVZ140KnqSWcEiLkiRioWZLl2QgqwKsgJIO/S1j1uDXP7P8zefWYL9x/mfJeR5lV2zxkI2U+1rqB29aPZpeSF1qi8e6z7PyLiQSoMbMFzWDHXUiwuo10odtIuus0Gs7nHDcDxnD/2qBZIZNZIlJYg2zF1XQlgoJKg62PWk17BVo+9yjIuq9CU3KlleU/6jjw3jCeGrJIJI2Fw4Wwa/p07Zdx1vXnqy9OWiMcCVLJK4lBFi4DFez7xk9GG2nQdPjXVaV8TXkrNbGRfXcs3iA2ZVNiRex21HxrbrwVWCi+GKpvTub1yvAy4aNpAVdkBK9tB8vdS7a0jQzgJTci0Ew79bV1lD2r6UBkVfpM4m8WBeOL+2xLLh4h+9IbE/Bcx+FUqzjTg5y4W/5EpZ2L3l3h6wYeOJR5UQKPcotWR0SEnRlXlzUbl+HYbU5x4LOtoWFABQAUAfL0AcMdhxIjKwuCCCD1B3FZvVbV17dqPxLeP1RaEsSMD4ZwXEwYnEYWJ1PgG6LIW80b3ykW7bH1FaXSL9XNuqi78/J9zmuKSUslTzTLPFnjnVAzLuoFteo00+VaUq+I6cCoUvezkVOHRlpAAL1w6sM6XshibCyjr/AJh+tT668CNcV3OskLs4fLbUFlV1VbdbaNa/xteo9WPcsqkXwRcTw3Ez4eeeNR4ER8xzDMwHtBNBmCjci3p1qXNPgbFByFxQ4fGR6ZY5CI2uwsbny2A3sTtr1qIyWQ0s3+BMy6m1t79KY3gpgyznfmLJjPq+HbO0QJcmEuC1gQANdh1tbzVGsNAvR4qXFH+uzOIEOt47atYEKoTNtr+VqM5JaHzE4zDSY3ADATZpUSVjmzAECMWVgwGXNYgkai96W+dxlJLO41qYzPBPfI8gZCh0JIVtx95SCt+t/dVsrJZxmoShjKR0xThYpM2l8QEHqTKotVsoiKbawux545NOnithwDIsSkBhe4zSXtr7XUX3tUSzjYtbelKUVUezZXct8UzcOEx8zYcknufDNyPeUNvjVIS1QyzovLdQuvTjxLgUcVgHhww4hFcxyMz4mEaatIw8SLswuLrsd65Li0VaGvuRWj6dd0o9iXwLmSJiuSQyaXtpmHqddhWL7LVi3LG6KqSJWG5b8fiMMyAHDsniSkWtdSDb1znKf8VaPT6rqU9EuUKqLSalisQEUs2gAua0RZXcBnaSMyNoXOYDsCPKPlQt9wLMH86siEhFU/X+L3GsHDwUXs07jzn/ALF095rC6zN1dFnDmo9/lFbsdT2yzQ1FhWzCChFRjwimcn2rAFABQBWcZ4mIo3IIzAbU6jScpLPBmdQv4UKUlF++lshOXmOdJ1DL+zb2XBvc9iLaV3ujFvS0eTo310qbuFUy094seOG40SoGHuI9RWdVpaJYPY9PvY3dBVFtnsJH0k8NeJo+IQKWfD38RBvJC3tr719oe4156jL7PvdL/Z1HlfKXj8TRktcPmjI/pB4ouInaSM5ozlCN3AW/5k16ObOdLBTcpR3mF9LBvyt/OqJZFXMsQHNoCWHmWx0NyP5i1Wx5MvU32FPj2OIzRwgFA2VmFjmPVVI1t6j4Up4yaVvbte8wwkuJV4bRlY3yqwyFVKFhmW7C+U9ganc68GhkYPBqZY4IlYDysFuf1/EV0YUUJbbOcvD+IwsZP6RyQFszlo72uRcIGVhpmAzaKN76GlyZeO4t8hYcRTSYpyxAVgGtbMWNiTrtcFfU67VMN2TIZY+MRLPL9Yg8YERhCwDWbVrlSQQNgG201t1tIokUfOPHBiMTFGkAhjjzixALF8ozZiGI2tZQT3vrXNX+E0+kr/1MURAa4dTPX6I+D2+IckXdjY3Gp0Pcdj60a5eSqpQX7qO0fEsQLsJZveHfp63/AOXqydQTKhb/AAtI5rjZVVlzuFe+YXIDX3uOtSnNLBPp0ZPU0so+HiUmTw/Fbw/uZjl3vttvRmeMbk+nR1+phZ8lQYBHIJVzFM2aRFNr/vC25HbrTYVHw0Y3Uen5zVpfijdeQsWsmFjkaSPM66AEbA2vbfoTbpe3SotqCpZfdmDOWXgo+e+I/WMRFg45smSVHkFtWy2YLqRpbU/Cny4wMjCLTbY8cKWyW935VaPGBOSs53482Ew9ohmxMzCPDp3c9fcvtH3VSrUjTg5zeEt2WSyyZyTwFcHhkiBzNqXc7s7G7MfeSfhasXplOVecr2ps5bRXiK/uOm0lhFhxbiyQA31boP5k9BWjc3cLePvc9kMt7WdZ7cCNxDnidUMyGNogbEAEW1A366ms636pVlWVOpHGeDvrdPpxptwe6Hjl/igxMKyjS+49a3DHLKgDNOPTA4qWGYlQxurelq0beanDQeN6va1Le8V3jMW9yJNG0UXheIGcm0ZG9+mhprlpp5lyZsKMK95opLMHyd+FfW8Mf21goGYsSB6ml0X6kXqX4nd1Okun1oezTefA68N4omJjAuCSLjsfUVldU6ZGvScHw+H4fZnoeldWVx7k9prlGA/Sfyk2AmzIv9VlYlLf9Njuh9Oo+XSs/pV9KpF29f8Aaw2fzXk16kO6KHlrCtJLlQ5TY/yrYiInFPkZeE8BlxZbK7nDKbO+g8QjdE9O7UclVThF5wXXD+WY4XYSJK0bWKBFLZbaZT6diaq4bjVIZeITNKAPqcja3VpHRQum5Aa9vSrxj5Btijx/g0skLhI2kGYaXsLa3sbG1XkLiyhkwuNltGyYlgPIpkdcqLodtvmOg1pWGMyh/wCXOIcNw14p5YbpGoIYeUnqQp6KLAbnc9angg64Li8GO4hPEIYpMOkeSNmUEFg3mcEjQEMR7lB61K35KlB9I2Li8TCQwIqRxeJYKLfZA26DTSuev8JqdK/3URczVwHrjzegDSeSm/8ADn9ZH/NRWlQ/Znk+rf7zH0JfLuPnlxWKE4ylMqqnRRdiLd7ixzdfwohKTbyKu6dOnRpypvnOWeeVuKGaOdyLLHZFGn2UuT7yT+VTCWcthd0fSlCOeVn88GdcY4mcQ6SN7QiRW9SoNz8d64as9T2PS2dD0YOPzbOHLuPXBYkYgxCSO/7ROo19tP3hvbrTaVb91mT1Ppia9akvqho4PwGWbirYuINNhpM0sc9xl84sFOu63K2tplFPkYWDVpZUw8TyzMEjRczMTsAKngBX5SwUmOxJ4liFKggrhYj/ANOI/aP777+grz13N9Qr+zQf3cd5vz4j/cdH3Fl8jRxDmOGG4JZiOiKTWjUvbejiDf5HRSsK9RakjO+Og4uzJIcmfzr3HY9QRvasKpWVKs6k/eT4fg2oUvu1FbEcSR4pPAiR2iX7g3sb+86j8KZKnezkq2njj5C4yt4J02/zJnC+IYvDyJFhxIyXOZWjsF+JGtafT611Ub9VHBfUaEEnT5+RqsZawuNba1qmYVHM3LUeLSzaMNmqU2uCJRUlhithuT4sB/WJHzZSAPQna/pTKeZyxJnBdabWi6lOOX8itxMz4+UojfshrI/T/wCK6qs0l6dM8906zlObvbvt5CHF4fhzg3kdtco1IAO5CjT4mrOCjHTUkVpXdSvXlUtKSz5YyvPh+J4doZVDLILdv9wwOoNYXVelzli6tXicePmvDNnpvWvUqez146ZGT4Tkp8PxAYTEzZIJFskmxmVbfsg2yMdj1IGm4q3T+owu6fiS+Jd0zanT0s1/C4RIkWNFCooCqALAAdK0EJPGIVRV0DErnbmo4ZFWOPO7nY7FQfNe2vpt+VQ3gmIscd+kTFSYdFTDthLvcSqSbgA3Vcyi2u++lJcmXRYxYqRoIY2c3yJmvvoov7+ppy4KfvGf4qQSGRfq4aRixD59LE3FhcC4Gmt9z6UsYPXLCnB4JpCoLyxkppayKDfpfXbXpapRVkHm8ZGwin2iHdu5JVbk/HS3QCk1/hNHpX+6iVeas89cgqpJY4PjmIij8OOUql75cqnUm+5F/wAadGrJcHJUsqNSeuccsltzZiy2bxiCQASEjFwL2B8uu5+dT60mKj0y2W2n+b/uRcDxyeFHSN8qvfMMqm9xY7i+1R6slsNqWVGq05LdcFbS8nVg8k0EFryrzNJw6QsLth2N5Y/u/vp69x1rqpVU/dZ5/qXT0vvaf4ofsLG/GZUdwU4dE2aNCCDiWGzuDqI1Oy9azeoXk5y9ktt5vl9oL+5kRj3Y68axQjgIQjsbGq1KcbGz0Uvz8t92dVpT9Wt7xnvJOHfHyO7yMijUKumnT40yl0qi4Znu2PrdQqQm1BbI9c1R/U5Ue97tkcD7SkG3xBG9Z0bPFaVs+Gso7fak6Xq/mdOC8HxK4xZcPGVibUk6AnqQOg/nWr02nWpRcan4GbfzpTaceTVlHfetMzz7QAUAQeMcMTERGN9jQQ1kXuKcMjwWCIiHVcx6kXp1CWmayZ3VaEqtnOFNeP6kDgPBMNKzyykPm1W/an3VNuepbmR/p+6pU6Dpz2kn/IiCNIJlSDrJm32Ubn3dK6IwxR0PkyK1wqvUXcLaMWWfFJMNxBXw8wB9x1U7gg7q3Y157qPRamr2m1eKke3aXyZ6Gx/1DCpJQrRwpcMooOLTcPYQcQJeAm0OMt8ln+63Z9jVbDqcbn7uS0zXMX+nlG/OGN1wMPEIyUuuotcEa3/WtiLQhpsx7mzHYmHGGVAbBFsSCQQOi2GhuTfWlTbyOjjB0wkU2OmSbF+J4EaiwZCoY72UXO/UnpULfkh8YQ2Hhv7SN2XysA1hqAGuB7v0q+SuCa/0X4DOGJcIDfww35AdNNqoWyz1xaJS48lo1UIibsVUaAKNlJ1J+FSgyJHHMI008MhtnZ5FHZVVbhffuSe9UnBz91HTZ3EaFVVJcI5TcKZSoNiW2sGNhcAk6aKOpOlcs6Dg8Nm4ut0cfCz3FwdnUtEyS2+6wtp6k2qk6cIPEppMn7bp/wADIOGwkshYRxh8pscrqRftfYmlVHCn8csFl1mm/wB1hhcLLI7IkeZkNmysCFPYtfLf0veom4QipSlhMldYot4wz1Hg5Gl8FUzOBdgrAhf42HlU+hN6pKpTjDW3sSur0fDPcvDpBKsIAaQ6lUYHIO7nZR76hVIODnwvmT9rUPDPHGcKcMLysl9LhWuwvexI7G1WoS9b4eAfVqC5TGHk/kV8TbEY1THhl8ywnRpOxk7L+7ua4bi+k5Oja7y/el+7H/Jm3N3O4aito+PP1Grj/MoFsPCtzoBGumn71th2FclvRlKPp0Nl+9N8yf1G0qdOh7092U2MxH1XEIo9mRSJVBuBtZh63q9vTdWM6M5Z8HRVnhqoo/8Ag6YFxhpTJCzrm1Kopa9+1qtSr3tNelFZx3KyoW03rkTIOB4jiE6vKpSJDcZtye5/51rTsbScJOrV+Jmdd3EGvTp8GpYaAIoVdgLCtQzjrQAUAFABQBHx2FWVGRhdWFjQBmnEeT8ZAx+rSHJ8Db4EGnwuJx2Mq46Na1pa3Er3xy4dPK/jzsfOx30Oo02A2A+NdqqqEU28tnl/Y5XVV0qcdMIkuLARBxMjmJiLspPtD1uauopT1+Tmdyqls6Eo5lF7NDNw7iEU+HKTgMjEqMwBDJ6g7jesbqXR4XkvUh7slxJco3+mdZVrRjSuXuUkvL2K4ec+APj4Y+Y4SRthb/oOdv4W0rGh1KtZy9K+W3CmuH9fB6lRjUWqBI4XzNh8TeJAYph7UEwyuh/hOhAvuL1u06sakdUWmvl/cU00ScVIiho7NI1jdmPluRa+l/N2AHypjBNEXDYMaKzWt01XbT2R5vmajIZ7jHIUjgsGVb6C4tmPaw1J+JoxuDYvY+REAzXYM4TKoA1N9NPT86logquecAmHbhyIoQXmJUbAmMXohvMH8Ip8QkhM4+sk+EI9FF7yPm0QAatcEnL1trXF1CVRvFL4vn2XkZTjtuW0WCkxIKTIYIgqlIo2AJBLi0un7vsDQdb9MKdWFDEqbUpN4bf6DsZ5J2N4avheEPEyAAZIrKSCbWUKAbADXUdO9O6fTlcTdSTS+u/5FajUeD3FwgCLwkTELGPLlULFob7HfpvpuNda2V06k5a55b+Yp1Z4wfeF8JSKLIoaNb+x4mouLsWZTb4k3PfauS+t6SWvVmXZbP8AJFoVOxRuynPh+FIzzlrs8bExobi5kdiVJ9NazPUcMVLxpR8Pl/RIbs/hL3ln6PYcEfrONb6xiT5vNqoPdQdz+83wApVxdVrqG/3dL/8AUl8vA6hbyqSwv8E3H8xSzCQQyDKm65fKfQtvf1pUK86MFCMMU3t+fk1oWtKKyvi/77FQk4eM4rDoGlKWt106e8dO9Vq0528lSlJqDGxnCotSW6J/KmCfGIT4yFxujJ+mtaD6LTnFOnLBxrqjg9M4fkX3LHJckOIM0rr6ImiitW1t/Qp6c5M26uPWnqSwPAFdRzH2gAoAKACgAoAKAPjrcEd6AFeLlLDwGWULmYgnXpUpvO5SS914W7QlCKHFEZ9ViF2B3vfY+mlarxUSSPAUZ1enym5x3fBJxErOgCC3iELGAPs97dBarznphsc1vQdW5iqj35fyHZOMRxIqMb5VAJ9wrO9jdWL1Lnyetrdet6E1CO+NtjjxzlTCY5FMkYbQFHGjL1BVh5h8685PpM6E3Kznof8ADzF/geghWjOKb7i3Hy/xHAm+GlTFR3/s8Vo9uyzKP9QoXV61v7t3Sa/5R3j/AIJ9KL+EV+O86Y5UlixeCeHOwySKCY4/Nr5gCCLeo9wrQoX9Cus0pp/jv+RaMIx+LJaRcYixE0CpiI5FUM9lkBsdLXFwbi3WtBM52NPCsAG8MumZg2axF8pJ3ve2gFvjUtlcFJ9LAPjYDvmm/wBAqIPEicbFBOjxYk+DEJnKBUubKhv5nc7hdLXGpvasrqChN+9LT5+fyGQeESsBw+RXk8XFEvlQuVyBVJaTyKCDlUAddTmJrOqOLjFQgsZ25HaiHiuNRxXD42PNoMqNnO1jYKhN762pkKWd4QaXz2KPDDDSY3EWGFwslrf20xMK3vuAfMVsAbW3zd6XVurai8Tnl+I+8/5Aot9hh4b9HEs1jxDEySj+5QlIvcftOPfaq053dfe3pKmv4pfF+CLYiuWMuKnw+AiyQpGuUaAABF99uv41E7ehaPXNupV7N7/y7HXbW86272iJuKxz8QhdjeNibXW9jroe9j2qL2E4zjcSWV3Xg0LbRh0okTD4lR/U4oy3R7HLckd+tU0XF4lOLWOUi2uhQ92T/E7PwjEQWWCCUE2GUi6W99MhbXVV+nW4CVxb0k5wayOfI/Kxw15XJ8R9SOgvrXoKVJUqaguxg1anqTchupgsKACgAoAKACgAoAKACgD4y30NACLzNyOGJeElRqXUHerxm1wc1a1pVd5LfsLuD4k8z5Ik8PKLPI32R2QdSbVpRqqptE8TXsZWqlUry2b4Xc9Q4dsVL4ENygP7Rzrf49qXcVklpR39G6X6kvXqrC7I1XCQZEVN8oArOPYYXB1tUYQHKTDKdwKz63SrSs8ygk/K2f8AIupyXcX+J8i4GckyYaJiftZAD8xY1x/ZNWn+wrzS8PdE+onyipb6L8Mv9k+Ih/8A1YiRf5kVPo9WgsRqQl9U0TmD7EPG/RUshQtjccSlyuacNlv2LISKsp9XXam/xZGKfzPkf0TRBszYrGsSLEnEWuN7GyClyj1WfKpL82H3fzJeG+ifh6m7RGQk3PiSO9z3N2sTVvZOpT+Oso/9MSdUPAycL5XwuH/sYIo/4EVfmQLmhdFjN5r1Zz+r2/Ij1fCLYRKOgFaNCxtqH7OCX4b/AJlZSkxX5l5sSEZV2JylgdRfTyjr+lc1e/Wv0qSzLyaFCx29Sq8fIRuJQFpi2IYfV1GYC9rns3esWhcRg94uVTJqVKbksZSic8KHnlWZB4UKCwG2f4bV3wfoU5TuHly7HK/vJKNLhdz1BhnxsqPhVsyE52PYX00311vTun2s6c3NfC+EKvq8JQ0/vGw4RCEUMbsALn1rZMg7UAFABQAUAFABQAUAFABQAUAFAHwigBV5q5T8dR4JEbX8xGl/lVoycXlCa1vSrpKos4LXl3giYWIIu/2j3NQ3l5GRhGKxFbFtUFgoAKACgAoAKACgAoAKAFDnbiksdkjjdrjQKDr7zsBWVfuvOapU+HyzTso0YQdSfYQ+PcOkVkxBU5lUF4ze1t7qPz9Kz7Obs63p1Vy+TsuIK4p6oMYsVDDjsN4iKCMo8RBuLbFQK6r+0eVcUOUc1lcp/c1fwKzA8GxGLYRBHhw62BzDKWH6HtU2tjKb9Wvu/BNzeRpr06RpfBOCxYVAka201PU1tLjBkN55LGgAoAKACgAoAKACgAoAKACgAoAKACgAoAKACgAoAKACgAoAKACgAoAKAPhFAFXx3hQmTS2ceyT+R9K4r2zjcwx37HXaXToS34Fnk7lOfDYh5HZVQknIhJAv02plrSlSpqMnllLqrGpUco8D0FrpOc+0AFABQAUAFABQAUAFAH//2Q=="/>
          <p:cNvSpPr>
            <a:spLocks noChangeAspect="1" noChangeArrowheads="1"/>
          </p:cNvSpPr>
          <p:nvPr/>
        </p:nvSpPr>
        <p:spPr bwMode="auto">
          <a:xfrm>
            <a:off x="1527175" y="1227138"/>
            <a:ext cx="304800" cy="304800"/>
          </a:xfrm>
          <a:prstGeom prst="rect">
            <a:avLst/>
          </a:prstGeom>
          <a:noFill/>
          <a:ln w="9525">
            <a:noFill/>
            <a:miter lim="800000"/>
            <a:headEnd/>
            <a:tailEnd/>
          </a:ln>
        </p:spPr>
        <p:txBody>
          <a:bodyPr/>
          <a:lstStyle/>
          <a:p>
            <a:endParaRPr lang="en-US">
              <a:latin typeface="Calibri" pitchFamily="34" charset="0"/>
            </a:endParaRPr>
          </a:p>
        </p:txBody>
      </p:sp>
      <p:pic>
        <p:nvPicPr>
          <p:cNvPr id="33806" name="Picture 24" descr="http://www.ci.watertown.wi.us/departments/health_department/images/emergency_preparedness2.jpg"/>
          <p:cNvPicPr>
            <a:picLocks noChangeAspect="1" noChangeArrowheads="1"/>
          </p:cNvPicPr>
          <p:nvPr/>
        </p:nvPicPr>
        <p:blipFill>
          <a:blip r:embed="rId4"/>
          <a:srcRect/>
          <a:stretch>
            <a:fillRect/>
          </a:stretch>
        </p:blipFill>
        <p:spPr bwMode="auto">
          <a:xfrm>
            <a:off x="3276600" y="4800600"/>
            <a:ext cx="2514600" cy="180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z="3600" b="1" smtClean="0"/>
              <a:t>Collective Strength</a:t>
            </a:r>
          </a:p>
        </p:txBody>
      </p:sp>
      <p:sp>
        <p:nvSpPr>
          <p:cNvPr id="3" name="Content Placeholder 2"/>
          <p:cNvSpPr>
            <a:spLocks noGrp="1"/>
          </p:cNvSpPr>
          <p:nvPr>
            <p:ph sz="quarter" idx="1"/>
          </p:nvPr>
        </p:nvSpPr>
        <p:spPr>
          <a:xfrm>
            <a:off x="533400" y="1600200"/>
            <a:ext cx="8382000" cy="4876800"/>
          </a:xfrm>
        </p:spPr>
        <p:txBody>
          <a:bodyPr>
            <a:normAutofit/>
          </a:bodyPr>
          <a:lstStyle/>
          <a:p>
            <a:pPr marL="0" indent="0">
              <a:lnSpc>
                <a:spcPct val="90000"/>
              </a:lnSpc>
              <a:buFont typeface="Arial" charset="0"/>
              <a:buNone/>
            </a:pPr>
            <a:r>
              <a:rPr lang="en-US" sz="2400" b="1" smtClean="0"/>
              <a:t>Every Organization has a Strength, Plan Around It</a:t>
            </a:r>
          </a:p>
          <a:p>
            <a:pPr marL="0" indent="0">
              <a:lnSpc>
                <a:spcPct val="90000"/>
              </a:lnSpc>
              <a:buFont typeface="Arial" charset="0"/>
              <a:buNone/>
            </a:pPr>
            <a:endParaRPr lang="en-US" sz="2400" b="1" smtClean="0"/>
          </a:p>
          <a:p>
            <a:pPr marL="0" indent="0">
              <a:lnSpc>
                <a:spcPct val="90000"/>
              </a:lnSpc>
            </a:pPr>
            <a:r>
              <a:rPr lang="en-US" sz="2400" b="1" smtClean="0"/>
              <a:t>Red Cross: </a:t>
            </a:r>
            <a:r>
              <a:rPr lang="en-US" sz="2400" smtClean="0"/>
              <a:t>Mass Care</a:t>
            </a:r>
          </a:p>
          <a:p>
            <a:pPr marL="0" indent="0">
              <a:lnSpc>
                <a:spcPct val="90000"/>
              </a:lnSpc>
            </a:pPr>
            <a:r>
              <a:rPr lang="en-US" sz="2400" b="1" smtClean="0"/>
              <a:t>Community Food Bank</a:t>
            </a:r>
            <a:r>
              <a:rPr lang="en-US" sz="2400" smtClean="0"/>
              <a:t>:  food distribution and meal preparation</a:t>
            </a:r>
            <a:endParaRPr lang="en-US" sz="2400" b="1" smtClean="0"/>
          </a:p>
          <a:p>
            <a:pPr marL="0" indent="0">
              <a:lnSpc>
                <a:spcPct val="90000"/>
              </a:lnSpc>
            </a:pPr>
            <a:r>
              <a:rPr lang="en-US" sz="2400" b="1" smtClean="0"/>
              <a:t>Baptists &amp; Salvation Army: </a:t>
            </a:r>
            <a:r>
              <a:rPr lang="en-US" sz="2400" smtClean="0"/>
              <a:t>Famous Mobile Kitchens</a:t>
            </a:r>
          </a:p>
          <a:p>
            <a:pPr marL="0" indent="0">
              <a:lnSpc>
                <a:spcPct val="90000"/>
              </a:lnSpc>
            </a:pPr>
            <a:r>
              <a:rPr lang="en-US" sz="2400" b="1" smtClean="0"/>
              <a:t>Catholic Charities: </a:t>
            </a:r>
            <a:r>
              <a:rPr lang="en-US" sz="2400" smtClean="0"/>
              <a:t>Case Management &amp; Long-term Care</a:t>
            </a:r>
          </a:p>
          <a:p>
            <a:pPr marL="0" indent="0">
              <a:lnSpc>
                <a:spcPct val="90000"/>
              </a:lnSpc>
            </a:pPr>
            <a:r>
              <a:rPr lang="en-US" sz="2400" b="1" smtClean="0"/>
              <a:t>Mennonites: </a:t>
            </a:r>
            <a:r>
              <a:rPr lang="en-US" sz="2400" smtClean="0"/>
              <a:t>Start-to-finish Rebuilding</a:t>
            </a:r>
          </a:p>
          <a:p>
            <a:pPr marL="0" indent="0">
              <a:lnSpc>
                <a:spcPct val="90000"/>
              </a:lnSpc>
            </a:pPr>
            <a:r>
              <a:rPr lang="en-US" sz="2400" b="1" smtClean="0"/>
              <a:t>Mormon Helping Hands: </a:t>
            </a:r>
            <a:r>
              <a:rPr lang="en-US" sz="2400" smtClean="0"/>
              <a:t>Large numbers of unskilled laborers</a:t>
            </a:r>
          </a:p>
          <a:p>
            <a:pPr marL="0" indent="0">
              <a:lnSpc>
                <a:spcPct val="90000"/>
              </a:lnSpc>
            </a:pPr>
            <a:r>
              <a:rPr lang="en-US" sz="2400" b="1" smtClean="0"/>
              <a:t>2-1-1s:  </a:t>
            </a:r>
            <a:r>
              <a:rPr lang="en-US" sz="2400" smtClean="0"/>
              <a:t>24/7 information portal, advanced technologies</a:t>
            </a:r>
          </a:p>
        </p:txBody>
      </p:sp>
      <p:pic>
        <p:nvPicPr>
          <p:cNvPr id="35843" name="Picture 4"/>
          <p:cNvPicPr>
            <a:picLocks noChangeAspect="1"/>
          </p:cNvPicPr>
          <p:nvPr/>
        </p:nvPicPr>
        <p:blipFill>
          <a:blip r:embed="rId2"/>
          <a:srcRect/>
          <a:stretch>
            <a:fillRect/>
          </a:stretch>
        </p:blipFill>
        <p:spPr bwMode="auto">
          <a:xfrm>
            <a:off x="7543800" y="36195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162800" cy="1143000"/>
          </a:xfrm>
        </p:spPr>
        <p:txBody>
          <a:bodyPr>
            <a:normAutofit/>
          </a:bodyPr>
          <a:lstStyle/>
          <a:p>
            <a:pPr algn="l"/>
            <a:r>
              <a:rPr lang="en-US" sz="3600" b="1" smtClean="0"/>
              <a:t>Disaster Response and Recovery</a:t>
            </a:r>
          </a:p>
        </p:txBody>
      </p:sp>
      <p:sp>
        <p:nvSpPr>
          <p:cNvPr id="36866" name="Content Placeholder 2"/>
          <p:cNvSpPr>
            <a:spLocks noGrp="1"/>
          </p:cNvSpPr>
          <p:nvPr>
            <p:ph sz="quarter" idx="1"/>
          </p:nvPr>
        </p:nvSpPr>
        <p:spPr/>
        <p:txBody>
          <a:bodyPr/>
          <a:lstStyle/>
          <a:p>
            <a:r>
              <a:rPr lang="en-US" sz="2000" smtClean="0"/>
              <a:t>Advance planning / convening pre-disaster</a:t>
            </a:r>
          </a:p>
          <a:p>
            <a:r>
              <a:rPr lang="en-US" sz="2000" smtClean="0"/>
              <a:t>Activation of the NJVOAD reflects the “home rule” process utilized throughout NJ.  </a:t>
            </a:r>
          </a:p>
          <a:p>
            <a:pPr lvl="3"/>
            <a:r>
              <a:rPr lang="en-US" smtClean="0"/>
              <a:t>County or regional VOAD(s)/COAD(s) (Voluntary or Community Organizations Active in Disaster) will be the first to identify and address the needs for localized disasters.  NJVOAD can support if asked</a:t>
            </a:r>
          </a:p>
          <a:p>
            <a:pPr lvl="3"/>
            <a:r>
              <a:rPr lang="en-US" smtClean="0"/>
              <a:t>Regional or statewide events will likely trigger NJVOAD convening to mobilize resources needed for the affected population </a:t>
            </a:r>
          </a:p>
          <a:p>
            <a:r>
              <a:rPr lang="en-US" sz="2000" smtClean="0"/>
              <a:t>Long Term Recovery Groups (LTRGs) – develop out of the COAD or through NJVOAD efforts, provides organization around disaster services and unmet needs</a:t>
            </a:r>
          </a:p>
        </p:txBody>
      </p:sp>
      <p:pic>
        <p:nvPicPr>
          <p:cNvPr id="36867" name="Picture 4"/>
          <p:cNvPicPr>
            <a:picLocks noChangeAspect="1"/>
          </p:cNvPicPr>
          <p:nvPr/>
        </p:nvPicPr>
        <p:blipFill>
          <a:blip r:embed="rId3"/>
          <a:srcRect/>
          <a:stretch>
            <a:fillRect/>
          </a:stretch>
        </p:blipFill>
        <p:spPr bwMode="auto">
          <a:xfrm>
            <a:off x="7543800" y="36195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z="3600" b="1" smtClean="0"/>
              <a:t>National Partners</a:t>
            </a:r>
          </a:p>
        </p:txBody>
      </p:sp>
      <p:sp>
        <p:nvSpPr>
          <p:cNvPr id="3" name="Content Placeholder 2"/>
          <p:cNvSpPr>
            <a:spLocks noGrp="1"/>
          </p:cNvSpPr>
          <p:nvPr>
            <p:ph sz="quarter" idx="1"/>
          </p:nvPr>
        </p:nvSpPr>
        <p:spPr>
          <a:xfrm>
            <a:off x="457200" y="1371600"/>
            <a:ext cx="8458200" cy="5105400"/>
          </a:xfrm>
        </p:spPr>
        <p:txBody>
          <a:bodyPr rtlCol="0">
            <a:normAutofit fontScale="62500" lnSpcReduction="20000"/>
          </a:bodyPr>
          <a:lstStyle/>
          <a:p>
            <a:pPr fontAlgn="auto">
              <a:spcAft>
                <a:spcPts val="0"/>
              </a:spcAft>
              <a:buFont typeface="Arial" pitchFamily="34" charset="0"/>
              <a:buChar char="•"/>
              <a:defRPr/>
            </a:pPr>
            <a:r>
              <a:rPr lang="en-US" dirty="0" smtClean="0"/>
              <a:t>Adventist Community Services</a:t>
            </a:r>
          </a:p>
          <a:p>
            <a:pPr fontAlgn="auto">
              <a:spcAft>
                <a:spcPts val="0"/>
              </a:spcAft>
              <a:buFont typeface="Arial" pitchFamily="34" charset="0"/>
              <a:buChar char="•"/>
              <a:defRPr/>
            </a:pPr>
            <a:r>
              <a:rPr lang="en-US" dirty="0" smtClean="0"/>
              <a:t>American Disaster Reserve</a:t>
            </a:r>
          </a:p>
          <a:p>
            <a:pPr fontAlgn="auto">
              <a:spcAft>
                <a:spcPts val="0"/>
              </a:spcAft>
              <a:buFont typeface="Arial" pitchFamily="34" charset="0"/>
              <a:buChar char="•"/>
              <a:defRPr/>
            </a:pPr>
            <a:r>
              <a:rPr lang="en-US" dirty="0" smtClean="0"/>
              <a:t>American Red Cross</a:t>
            </a:r>
          </a:p>
          <a:p>
            <a:pPr fontAlgn="auto">
              <a:spcAft>
                <a:spcPts val="0"/>
              </a:spcAft>
              <a:buFont typeface="Arial" pitchFamily="34" charset="0"/>
              <a:buChar char="•"/>
              <a:defRPr/>
            </a:pPr>
            <a:r>
              <a:rPr lang="en-US" dirty="0" smtClean="0"/>
              <a:t>Buddhist Tzu-Chi Foundation</a:t>
            </a:r>
          </a:p>
          <a:p>
            <a:pPr fontAlgn="auto">
              <a:spcAft>
                <a:spcPts val="0"/>
              </a:spcAft>
              <a:buFont typeface="Arial" pitchFamily="34" charset="0"/>
              <a:buChar char="•"/>
              <a:defRPr/>
            </a:pPr>
            <a:r>
              <a:rPr lang="en-US" dirty="0" smtClean="0"/>
              <a:t>Catholic Charities</a:t>
            </a:r>
          </a:p>
          <a:p>
            <a:pPr fontAlgn="auto">
              <a:spcAft>
                <a:spcPts val="0"/>
              </a:spcAft>
              <a:buFont typeface="Arial" pitchFamily="34" charset="0"/>
              <a:buChar char="•"/>
              <a:defRPr/>
            </a:pPr>
            <a:r>
              <a:rPr lang="en-US" dirty="0" smtClean="0"/>
              <a:t>Church of Jesus Christ of Latter Day Saints</a:t>
            </a:r>
          </a:p>
          <a:p>
            <a:pPr fontAlgn="auto">
              <a:spcAft>
                <a:spcPts val="0"/>
              </a:spcAft>
              <a:buFont typeface="Arial" pitchFamily="34" charset="0"/>
              <a:buChar char="•"/>
              <a:defRPr/>
            </a:pPr>
            <a:r>
              <a:rPr lang="en-US" dirty="0" smtClean="0"/>
              <a:t>Church World Services</a:t>
            </a:r>
          </a:p>
          <a:p>
            <a:pPr fontAlgn="auto">
              <a:spcAft>
                <a:spcPts val="0"/>
              </a:spcAft>
              <a:buFont typeface="Arial" pitchFamily="34" charset="0"/>
              <a:buChar char="•"/>
              <a:defRPr/>
            </a:pPr>
            <a:r>
              <a:rPr lang="en-US" dirty="0" smtClean="0"/>
              <a:t>Episcopal Disaster Relief</a:t>
            </a:r>
          </a:p>
          <a:p>
            <a:pPr fontAlgn="auto">
              <a:spcAft>
                <a:spcPts val="0"/>
              </a:spcAft>
              <a:buFont typeface="Arial" pitchFamily="34" charset="0"/>
              <a:buChar char="•"/>
              <a:defRPr/>
            </a:pPr>
            <a:r>
              <a:rPr lang="en-US" dirty="0" smtClean="0"/>
              <a:t>FEMA</a:t>
            </a:r>
          </a:p>
          <a:p>
            <a:pPr fontAlgn="auto">
              <a:spcAft>
                <a:spcPts val="0"/>
              </a:spcAft>
              <a:buFont typeface="Arial" pitchFamily="34" charset="0"/>
              <a:buChar char="•"/>
              <a:defRPr/>
            </a:pPr>
            <a:r>
              <a:rPr lang="en-US" dirty="0" smtClean="0"/>
              <a:t>ICNA Relief USA</a:t>
            </a:r>
          </a:p>
          <a:p>
            <a:pPr fontAlgn="auto">
              <a:spcAft>
                <a:spcPts val="0"/>
              </a:spcAft>
              <a:buFont typeface="Arial" pitchFamily="34" charset="0"/>
              <a:buChar char="•"/>
              <a:defRPr/>
            </a:pPr>
            <a:r>
              <a:rPr lang="en-US" dirty="0" smtClean="0"/>
              <a:t>Lutheran Social Ministries</a:t>
            </a:r>
          </a:p>
          <a:p>
            <a:pPr fontAlgn="auto">
              <a:spcAft>
                <a:spcPts val="0"/>
              </a:spcAft>
              <a:buFont typeface="Arial" pitchFamily="34" charset="0"/>
              <a:buChar char="•"/>
              <a:defRPr/>
            </a:pPr>
            <a:r>
              <a:rPr lang="en-US" dirty="0" smtClean="0"/>
              <a:t>National VOAD</a:t>
            </a:r>
            <a:endParaRPr lang="en-US" dirty="0"/>
          </a:p>
          <a:p>
            <a:pPr fontAlgn="auto">
              <a:spcAft>
                <a:spcPts val="0"/>
              </a:spcAft>
              <a:buFont typeface="Arial" pitchFamily="34" charset="0"/>
              <a:buChar char="•"/>
              <a:defRPr/>
            </a:pPr>
            <a:r>
              <a:rPr lang="en-US" dirty="0" smtClean="0"/>
              <a:t>Presbyterian Disaster Assistance</a:t>
            </a:r>
          </a:p>
          <a:p>
            <a:pPr fontAlgn="auto">
              <a:spcAft>
                <a:spcPts val="0"/>
              </a:spcAft>
              <a:buFont typeface="Arial" pitchFamily="34" charset="0"/>
              <a:buChar char="•"/>
              <a:defRPr/>
            </a:pPr>
            <a:r>
              <a:rPr lang="en-US" dirty="0" smtClean="0"/>
              <a:t>The Salvation Army</a:t>
            </a:r>
          </a:p>
          <a:p>
            <a:pPr fontAlgn="auto">
              <a:spcAft>
                <a:spcPts val="0"/>
              </a:spcAft>
              <a:buFont typeface="Arial" pitchFamily="34" charset="0"/>
              <a:buChar char="•"/>
              <a:defRPr/>
            </a:pPr>
            <a:r>
              <a:rPr lang="en-US" dirty="0" smtClean="0"/>
              <a:t>United Methodist Church</a:t>
            </a:r>
          </a:p>
          <a:p>
            <a:pPr fontAlgn="auto">
              <a:spcAft>
                <a:spcPts val="0"/>
              </a:spcAft>
              <a:buFont typeface="Arial" pitchFamily="34" charset="0"/>
              <a:buChar char="•"/>
              <a:defRPr/>
            </a:pPr>
            <a:r>
              <a:rPr lang="en-US" dirty="0" smtClean="0"/>
              <a:t>United Sikhs</a:t>
            </a:r>
            <a:endParaRPr lang="en-US" dirty="0"/>
          </a:p>
        </p:txBody>
      </p:sp>
      <p:pic>
        <p:nvPicPr>
          <p:cNvPr id="38915" name="Picture 4"/>
          <p:cNvPicPr>
            <a:picLocks noChangeAspect="1"/>
          </p:cNvPicPr>
          <p:nvPr/>
        </p:nvPicPr>
        <p:blipFill>
          <a:blip r:embed="rId3"/>
          <a:srcRect/>
          <a:stretch>
            <a:fillRect/>
          </a:stretch>
        </p:blipFill>
        <p:spPr bwMode="auto">
          <a:xfrm>
            <a:off x="7543800" y="361950"/>
            <a:ext cx="1130300" cy="1009650"/>
          </a:xfrm>
          <a:prstGeom prst="rect">
            <a:avLst/>
          </a:prstGeom>
          <a:noFill/>
          <a:ln w="9525">
            <a:noFill/>
            <a:miter lim="800000"/>
            <a:headEnd/>
            <a:tailEnd/>
          </a:ln>
        </p:spPr>
      </p:pic>
      <p:pic>
        <p:nvPicPr>
          <p:cNvPr id="38916" name="Picture 2" descr="https://encrypted-tbn2.gstatic.com/images?q=tbn:ANd9GcRxmfSg9JFy3ZhKgPHknL5iO-qJUiVOWmDXiMiZM42LJk-J8voz"/>
          <p:cNvPicPr>
            <a:picLocks noChangeAspect="1" noChangeArrowheads="1"/>
          </p:cNvPicPr>
          <p:nvPr/>
        </p:nvPicPr>
        <p:blipFill>
          <a:blip r:embed="rId4"/>
          <a:srcRect/>
          <a:stretch>
            <a:fillRect/>
          </a:stretch>
        </p:blipFill>
        <p:spPr bwMode="auto">
          <a:xfrm>
            <a:off x="4648200" y="1970088"/>
            <a:ext cx="4127500" cy="336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z="3200" b="1" smtClean="0"/>
              <a:t>Statewide Partners</a:t>
            </a:r>
          </a:p>
        </p:txBody>
      </p:sp>
      <p:sp>
        <p:nvSpPr>
          <p:cNvPr id="3" name="Content Placeholder 2"/>
          <p:cNvSpPr>
            <a:spLocks noGrp="1"/>
          </p:cNvSpPr>
          <p:nvPr>
            <p:ph sz="quarter" idx="1"/>
          </p:nvPr>
        </p:nvSpPr>
        <p:spPr>
          <a:xfrm>
            <a:off x="381000" y="1371600"/>
            <a:ext cx="8534400" cy="5181600"/>
          </a:xfrm>
        </p:spPr>
        <p:txBody>
          <a:bodyPr numCol="2" rtlCol="0">
            <a:normAutofit fontScale="62500" lnSpcReduction="20000"/>
          </a:bodyPr>
          <a:lstStyle/>
          <a:p>
            <a:pPr fontAlgn="auto">
              <a:spcAft>
                <a:spcPts val="0"/>
              </a:spcAft>
              <a:buFont typeface="Arial" pitchFamily="34" charset="0"/>
              <a:buChar char="•"/>
              <a:defRPr/>
            </a:pPr>
            <a:r>
              <a:rPr lang="en-US" dirty="0" smtClean="0"/>
              <a:t>American Radio Relay League</a:t>
            </a:r>
          </a:p>
          <a:p>
            <a:pPr fontAlgn="auto">
              <a:spcAft>
                <a:spcPts val="0"/>
              </a:spcAft>
              <a:buFont typeface="Arial" pitchFamily="34" charset="0"/>
              <a:buChar char="•"/>
              <a:defRPr/>
            </a:pPr>
            <a:r>
              <a:rPr lang="en-US" dirty="0" smtClean="0"/>
              <a:t>Association of NJ Volunteer Centers</a:t>
            </a:r>
          </a:p>
          <a:p>
            <a:pPr fontAlgn="auto">
              <a:spcAft>
                <a:spcPts val="0"/>
              </a:spcAft>
              <a:buFont typeface="Arial" pitchFamily="34" charset="0"/>
              <a:buChar char="•"/>
              <a:defRPr/>
            </a:pPr>
            <a:r>
              <a:rPr lang="en-US" dirty="0" smtClean="0"/>
              <a:t>Center for Non-Profit Corporation</a:t>
            </a:r>
          </a:p>
          <a:p>
            <a:pPr fontAlgn="auto">
              <a:spcAft>
                <a:spcPts val="0"/>
              </a:spcAft>
              <a:buFont typeface="Arial" pitchFamily="34" charset="0"/>
              <a:buChar char="•"/>
              <a:defRPr/>
            </a:pPr>
            <a:r>
              <a:rPr lang="en-US" dirty="0" smtClean="0"/>
              <a:t>Community </a:t>
            </a:r>
            <a:r>
              <a:rPr lang="en-US" dirty="0" err="1" smtClean="0"/>
              <a:t>FoodBank</a:t>
            </a:r>
            <a:r>
              <a:rPr lang="en-US" dirty="0" smtClean="0"/>
              <a:t> of NJ</a:t>
            </a:r>
          </a:p>
          <a:p>
            <a:pPr fontAlgn="auto">
              <a:spcAft>
                <a:spcPts val="0"/>
              </a:spcAft>
              <a:buFont typeface="Arial" pitchFamily="34" charset="0"/>
              <a:buChar char="•"/>
              <a:defRPr/>
            </a:pPr>
            <a:r>
              <a:rPr lang="en-US" dirty="0" smtClean="0"/>
              <a:t>Council of New Jersey </a:t>
            </a:r>
            <a:r>
              <a:rPr lang="en-US" dirty="0" err="1" smtClean="0"/>
              <a:t>Grantmakers</a:t>
            </a:r>
            <a:endParaRPr lang="en-US" dirty="0" smtClean="0"/>
          </a:p>
          <a:p>
            <a:pPr fontAlgn="auto">
              <a:spcAft>
                <a:spcPts val="0"/>
              </a:spcAft>
              <a:buFont typeface="Arial" pitchFamily="34" charset="0"/>
              <a:buChar char="•"/>
              <a:defRPr/>
            </a:pPr>
            <a:r>
              <a:rPr lang="en-US" dirty="0" smtClean="0"/>
              <a:t>Family Support Centers of NJ</a:t>
            </a:r>
          </a:p>
          <a:p>
            <a:pPr fontAlgn="auto">
              <a:spcAft>
                <a:spcPts val="0"/>
              </a:spcAft>
              <a:buFont typeface="Arial" pitchFamily="34" charset="0"/>
              <a:buChar char="•"/>
              <a:defRPr/>
            </a:pPr>
            <a:r>
              <a:rPr lang="en-US" dirty="0" smtClean="0"/>
              <a:t>Family Resource Network NJ Caregivers</a:t>
            </a:r>
          </a:p>
          <a:p>
            <a:pPr fontAlgn="auto">
              <a:spcAft>
                <a:spcPts val="0"/>
              </a:spcAft>
              <a:buFont typeface="Arial" pitchFamily="34" charset="0"/>
              <a:buChar char="•"/>
              <a:defRPr/>
            </a:pPr>
            <a:r>
              <a:rPr lang="en-US" dirty="0" smtClean="0"/>
              <a:t>Goodwill Industries of Greater NY and Northern NJ</a:t>
            </a:r>
          </a:p>
          <a:p>
            <a:pPr fontAlgn="auto">
              <a:spcAft>
                <a:spcPts val="0"/>
              </a:spcAft>
              <a:buFont typeface="Arial" pitchFamily="34" charset="0"/>
              <a:buChar char="•"/>
              <a:defRPr/>
            </a:pPr>
            <a:r>
              <a:rPr lang="en-US" dirty="0" smtClean="0"/>
              <a:t>Governor’s </a:t>
            </a:r>
            <a:r>
              <a:rPr lang="en-US" dirty="0"/>
              <a:t>Office on </a:t>
            </a:r>
            <a:r>
              <a:rPr lang="en-US" dirty="0" smtClean="0"/>
              <a:t>Volunteerism</a:t>
            </a:r>
          </a:p>
          <a:p>
            <a:pPr fontAlgn="auto">
              <a:spcAft>
                <a:spcPts val="0"/>
              </a:spcAft>
              <a:buFont typeface="Arial" pitchFamily="34" charset="0"/>
              <a:buChar char="•"/>
              <a:defRPr/>
            </a:pPr>
            <a:r>
              <a:rPr lang="en-US" dirty="0" smtClean="0"/>
              <a:t>H.E.A.R.T. 9/11</a:t>
            </a:r>
          </a:p>
          <a:p>
            <a:pPr fontAlgn="auto">
              <a:spcAft>
                <a:spcPts val="0"/>
              </a:spcAft>
              <a:buFont typeface="Arial" pitchFamily="34" charset="0"/>
              <a:buChar char="•"/>
              <a:defRPr/>
            </a:pPr>
            <a:r>
              <a:rPr lang="en-US" dirty="0" smtClean="0"/>
              <a:t>Homeless to Independence</a:t>
            </a:r>
          </a:p>
          <a:p>
            <a:pPr fontAlgn="auto">
              <a:spcAft>
                <a:spcPts val="0"/>
              </a:spcAft>
              <a:buFont typeface="Arial" pitchFamily="34" charset="0"/>
              <a:buChar char="•"/>
              <a:defRPr/>
            </a:pPr>
            <a:r>
              <a:rPr lang="en-US" dirty="0" smtClean="0"/>
              <a:t>International Institute of NJ</a:t>
            </a:r>
          </a:p>
          <a:p>
            <a:pPr fontAlgn="auto">
              <a:spcAft>
                <a:spcPts val="0"/>
              </a:spcAft>
              <a:buFont typeface="Arial" pitchFamily="34" charset="0"/>
              <a:buChar char="•"/>
              <a:defRPr/>
            </a:pPr>
            <a:r>
              <a:rPr lang="en-US" dirty="0" smtClean="0"/>
              <a:t>Islamic Society of NJ</a:t>
            </a:r>
            <a:endParaRPr lang="en-US" dirty="0"/>
          </a:p>
          <a:p>
            <a:pPr fontAlgn="auto">
              <a:spcAft>
                <a:spcPts val="0"/>
              </a:spcAft>
              <a:buFont typeface="Arial" pitchFamily="34" charset="0"/>
              <a:buChar char="•"/>
              <a:defRPr/>
            </a:pPr>
            <a:r>
              <a:rPr lang="en-US" dirty="0" smtClean="0"/>
              <a:t>Jersey Cares</a:t>
            </a:r>
          </a:p>
          <a:p>
            <a:pPr fontAlgn="auto">
              <a:spcAft>
                <a:spcPts val="0"/>
              </a:spcAft>
              <a:buFont typeface="Arial" pitchFamily="34" charset="0"/>
              <a:buChar char="•"/>
              <a:defRPr/>
            </a:pPr>
            <a:r>
              <a:rPr lang="en-US" dirty="0" smtClean="0"/>
              <a:t>Legal Services of NJ</a:t>
            </a:r>
          </a:p>
          <a:p>
            <a:pPr fontAlgn="auto">
              <a:spcAft>
                <a:spcPts val="0"/>
              </a:spcAft>
              <a:buFont typeface="Arial" pitchFamily="34" charset="0"/>
              <a:buChar char="•"/>
              <a:defRPr/>
            </a:pPr>
            <a:r>
              <a:rPr lang="en-US" dirty="0" smtClean="0"/>
              <a:t>NJ 2-1-1 Partnership</a:t>
            </a:r>
          </a:p>
          <a:p>
            <a:pPr fontAlgn="auto">
              <a:spcAft>
                <a:spcPts val="0"/>
              </a:spcAft>
              <a:buFont typeface="Arial" pitchFamily="34" charset="0"/>
              <a:buChar char="•"/>
              <a:defRPr/>
            </a:pPr>
            <a:r>
              <a:rPr lang="en-US" dirty="0" smtClean="0"/>
              <a:t>NJ Business Force – BEOC Alliance</a:t>
            </a:r>
          </a:p>
          <a:p>
            <a:pPr fontAlgn="auto">
              <a:spcAft>
                <a:spcPts val="0"/>
              </a:spcAft>
              <a:buFont typeface="Arial" pitchFamily="34" charset="0"/>
              <a:buChar char="•"/>
              <a:defRPr/>
            </a:pPr>
            <a:r>
              <a:rPr lang="en-US" dirty="0" smtClean="0"/>
              <a:t>NJ First Aid Council</a:t>
            </a:r>
          </a:p>
          <a:p>
            <a:pPr fontAlgn="auto">
              <a:spcAft>
                <a:spcPts val="0"/>
              </a:spcAft>
              <a:buFont typeface="Arial" pitchFamily="34" charset="0"/>
              <a:buChar char="•"/>
              <a:defRPr/>
            </a:pPr>
            <a:r>
              <a:rPr lang="en-US" dirty="0" smtClean="0"/>
              <a:t>NJ Interfaith Partnership for Disaster Recovery</a:t>
            </a:r>
          </a:p>
          <a:p>
            <a:pPr fontAlgn="auto">
              <a:spcAft>
                <a:spcPts val="0"/>
              </a:spcAft>
              <a:buFont typeface="Arial" pitchFamily="34" charset="0"/>
              <a:buChar char="•"/>
              <a:defRPr/>
            </a:pPr>
            <a:r>
              <a:rPr lang="en-US" dirty="0" smtClean="0"/>
              <a:t>NJ Motor Truck Association</a:t>
            </a:r>
            <a:endParaRPr lang="en-US" dirty="0"/>
          </a:p>
          <a:p>
            <a:pPr fontAlgn="auto">
              <a:spcAft>
                <a:spcPts val="0"/>
              </a:spcAft>
              <a:buFont typeface="Arial" pitchFamily="34" charset="0"/>
              <a:buChar char="•"/>
              <a:defRPr/>
            </a:pPr>
            <a:r>
              <a:rPr lang="en-US" dirty="0" smtClean="0"/>
              <a:t>NJ Office of Emergency Management</a:t>
            </a:r>
          </a:p>
          <a:p>
            <a:pPr fontAlgn="auto">
              <a:spcAft>
                <a:spcPts val="0"/>
              </a:spcAft>
              <a:buFont typeface="Arial" pitchFamily="34" charset="0"/>
              <a:buChar char="•"/>
              <a:defRPr/>
            </a:pPr>
            <a:r>
              <a:rPr lang="en-US" dirty="0" smtClean="0"/>
              <a:t>NJ Psychiatric Association</a:t>
            </a:r>
          </a:p>
          <a:p>
            <a:pPr fontAlgn="auto">
              <a:spcAft>
                <a:spcPts val="0"/>
              </a:spcAft>
              <a:buFont typeface="Arial" pitchFamily="34" charset="0"/>
              <a:buChar char="•"/>
              <a:defRPr/>
            </a:pPr>
            <a:r>
              <a:rPr lang="en-US" dirty="0" smtClean="0"/>
              <a:t>NJ State Police</a:t>
            </a:r>
          </a:p>
          <a:p>
            <a:pPr fontAlgn="auto">
              <a:spcAft>
                <a:spcPts val="0"/>
              </a:spcAft>
              <a:buFont typeface="Arial" pitchFamily="34" charset="0"/>
              <a:buChar char="•"/>
              <a:defRPr/>
            </a:pPr>
            <a:r>
              <a:rPr lang="en-US" dirty="0" smtClean="0"/>
              <a:t>NJ Task Force 1</a:t>
            </a:r>
          </a:p>
          <a:p>
            <a:pPr fontAlgn="auto">
              <a:spcAft>
                <a:spcPts val="0"/>
              </a:spcAft>
              <a:buFont typeface="Arial" pitchFamily="34" charset="0"/>
              <a:buChar char="•"/>
              <a:defRPr/>
            </a:pPr>
            <a:r>
              <a:rPr lang="en-US" dirty="0" err="1" smtClean="0"/>
              <a:t>Norwescap</a:t>
            </a:r>
            <a:r>
              <a:rPr lang="en-US" dirty="0" smtClean="0"/>
              <a:t> RSVP Volunteer Resource Center</a:t>
            </a:r>
          </a:p>
          <a:p>
            <a:pPr fontAlgn="auto">
              <a:spcAft>
                <a:spcPts val="0"/>
              </a:spcAft>
              <a:buFont typeface="Arial" pitchFamily="34" charset="0"/>
              <a:buChar char="•"/>
              <a:defRPr/>
            </a:pPr>
            <a:r>
              <a:rPr lang="en-US" dirty="0" smtClean="0"/>
              <a:t>Pass It Along</a:t>
            </a:r>
          </a:p>
          <a:p>
            <a:pPr fontAlgn="auto">
              <a:spcAft>
                <a:spcPts val="0"/>
              </a:spcAft>
              <a:buFont typeface="Arial" pitchFamily="34" charset="0"/>
              <a:buChar char="•"/>
              <a:defRPr/>
            </a:pPr>
            <a:r>
              <a:rPr lang="en-US" dirty="0" smtClean="0"/>
              <a:t>Voices of September 11</a:t>
            </a:r>
          </a:p>
          <a:p>
            <a:pPr fontAlgn="auto">
              <a:spcAft>
                <a:spcPts val="0"/>
              </a:spcAft>
              <a:buFont typeface="Arial" pitchFamily="34" charset="0"/>
              <a:buChar char="•"/>
              <a:defRPr/>
            </a:pPr>
            <a:r>
              <a:rPr lang="en-US" dirty="0" smtClean="0"/>
              <a:t>Volunteer Management Centers</a:t>
            </a:r>
          </a:p>
          <a:p>
            <a:pPr fontAlgn="auto">
              <a:spcAft>
                <a:spcPts val="0"/>
              </a:spcAft>
              <a:buFont typeface="Arial" pitchFamily="34" charset="0"/>
              <a:buChar char="•"/>
              <a:defRPr/>
            </a:pPr>
            <a:endParaRPr lang="en-US" dirty="0" smtClean="0"/>
          </a:p>
          <a:p>
            <a:pPr marL="0" indent="0" fontAlgn="auto">
              <a:spcAft>
                <a:spcPts val="0"/>
              </a:spcAft>
              <a:buFont typeface="Arial" pitchFamily="34" charset="0"/>
              <a:buNone/>
              <a:defRPr/>
            </a:pPr>
            <a:endParaRPr lang="en-US" dirty="0"/>
          </a:p>
        </p:txBody>
      </p:sp>
      <p:pic>
        <p:nvPicPr>
          <p:cNvPr id="39939" name="Picture 4"/>
          <p:cNvPicPr>
            <a:picLocks noChangeAspect="1"/>
          </p:cNvPicPr>
          <p:nvPr/>
        </p:nvPicPr>
        <p:blipFill>
          <a:blip r:embed="rId3"/>
          <a:srcRect/>
          <a:stretch>
            <a:fillRect/>
          </a:stretch>
        </p:blipFill>
        <p:spPr bwMode="auto">
          <a:xfrm>
            <a:off x="7620000" y="304800"/>
            <a:ext cx="1130300" cy="100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1120</Words>
  <Application>Microsoft Office PowerPoint</Application>
  <PresentationFormat>On-screen Show (4:3)</PresentationFormat>
  <Paragraphs>196</Paragraphs>
  <Slides>20</Slides>
  <Notes>17</Notes>
  <HiddenSlides>0</HiddenSlides>
  <MMClips>0</MMClips>
  <ScaleCrop>false</ScaleCrop>
  <HeadingPairs>
    <vt:vector size="8" baseType="variant">
      <vt:variant>
        <vt:lpstr>Fonts Used</vt:lpstr>
      </vt:variant>
      <vt:variant>
        <vt:i4>5</vt:i4>
      </vt:variant>
      <vt:variant>
        <vt:lpstr>Design Template</vt:lpstr>
      </vt:variant>
      <vt:variant>
        <vt:i4>3</vt:i4>
      </vt:variant>
      <vt:variant>
        <vt:lpstr>Embedded OLE Servers</vt:lpstr>
      </vt:variant>
      <vt:variant>
        <vt:i4>1</vt:i4>
      </vt:variant>
      <vt:variant>
        <vt:lpstr>Slide Titles</vt:lpstr>
      </vt:variant>
      <vt:variant>
        <vt:i4>20</vt:i4>
      </vt:variant>
    </vt:vector>
  </HeadingPairs>
  <TitlesOfParts>
    <vt:vector size="29" baseType="lpstr">
      <vt:lpstr>Calibri</vt:lpstr>
      <vt:lpstr>Arial</vt:lpstr>
      <vt:lpstr>Times New Roman</vt:lpstr>
      <vt:lpstr>Georgia</vt:lpstr>
      <vt:lpstr>Wingdings</vt:lpstr>
      <vt:lpstr>Office Theme</vt:lpstr>
      <vt:lpstr>Office Theme</vt:lpstr>
      <vt:lpstr>Office Theme</vt:lpstr>
      <vt:lpstr>Photo Editor Photo</vt:lpstr>
      <vt:lpstr>Slide 1</vt:lpstr>
      <vt:lpstr>NJVOAD History</vt:lpstr>
      <vt:lpstr>How Does It Work</vt:lpstr>
      <vt:lpstr>NJVOAD Executive Committee</vt:lpstr>
      <vt:lpstr>NJVOAD Planning &amp; Preparedness Roles </vt:lpstr>
      <vt:lpstr>Collective Strength</vt:lpstr>
      <vt:lpstr>Disaster Response and Recovery</vt:lpstr>
      <vt:lpstr>National Partners</vt:lpstr>
      <vt:lpstr>Statewide Partners</vt:lpstr>
      <vt:lpstr>Long Term Recovery Support</vt:lpstr>
      <vt:lpstr>Challenges</vt:lpstr>
      <vt:lpstr>             Who and Where …</vt:lpstr>
      <vt:lpstr>Technologies – built with continuity of operations objectives </vt:lpstr>
      <vt:lpstr>Continuity of Operations </vt:lpstr>
      <vt:lpstr>NJ 2-1-1 Role in a Disaster</vt:lpstr>
      <vt:lpstr>#1 Challenge: Handling the Surge</vt:lpstr>
      <vt:lpstr>Hurricane Sandy Preparation</vt:lpstr>
      <vt:lpstr>Hurricane Sandy Calls  October 28 – December 31, 2012</vt:lpstr>
      <vt:lpstr>Long Term Recovery Role</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lmarx</dc:creator>
  <cp:lastModifiedBy>Laura</cp:lastModifiedBy>
  <cp:revision>12</cp:revision>
  <dcterms:created xsi:type="dcterms:W3CDTF">2014-06-06T16:15:29Z</dcterms:created>
  <dcterms:modified xsi:type="dcterms:W3CDTF">2014-06-08T14:29:00Z</dcterms:modified>
</cp:coreProperties>
</file>