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6" r:id="rId1"/>
    <p:sldMasterId id="2147483996" r:id="rId2"/>
    <p:sldMasterId id="2147483984" r:id="rId3"/>
    <p:sldMasterId id="2147483972" r:id="rId4"/>
    <p:sldMasterId id="2147483960" r:id="rId5"/>
    <p:sldMasterId id="2147483948" r:id="rId6"/>
  </p:sldMasterIdLst>
  <p:notesMasterIdLst>
    <p:notesMasterId r:id="rId52"/>
  </p:notesMasterIdLst>
  <p:handoutMasterIdLst>
    <p:handoutMasterId r:id="rId53"/>
  </p:handoutMasterIdLst>
  <p:sldIdLst>
    <p:sldId id="268" r:id="rId7"/>
    <p:sldId id="373" r:id="rId8"/>
    <p:sldId id="362" r:id="rId9"/>
    <p:sldId id="363" r:id="rId10"/>
    <p:sldId id="361" r:id="rId11"/>
    <p:sldId id="365" r:id="rId12"/>
    <p:sldId id="380" r:id="rId13"/>
    <p:sldId id="359" r:id="rId14"/>
    <p:sldId id="364" r:id="rId15"/>
    <p:sldId id="330" r:id="rId16"/>
    <p:sldId id="378" r:id="rId17"/>
    <p:sldId id="379" r:id="rId18"/>
    <p:sldId id="388" r:id="rId19"/>
    <p:sldId id="303" r:id="rId20"/>
    <p:sldId id="392" r:id="rId21"/>
    <p:sldId id="394" r:id="rId22"/>
    <p:sldId id="396" r:id="rId23"/>
    <p:sldId id="398" r:id="rId24"/>
    <p:sldId id="403" r:id="rId25"/>
    <p:sldId id="404" r:id="rId26"/>
    <p:sldId id="415" r:id="rId27"/>
    <p:sldId id="406" r:id="rId28"/>
    <p:sldId id="410" r:id="rId29"/>
    <p:sldId id="414" r:id="rId30"/>
    <p:sldId id="370" r:id="rId31"/>
    <p:sldId id="381" r:id="rId32"/>
    <p:sldId id="382" r:id="rId33"/>
    <p:sldId id="416" r:id="rId34"/>
    <p:sldId id="376" r:id="rId35"/>
    <p:sldId id="384" r:id="rId36"/>
    <p:sldId id="385" r:id="rId37"/>
    <p:sldId id="386" r:id="rId38"/>
    <p:sldId id="387" r:id="rId39"/>
    <p:sldId id="383" r:id="rId40"/>
    <p:sldId id="374" r:id="rId41"/>
    <p:sldId id="375" r:id="rId42"/>
    <p:sldId id="389" r:id="rId43"/>
    <p:sldId id="358" r:id="rId44"/>
    <p:sldId id="354" r:id="rId45"/>
    <p:sldId id="390" r:id="rId46"/>
    <p:sldId id="357" r:id="rId47"/>
    <p:sldId id="355" r:id="rId48"/>
    <p:sldId id="356" r:id="rId49"/>
    <p:sldId id="391" r:id="rId50"/>
    <p:sldId id="259" r:id="rId51"/>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ie Loskota" initials="BL" lastIdx="8" clrIdx="0"/>
  <p:cmAuthor id="1" name="pbgndin" initials="pbg"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CA4447"/>
    <a:srgbClr val="DF2F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8" autoAdjust="0"/>
    <p:restoredTop sz="91039" autoAdjust="0"/>
  </p:normalViewPr>
  <p:slideViewPr>
    <p:cSldViewPr>
      <p:cViewPr varScale="1">
        <p:scale>
          <a:sx n="88" d="100"/>
          <a:sy n="88" d="100"/>
        </p:scale>
        <p:origin x="1386" y="96"/>
      </p:cViewPr>
      <p:guideLst>
        <p:guide orient="horz" pos="2160"/>
        <p:guide pos="2880"/>
      </p:guideLst>
    </p:cSldViewPr>
  </p:slideViewPr>
  <p:outlineViewPr>
    <p:cViewPr>
      <p:scale>
        <a:sx n="33" d="100"/>
        <a:sy n="33" d="100"/>
      </p:scale>
      <p:origin x="200" y="48016"/>
    </p:cViewPr>
  </p:outlineViewPr>
  <p:notesTextViewPr>
    <p:cViewPr>
      <p:scale>
        <a:sx n="100" d="100"/>
        <a:sy n="100" d="100"/>
      </p:scale>
      <p:origin x="0" y="0"/>
    </p:cViewPr>
  </p:notesTextViewPr>
  <p:sorterViewPr>
    <p:cViewPr>
      <p:scale>
        <a:sx n="85" d="100"/>
        <a:sy n="85" d="100"/>
      </p:scale>
      <p:origin x="0" y="4656"/>
    </p:cViewPr>
  </p:sorterViewPr>
  <p:notesViewPr>
    <p:cSldViewPr>
      <p:cViewPr varScale="1">
        <p:scale>
          <a:sx n="56" d="100"/>
          <a:sy n="56" d="100"/>
        </p:scale>
        <p:origin x="-2886"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Religion in America 2009 </a:t>
            </a:r>
          </a:p>
        </c:rich>
      </c:tx>
      <c:layout>
        <c:manualLayout>
          <c:xMode val="edge"/>
          <c:yMode val="edge"/>
          <c:x val="0.47675397934129199"/>
          <c:y val="4.6153846153846156E-2"/>
        </c:manualLayout>
      </c:layout>
      <c:overlay val="0"/>
    </c:title>
    <c:autoTitleDeleted val="0"/>
    <c:view3D>
      <c:rotX val="75"/>
      <c:rotY val="0"/>
      <c:rAngAx val="0"/>
    </c:view3D>
    <c:floor>
      <c:thickness val="0"/>
    </c:floor>
    <c:sideWall>
      <c:thickness val="0"/>
    </c:sideWall>
    <c:backWall>
      <c:thickness val="0"/>
    </c:backWall>
    <c:plotArea>
      <c:layout>
        <c:manualLayout>
          <c:layoutTarget val="inner"/>
          <c:xMode val="edge"/>
          <c:yMode val="edge"/>
          <c:x val="0"/>
          <c:y val="1.7077326872602463E-2"/>
          <c:w val="0.93686563373126741"/>
          <c:h val="0.98292267312739756"/>
        </c:manualLayout>
      </c:layout>
      <c:pie3DChart>
        <c:varyColors val="1"/>
        <c:ser>
          <c:idx val="0"/>
          <c:order val="0"/>
          <c:tx>
            <c:strRef>
              <c:f>Sheet1!$B$1</c:f>
              <c:strCache>
                <c:ptCount val="1"/>
                <c:pt idx="0">
                  <c:v>Sales</c:v>
                </c:pt>
              </c:strCache>
            </c:strRef>
          </c:tx>
          <c:explosion val="22"/>
          <c:dPt>
            <c:idx val="0"/>
            <c:bubble3D val="0"/>
            <c:explosion val="16"/>
          </c:dPt>
          <c:dLbls>
            <c:dLbl>
              <c:idx val="4"/>
              <c:layout/>
              <c:tx>
                <c:rich>
                  <a:bodyPr/>
                  <a:lstStyle/>
                  <a:p>
                    <a:r>
                      <a:rPr lang="en-US" dirty="0" smtClean="0"/>
                      <a:t>.7</a:t>
                    </a:r>
                  </a:p>
                  <a:p>
                    <a:r>
                      <a:rPr lang="en-US" dirty="0" smtClean="0"/>
                      <a:t>%</a:t>
                    </a:r>
                    <a:endParaRPr lang="en-US" dirty="0"/>
                  </a:p>
                </c:rich>
              </c:tx>
              <c:showLegendKey val="0"/>
              <c:showVal val="0"/>
              <c:showCatName val="0"/>
              <c:showSerName val="0"/>
              <c:showPercent val="1"/>
              <c:showBubbleSize val="0"/>
              <c:extLst>
                <c:ext xmlns:c15="http://schemas.microsoft.com/office/drawing/2012/chart" uri="{CE6537A1-D6FC-4f65-9D91-7224C49458BB}">
                  <c15:layout/>
                </c:ext>
              </c:extLst>
            </c:dLbl>
            <c:dLbl>
              <c:idx val="8"/>
              <c:layout/>
              <c:tx>
                <c:rich>
                  <a:bodyPr/>
                  <a:lstStyle/>
                  <a:p>
                    <a:r>
                      <a:rPr lang="en-US" smtClean="0"/>
                      <a:t>.6%</a:t>
                    </a:r>
                    <a:endParaRPr lang="en-US"/>
                  </a:p>
                </c:rich>
              </c:tx>
              <c:showLegendKey val="0"/>
              <c:showVal val="0"/>
              <c:showCatName val="0"/>
              <c:showSerName val="0"/>
              <c:showPercent val="1"/>
              <c:showBubbleSize val="0"/>
              <c:extLst>
                <c:ext xmlns:c15="http://schemas.microsoft.com/office/drawing/2012/chart" uri="{CE6537A1-D6FC-4f65-9D91-7224C49458BB}">
                  <c15:layout/>
                </c:ext>
              </c:extLst>
            </c:dLbl>
            <c:dLbl>
              <c:idx val="9"/>
              <c:layout/>
              <c:tx>
                <c:rich>
                  <a:bodyPr/>
                  <a:lstStyle/>
                  <a:p>
                    <a:r>
                      <a:rPr lang="en-US" smtClean="0"/>
                      <a:t>.4</a:t>
                    </a:r>
                  </a:p>
                  <a:p>
                    <a:r>
                      <a:rPr lang="en-US" smtClean="0"/>
                      <a:t>%</a:t>
                    </a:r>
                    <a:endParaRPr lang="en-US"/>
                  </a:p>
                </c:rich>
              </c:tx>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Sheet1!$A$2:$A$12</c:f>
              <c:strCache>
                <c:ptCount val="11"/>
                <c:pt idx="0">
                  <c:v>Christian</c:v>
                </c:pt>
                <c:pt idx="1">
                  <c:v>Jewish</c:v>
                </c:pt>
                <c:pt idx="2">
                  <c:v>Buddhist</c:v>
                </c:pt>
                <c:pt idx="3">
                  <c:v>Muslim</c:v>
                </c:pt>
                <c:pt idx="4">
                  <c:v>Hindu</c:v>
                </c:pt>
                <c:pt idx="5">
                  <c:v>Unitarian</c:v>
                </c:pt>
                <c:pt idx="6">
                  <c:v>Atheist</c:v>
                </c:pt>
                <c:pt idx="7">
                  <c:v>Agnostic</c:v>
                </c:pt>
                <c:pt idx="8">
                  <c:v>New Age</c:v>
                </c:pt>
                <c:pt idx="9">
                  <c:v>Native America</c:v>
                </c:pt>
                <c:pt idx="10">
                  <c:v>Unaffiliated</c:v>
                </c:pt>
              </c:strCache>
            </c:strRef>
          </c:cat>
          <c:val>
            <c:numRef>
              <c:f>Sheet1!$B$2:$B$12</c:f>
              <c:numCache>
                <c:formatCode>General</c:formatCode>
                <c:ptCount val="11"/>
                <c:pt idx="0">
                  <c:v>78.400000000000006</c:v>
                </c:pt>
                <c:pt idx="1">
                  <c:v>1.7000000000000006</c:v>
                </c:pt>
                <c:pt idx="2">
                  <c:v>0.70000000000000062</c:v>
                </c:pt>
                <c:pt idx="3">
                  <c:v>0.60000000000000064</c:v>
                </c:pt>
                <c:pt idx="4">
                  <c:v>0.4</c:v>
                </c:pt>
                <c:pt idx="5">
                  <c:v>0.70000000000000062</c:v>
                </c:pt>
                <c:pt idx="6">
                  <c:v>1.6</c:v>
                </c:pt>
                <c:pt idx="7">
                  <c:v>2.2999999999999998</c:v>
                </c:pt>
                <c:pt idx="8">
                  <c:v>0.4</c:v>
                </c:pt>
                <c:pt idx="9">
                  <c:v>0.30000000000000032</c:v>
                </c:pt>
                <c:pt idx="10">
                  <c:v>12.9</c:v>
                </c:pt>
              </c:numCache>
            </c:numRef>
          </c:val>
        </c:ser>
        <c:dLbls>
          <c:showLegendKey val="0"/>
          <c:showVal val="0"/>
          <c:showCatName val="0"/>
          <c:showSerName val="0"/>
          <c:showPercent val="1"/>
          <c:showBubbleSize val="0"/>
          <c:showLeaderLines val="1"/>
        </c:dLbls>
      </c:pie3DChart>
    </c:plotArea>
    <c:legend>
      <c:legendPos val="r"/>
      <c:layout>
        <c:manualLayout>
          <c:xMode val="edge"/>
          <c:yMode val="edge"/>
          <c:x val="0.73148442130217584"/>
          <c:y val="3.1993135473450438E-2"/>
          <c:w val="0.2034526669335818"/>
          <c:h val="0.88809168250520476"/>
        </c:manualLayout>
      </c:layout>
      <c:overlay val="0"/>
      <c:txPr>
        <a:bodyPr/>
        <a:lstStyle/>
        <a:p>
          <a:pPr>
            <a:defRPr sz="1400"/>
          </a:pPr>
          <a:endParaRPr lang="en-US"/>
        </a:p>
      </c:txPr>
    </c:legend>
    <c:plotVisOnly val="1"/>
    <c:dispBlanksAs val="zero"/>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FC207578-F9B2-4ADE-AB12-3DB25E2C309D}" type="datetimeFigureOut">
              <a:rPr lang="en-US" smtClean="0"/>
              <a:pPr/>
              <a:t>6/9/2014</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F1F84F30-5D34-4F10-9437-B29AE9618D5E}" type="slidenum">
              <a:rPr lang="en-US" smtClean="0"/>
              <a:pPr/>
              <a:t>‹#›</a:t>
            </a:fld>
            <a:endParaRPr lang="en-US"/>
          </a:p>
        </p:txBody>
      </p:sp>
    </p:spTree>
    <p:extLst>
      <p:ext uri="{BB962C8B-B14F-4D97-AF65-F5344CB8AC3E}">
        <p14:creationId xmlns:p14="http://schemas.microsoft.com/office/powerpoint/2010/main" val="20683342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25C57BEB-01FD-4B82-A0BF-AE887D3064D9}" type="datetimeFigureOut">
              <a:rPr lang="en-US" smtClean="0"/>
              <a:pPr/>
              <a:t>6/9/2014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EEDE1A31-0313-4A0A-8496-50DB2544419B}" type="slidenum">
              <a:rPr lang="en-US" smtClean="0"/>
              <a:pPr/>
              <a:t>‹#›</a:t>
            </a:fld>
            <a:endParaRPr lang="en-US"/>
          </a:p>
        </p:txBody>
      </p:sp>
    </p:spTree>
    <p:extLst>
      <p:ext uri="{BB962C8B-B14F-4D97-AF65-F5344CB8AC3E}">
        <p14:creationId xmlns:p14="http://schemas.microsoft.com/office/powerpoint/2010/main" val="2153844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9F96D9-1F75-A74D-B0B0-14E07A2EFD52}" type="slidenum">
              <a:rPr lang="en-US" smtClean="0"/>
              <a:pPr/>
              <a:t>6</a:t>
            </a:fld>
            <a:endParaRPr lang="en-US" dirty="0"/>
          </a:p>
        </p:txBody>
      </p:sp>
    </p:spTree>
    <p:extLst>
      <p:ext uri="{BB962C8B-B14F-4D97-AF65-F5344CB8AC3E}">
        <p14:creationId xmlns:p14="http://schemas.microsoft.com/office/powerpoint/2010/main" val="2576659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9F96D9-1F75-A74D-B0B0-14E07A2EFD52}" type="slidenum">
              <a:rPr lang="en-US" smtClean="0"/>
              <a:pPr/>
              <a:t>29</a:t>
            </a:fld>
            <a:endParaRPr lang="en-US"/>
          </a:p>
        </p:txBody>
      </p:sp>
    </p:spTree>
    <p:extLst>
      <p:ext uri="{BB962C8B-B14F-4D97-AF65-F5344CB8AC3E}">
        <p14:creationId xmlns:p14="http://schemas.microsoft.com/office/powerpoint/2010/main" val="3743684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30</a:t>
            </a:fld>
            <a:endParaRPr lang="en-US"/>
          </a:p>
        </p:txBody>
      </p:sp>
    </p:spTree>
    <p:extLst>
      <p:ext uri="{BB962C8B-B14F-4D97-AF65-F5344CB8AC3E}">
        <p14:creationId xmlns:p14="http://schemas.microsoft.com/office/powerpoint/2010/main" val="1618378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31</a:t>
            </a:fld>
            <a:endParaRPr lang="en-US"/>
          </a:p>
        </p:txBody>
      </p:sp>
    </p:spTree>
    <p:extLst>
      <p:ext uri="{BB962C8B-B14F-4D97-AF65-F5344CB8AC3E}">
        <p14:creationId xmlns:p14="http://schemas.microsoft.com/office/powerpoint/2010/main" val="254672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32</a:t>
            </a:fld>
            <a:endParaRPr lang="en-US"/>
          </a:p>
        </p:txBody>
      </p:sp>
    </p:spTree>
    <p:extLst>
      <p:ext uri="{BB962C8B-B14F-4D97-AF65-F5344CB8AC3E}">
        <p14:creationId xmlns:p14="http://schemas.microsoft.com/office/powerpoint/2010/main" val="3249337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33</a:t>
            </a:fld>
            <a:endParaRPr lang="en-US"/>
          </a:p>
        </p:txBody>
      </p:sp>
    </p:spTree>
    <p:extLst>
      <p:ext uri="{BB962C8B-B14F-4D97-AF65-F5344CB8AC3E}">
        <p14:creationId xmlns:p14="http://schemas.microsoft.com/office/powerpoint/2010/main" val="4222467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D9F96D9-1F75-A74D-B0B0-14E07A2EFD52}" type="slidenum">
              <a:rPr lang="en-US" smtClean="0"/>
              <a:pPr/>
              <a:t>34</a:t>
            </a:fld>
            <a:endParaRPr lang="en-US"/>
          </a:p>
        </p:txBody>
      </p:sp>
    </p:spTree>
    <p:extLst>
      <p:ext uri="{BB962C8B-B14F-4D97-AF65-F5344CB8AC3E}">
        <p14:creationId xmlns:p14="http://schemas.microsoft.com/office/powerpoint/2010/main" val="1882108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Rot="1" noChangeAspect="1" noChangeArrowheads="1"/>
          </p:cNvSpPr>
          <p:nvPr>
            <p:ph type="sldImg"/>
          </p:nvPr>
        </p:nvSpPr>
        <p:spPr/>
      </p:sp>
      <p:sp>
        <p:nvSpPr>
          <p:cNvPr id="8194" name="Rectangle 2"/>
          <p:cNvSpPr>
            <a:spLocks noGrp="1" noChangeArrowheads="1"/>
          </p:cNvSpPr>
          <p:nvPr>
            <p:ph type="body" idx="1"/>
          </p:nvPr>
        </p:nvSpPr>
        <p:spPr/>
        <p:txBody>
          <a:bodyPr/>
          <a:lstStyle/>
          <a:p>
            <a:pPr marL="116472" indent="-116472"/>
            <a:r>
              <a:rPr lang="en-US" dirty="0" smtClean="0"/>
              <a:t>Congregations</a:t>
            </a:r>
            <a:r>
              <a:rPr lang="en-US" baseline="0" dirty="0" smtClean="0"/>
              <a:t> have affiliation with National faith-based orgs, but not always a strong link: e.g. UMCOR does not always have links with local Methodist churches.</a:t>
            </a:r>
          </a:p>
          <a:p>
            <a:pPr marL="116472" indent="-116472"/>
            <a:r>
              <a:rPr lang="en-US" baseline="0" dirty="0" smtClean="0"/>
              <a:t>VOAD: Voluntary Organizations Active in Disasters</a:t>
            </a:r>
          </a:p>
          <a:p>
            <a:pPr marL="116472" indent="-116472"/>
            <a:r>
              <a:rPr lang="en-US" baseline="0" dirty="0" smtClean="0"/>
              <a:t>CARD: Collaborating Agencies Responding to Disasters</a:t>
            </a:r>
          </a:p>
          <a:p>
            <a:pPr marL="116472" indent="-116472"/>
            <a:r>
              <a:rPr lang="en-US" baseline="0" dirty="0" smtClean="0"/>
              <a:t>LTRO: Long-Term Recovery Organization; will form in areas where there have been a disaster. Typically made up of faith-based groups including congregations. Can serve as a link between local congregations and national VOAD affiliates.</a:t>
            </a:r>
          </a:p>
          <a:p>
            <a:pPr marL="116472" indent="-116472"/>
            <a:r>
              <a:rPr lang="en-US" baseline="0" dirty="0" smtClean="0"/>
              <a:t>This is an area where collaboration is important with FEMA Voluntary Agency Liaisons.</a:t>
            </a:r>
          </a:p>
          <a:p>
            <a:pPr marL="116472" indent="-116472"/>
            <a:endParaRPr lang="en-US" baseline="0" dirty="0" smtClean="0"/>
          </a:p>
          <a:p>
            <a:pPr marL="116472" indent="-116472"/>
            <a:r>
              <a:rPr lang="en-US" baseline="0" dirty="0" smtClean="0"/>
              <a:t>Example: When Church of Scientology disaster chaplains arrived at a Harlem, NYC building collapse in 2014, they were not allowed in to Family Assistance Centers, even though they were members of National VOAD. Highlights importance of inter-operation between Offices of Emergency Management and local VOADs.</a:t>
            </a:r>
            <a:endParaRPr lang="en-US" dirty="0"/>
          </a:p>
        </p:txBody>
      </p:sp>
    </p:spTree>
    <p:extLst>
      <p:ext uri="{BB962C8B-B14F-4D97-AF65-F5344CB8AC3E}">
        <p14:creationId xmlns:p14="http://schemas.microsoft.com/office/powerpoint/2010/main" val="3035255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Rot="1" noChangeAspect="1" noChangeArrowheads="1"/>
          </p:cNvSpPr>
          <p:nvPr>
            <p:ph type="sldImg"/>
          </p:nvPr>
        </p:nvSpPr>
        <p:spPr/>
      </p:sp>
      <p:sp>
        <p:nvSpPr>
          <p:cNvPr id="8194" name="Rectangle 2"/>
          <p:cNvSpPr>
            <a:spLocks noGrp="1" noChangeArrowheads="1"/>
          </p:cNvSpPr>
          <p:nvPr>
            <p:ph type="body" idx="1"/>
          </p:nvPr>
        </p:nvSpPr>
        <p:spPr/>
        <p:txBody>
          <a:bodyPr/>
          <a:lstStyle/>
          <a:p>
            <a:pPr marL="116472" indent="-116472"/>
            <a:r>
              <a:rPr lang="en-US" dirty="0" smtClean="0"/>
              <a:t>Congregations</a:t>
            </a:r>
            <a:r>
              <a:rPr lang="en-US" baseline="0" dirty="0" smtClean="0"/>
              <a:t> have affiliation with National faith-based orgs, but not always a strong link: e.g. UMCOR does not always have links with local Methodist churches.</a:t>
            </a:r>
          </a:p>
          <a:p>
            <a:pPr marL="116472" indent="-116472"/>
            <a:r>
              <a:rPr lang="en-US" baseline="0" dirty="0" smtClean="0"/>
              <a:t>VOAD: Voluntary Organizations Active in Disasters</a:t>
            </a:r>
          </a:p>
          <a:p>
            <a:pPr marL="116472" indent="-116472"/>
            <a:r>
              <a:rPr lang="en-US" baseline="0" dirty="0" smtClean="0"/>
              <a:t>CARD: Collaborating Agencies Responding to Disasters</a:t>
            </a:r>
          </a:p>
          <a:p>
            <a:pPr marL="116472" indent="-116472"/>
            <a:r>
              <a:rPr lang="en-US" baseline="0" dirty="0" smtClean="0"/>
              <a:t>LTRO: Long-Term Recovery Organization; will form in areas where there have been a disaster. Typically made up of faith-based groups including congregations. Can serve as a link between local congregations and national VOAD affiliates.</a:t>
            </a:r>
          </a:p>
          <a:p>
            <a:pPr marL="116472" indent="-116472"/>
            <a:r>
              <a:rPr lang="en-US" baseline="0" dirty="0" smtClean="0"/>
              <a:t>This is an area where collaboration is important with FEMA Voluntary Agency Liaisons.</a:t>
            </a:r>
          </a:p>
          <a:p>
            <a:pPr marL="116472" indent="-116472"/>
            <a:endParaRPr lang="en-US" baseline="0" dirty="0" smtClean="0"/>
          </a:p>
          <a:p>
            <a:pPr marL="116472" indent="-116472"/>
            <a:r>
              <a:rPr lang="en-US" baseline="0" dirty="0" smtClean="0"/>
              <a:t>Example: When Church of Scientology disaster chaplains arrived at a Harlem, NYC building collapse in 2014, they were not allowed in to Family Assistance Centers, even though they were members of National VOAD. Highlights importance of inter-operation between Offices of Emergency Management and local VOADs.</a:t>
            </a:r>
            <a:endParaRPr lang="en-US" dirty="0"/>
          </a:p>
        </p:txBody>
      </p:sp>
    </p:spTree>
    <p:extLst>
      <p:ext uri="{BB962C8B-B14F-4D97-AF65-F5344CB8AC3E}">
        <p14:creationId xmlns:p14="http://schemas.microsoft.com/office/powerpoint/2010/main" val="2047141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Rot="1" noChangeAspect="1" noChangeArrowheads="1"/>
          </p:cNvSpPr>
          <p:nvPr>
            <p:ph type="sldImg"/>
          </p:nvPr>
        </p:nvSpPr>
        <p:spPr/>
      </p:sp>
      <p:sp>
        <p:nvSpPr>
          <p:cNvPr id="10242" name="Rectangle 2"/>
          <p:cNvSpPr>
            <a:spLocks noGrp="1" noChangeArrowheads="1"/>
          </p:cNvSpPr>
          <p:nvPr>
            <p:ph type="body" idx="1"/>
          </p:nvPr>
        </p:nvSpPr>
        <p:spPr/>
        <p:txBody>
          <a:bodyPr>
            <a:normAutofit fontScale="92500" lnSpcReduction="20000"/>
          </a:bodyPr>
          <a:lstStyle/>
          <a:p>
            <a:r>
              <a:rPr lang="en-US" sz="1900" dirty="0" smtClean="0">
                <a:latin typeface="Arial" pitchFamily="34" charset="0"/>
                <a:cs typeface="Arial" pitchFamily="34" charset="0"/>
              </a:rPr>
              <a:t>Learn the area’s faith landscape</a:t>
            </a:r>
          </a:p>
          <a:p>
            <a:pPr lvl="0"/>
            <a:r>
              <a:rPr lang="en-US" sz="1900" dirty="0" smtClean="0">
                <a:latin typeface="Arial" pitchFamily="34" charset="0"/>
                <a:cs typeface="Arial" pitchFamily="34" charset="0"/>
              </a:rPr>
              <a:t>Become religiously literate </a:t>
            </a:r>
          </a:p>
          <a:p>
            <a:r>
              <a:rPr lang="en-US" sz="1900" dirty="0" smtClean="0">
                <a:latin typeface="Arial" pitchFamily="34" charset="0"/>
                <a:cs typeface="Arial" pitchFamily="34" charset="0"/>
              </a:rPr>
              <a:t>Have clear objectives and goals for engagement</a:t>
            </a:r>
          </a:p>
          <a:p>
            <a:pPr lvl="0"/>
            <a:r>
              <a:rPr lang="en-US" sz="1900" dirty="0" smtClean="0">
                <a:latin typeface="Arial" pitchFamily="34" charset="0"/>
                <a:cs typeface="Arial" pitchFamily="34" charset="0"/>
              </a:rPr>
              <a:t>Ensure that engagement efforts have real value for faith communities </a:t>
            </a:r>
          </a:p>
          <a:p>
            <a:pPr lvl="1"/>
            <a:r>
              <a:rPr lang="en-US" sz="1900" dirty="0" smtClean="0">
                <a:latin typeface="Arial" pitchFamily="34" charset="0"/>
                <a:cs typeface="Arial" pitchFamily="34" charset="0"/>
              </a:rPr>
              <a:t>Impact policy and not just serve PR purposes</a:t>
            </a:r>
          </a:p>
          <a:p>
            <a:r>
              <a:rPr lang="en-US" sz="1900" dirty="0" smtClean="0">
                <a:latin typeface="Arial" pitchFamily="34" charset="0"/>
                <a:cs typeface="Arial" pitchFamily="34" charset="0"/>
              </a:rPr>
              <a:t>Work with existing networks or coalitions or associations</a:t>
            </a:r>
          </a:p>
          <a:p>
            <a:pPr lvl="0"/>
            <a:r>
              <a:rPr lang="en-US" sz="1900" dirty="0" smtClean="0">
                <a:latin typeface="Arial" pitchFamily="34" charset="0"/>
                <a:cs typeface="Arial" pitchFamily="34" charset="0"/>
              </a:rPr>
              <a:t>Coordinate across agencies to avoid cross outreach overload</a:t>
            </a:r>
          </a:p>
          <a:p>
            <a:pPr lvl="0"/>
            <a:r>
              <a:rPr lang="en-US" sz="1900" dirty="0" smtClean="0">
                <a:latin typeface="Arial" pitchFamily="34" charset="0"/>
                <a:cs typeface="Arial" pitchFamily="34" charset="0"/>
              </a:rPr>
              <a:t>Meet with religious leaders to honestly discuss past experiences, and current concerns about working with government agencies.</a:t>
            </a:r>
          </a:p>
          <a:p>
            <a:r>
              <a:rPr lang="en-US" sz="1900" dirty="0" smtClean="0">
                <a:latin typeface="Arial" pitchFamily="34" charset="0"/>
                <a:cs typeface="Arial" pitchFamily="34" charset="0"/>
              </a:rPr>
              <a:t>Build and maintain on-going relationships with religious leaders</a:t>
            </a:r>
          </a:p>
          <a:p>
            <a:pPr lvl="0"/>
            <a:r>
              <a:rPr lang="en-US" sz="1900" dirty="0" smtClean="0">
                <a:latin typeface="Arial" pitchFamily="34" charset="0"/>
                <a:cs typeface="Arial" pitchFamily="34" charset="0"/>
              </a:rPr>
              <a:t>Provide cultural, religious literacy and competency training for elected officials, emergency managers, public health officials, and first responders.</a:t>
            </a:r>
          </a:p>
          <a:p>
            <a:endParaRPr lang="en-US" sz="2000" dirty="0" smtClean="0"/>
          </a:p>
          <a:p>
            <a:endParaRPr lang="en-US" sz="2000" dirty="0" smtClean="0"/>
          </a:p>
          <a:p>
            <a:pPr marL="120827" indent="-120827"/>
            <a:endParaRPr lang="en-US" dirty="0"/>
          </a:p>
        </p:txBody>
      </p:sp>
    </p:spTree>
    <p:extLst>
      <p:ext uri="{BB962C8B-B14F-4D97-AF65-F5344CB8AC3E}">
        <p14:creationId xmlns:p14="http://schemas.microsoft.com/office/powerpoint/2010/main" val="1441206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Moral authority:</a:t>
            </a:r>
            <a:r>
              <a:rPr lang="en-US" baseline="0" dirty="0" smtClean="0"/>
              <a:t> </a:t>
            </a:r>
            <a:r>
              <a:rPr lang="en-US" dirty="0" smtClean="0"/>
              <a:t>Ex: In Mississippi, during</a:t>
            </a:r>
            <a:r>
              <a:rPr lang="en-US" baseline="0" dirty="0" smtClean="0"/>
              <a:t> Katrina, there was a pastor who told congregations if they obeyed </a:t>
            </a:r>
            <a:r>
              <a:rPr lang="en-US" baseline="0" dirty="0" err="1" smtClean="0"/>
              <a:t>evac</a:t>
            </a:r>
            <a:r>
              <a:rPr lang="en-US" baseline="0" dirty="0" smtClean="0"/>
              <a:t> orders they did not have faith in Jesus. So moral authority can have positive or negative implications. Another example is Imam in LA who told congregants not to take H1N1 vaccine as it was a pork product.</a:t>
            </a:r>
          </a:p>
          <a:p>
            <a:pPr marL="171450" indent="-171450">
              <a:buFont typeface="Arial" panose="020B0604020202020204" pitchFamily="34" charset="0"/>
              <a:buChar char="•"/>
            </a:pPr>
            <a:r>
              <a:rPr lang="en-US" baseline="0" dirty="0" smtClean="0"/>
              <a:t>Communications networks: Prayer trees</a:t>
            </a:r>
          </a:p>
          <a:p>
            <a:pPr marL="171450" indent="-171450">
              <a:buFont typeface="Arial" panose="020B0604020202020204" pitchFamily="34" charset="0"/>
              <a:buChar char="•"/>
            </a:pPr>
            <a:r>
              <a:rPr lang="en-US" baseline="0" dirty="0" smtClean="0"/>
              <a:t>Physical space: often have things like parking lots, large rooms for distributing emergency supplies</a:t>
            </a:r>
          </a:p>
          <a:p>
            <a:pPr marL="171450" indent="-171450">
              <a:buFont typeface="Arial" panose="020B0604020202020204" pitchFamily="34" charset="0"/>
              <a:buChar char="•"/>
            </a:pPr>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7</a:t>
            </a:fld>
            <a:endParaRPr lang="en-US"/>
          </a:p>
        </p:txBody>
      </p:sp>
    </p:spTree>
    <p:extLst>
      <p:ext uri="{BB962C8B-B14F-4D97-AF65-F5344CB8AC3E}">
        <p14:creationId xmlns:p14="http://schemas.microsoft.com/office/powerpoint/2010/main" val="2508714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Rot="1" noChangeAspect="1" noChangeArrowheads="1"/>
          </p:cNvSpPr>
          <p:nvPr>
            <p:ph type="sldImg"/>
          </p:nvPr>
        </p:nvSpPr>
        <p:spPr/>
      </p:sp>
      <p:sp>
        <p:nvSpPr>
          <p:cNvPr id="10242" name="Rectangle 2"/>
          <p:cNvSpPr>
            <a:spLocks noGrp="1" noChangeArrowheads="1"/>
          </p:cNvSpPr>
          <p:nvPr>
            <p:ph type="body" idx="1"/>
          </p:nvPr>
        </p:nvSpPr>
        <p:spPr/>
        <p:txBody>
          <a:bodyPr/>
          <a:lstStyle/>
          <a:p>
            <a:pPr marL="120827" indent="-120827"/>
            <a:endParaRPr lang="en-US" dirty="0"/>
          </a:p>
          <a:p>
            <a:pPr marL="120827" indent="-120827"/>
            <a:r>
              <a:rPr lang="en-US" dirty="0"/>
              <a:t>Students taking this course should know how to start the Approval and Collect Feedback workflows and understand how they work. Or, they can take the Microsoft Office Online training presentation titled, “Workflows I: Basics you should know” and “Workflows II: Collect feedback for a file.” </a:t>
            </a:r>
          </a:p>
          <a:p>
            <a:pPr marL="120827" indent="-120827"/>
            <a:r>
              <a:rPr lang="en-US" dirty="0"/>
              <a:t>[Notes to trainer: </a:t>
            </a:r>
          </a:p>
          <a:p>
            <a:pPr marL="120827" indent="-120827">
              <a:buSzPct val="80000"/>
              <a:buFontTx/>
              <a:buChar char="•"/>
            </a:pPr>
            <a:r>
              <a:rPr lang="en-US" dirty="0"/>
              <a:t>For detailed help in customizing this template, see the very last slide. Also, look for additional lesson text in the notes pane of some slides.</a:t>
            </a:r>
          </a:p>
          <a:p>
            <a:pPr marL="120827" indent="-120827">
              <a:buSzPct val="80000"/>
              <a:buFontTx/>
              <a:buChar char="•"/>
            </a:pPr>
            <a:r>
              <a:rPr lang="en-US" dirty="0"/>
              <a:t>Adobe Flash animations: This template contains Flash animations. These will play in PowerPoint 2000 and later. However: If you want to save this template in PowerPoint 2007, save it in the earlier PowerPoint file format: PowerPoint 97-2003 Presentation (*.ppt) or PowerPoint 97-2003 Template (*.pot) (you’ll see the file types in the Save As dialog box, next to Save as type). </a:t>
            </a:r>
            <a:br>
              <a:rPr lang="en-US" dirty="0"/>
            </a:br>
            <a:r>
              <a:rPr lang="en-US" dirty="0"/>
              <a:t>Warning: If you save it in a PowerPoint 2007 file format, such as PowerPoint Presentation (*.pptx) or PowerPoint Template (*.potx), the animations won’t be retained in the saved file.</a:t>
            </a:r>
          </a:p>
          <a:p>
            <a:pPr marL="120827" indent="-120827">
              <a:buSzPct val="80000"/>
              <a:buFontTx/>
              <a:buChar char="•"/>
            </a:pPr>
            <a:r>
              <a:rPr lang="en-US" dirty="0"/>
              <a:t>Also: Because this presentation contains Flash animations, saving the template may cause a warning message to appear regarding personal information. Unless you add information to the properties of the Flash file itself, this warning does not apply to this presentation. Click OK on the message.]</a:t>
            </a:r>
          </a:p>
        </p:txBody>
      </p:sp>
    </p:spTree>
    <p:extLst>
      <p:ext uri="{BB962C8B-B14F-4D97-AF65-F5344CB8AC3E}">
        <p14:creationId xmlns:p14="http://schemas.microsoft.com/office/powerpoint/2010/main" val="761407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Rot="1" noChangeAspect="1" noChangeArrowheads="1"/>
          </p:cNvSpPr>
          <p:nvPr>
            <p:ph type="sldImg"/>
          </p:nvPr>
        </p:nvSpPr>
        <p:spPr/>
      </p:sp>
      <p:sp>
        <p:nvSpPr>
          <p:cNvPr id="10242" name="Rectangle 2"/>
          <p:cNvSpPr>
            <a:spLocks noGrp="1" noChangeArrowheads="1"/>
          </p:cNvSpPr>
          <p:nvPr>
            <p:ph type="body" idx="1"/>
          </p:nvPr>
        </p:nvSpPr>
        <p:spPr/>
        <p:txBody>
          <a:bodyPr/>
          <a:lstStyle/>
          <a:p>
            <a:pPr marL="120827" indent="-120827"/>
            <a:endParaRPr lang="en-US" dirty="0"/>
          </a:p>
        </p:txBody>
      </p:sp>
    </p:spTree>
    <p:extLst>
      <p:ext uri="{BB962C8B-B14F-4D97-AF65-F5344CB8AC3E}">
        <p14:creationId xmlns:p14="http://schemas.microsoft.com/office/powerpoint/2010/main" val="3555073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Rot="1" noChangeAspect="1" noChangeArrowheads="1"/>
          </p:cNvSpPr>
          <p:nvPr>
            <p:ph type="sldImg"/>
          </p:nvPr>
        </p:nvSpPr>
        <p:spPr/>
      </p:sp>
      <p:sp>
        <p:nvSpPr>
          <p:cNvPr id="18434" name="Rectangle 2"/>
          <p:cNvSpPr>
            <a:spLocks noGrp="1" noChangeArrowheads="1"/>
          </p:cNvSpPr>
          <p:nvPr>
            <p:ph type="body" idx="1"/>
          </p:nvPr>
        </p:nvSpPr>
        <p:spPr/>
        <p:txBody>
          <a:bodyPr/>
          <a:lstStyle/>
          <a:p>
            <a:pPr marL="120827" indent="-120827"/>
            <a:endParaRPr lang="en-US" dirty="0"/>
          </a:p>
          <a:p>
            <a:pPr marL="120827" indent="-120827"/>
            <a:r>
              <a:rPr lang="en-US" dirty="0"/>
              <a:t>Students taking this course should know how to start the Approval and Collect Feedback workflows and understand how they work. Or, they can take the Microsoft Office Online training presentation titled, “Workflows I: Basics you should know” and “Workflows II: Collect feedback for a file.” </a:t>
            </a:r>
          </a:p>
          <a:p>
            <a:pPr marL="120827" indent="-120827"/>
            <a:r>
              <a:rPr lang="en-US" dirty="0"/>
              <a:t>[Notes to trainer: </a:t>
            </a:r>
          </a:p>
          <a:p>
            <a:pPr marL="120827" indent="-120827">
              <a:buSzPct val="80000"/>
              <a:buFontTx/>
              <a:buChar char="•"/>
            </a:pPr>
            <a:r>
              <a:rPr lang="en-US" dirty="0"/>
              <a:t>For detailed help in customizing this template, see the very last slide. Also, look for additional lesson text in the notes pane of some slides.</a:t>
            </a:r>
          </a:p>
          <a:p>
            <a:pPr marL="120827" indent="-120827">
              <a:buSzPct val="80000"/>
              <a:buFontTx/>
              <a:buChar char="•"/>
            </a:pPr>
            <a:r>
              <a:rPr lang="en-US" dirty="0"/>
              <a:t>Adobe Flash animations: This template contains Flash animations. These will play in PowerPoint 2000 and later. However: If you want to save this template in PowerPoint 2007, save it in the earlier PowerPoint file format: PowerPoint 97-2003 Presentation (*.ppt) or PowerPoint 97-2003 Template (*.pot) (you’ll see the file types in the Save As dialog box, next to Save as type). </a:t>
            </a:r>
            <a:br>
              <a:rPr lang="en-US" dirty="0"/>
            </a:br>
            <a:r>
              <a:rPr lang="en-US" dirty="0"/>
              <a:t>Warning: If you save it in a PowerPoint 2007 file format, such as PowerPoint Presentation (*.pptx) or PowerPoint Template (*.potx), the animations won’t be retained in the saved file.</a:t>
            </a:r>
          </a:p>
          <a:p>
            <a:pPr marL="120827" indent="-120827">
              <a:buSzPct val="80000"/>
              <a:buFontTx/>
              <a:buChar char="•"/>
            </a:pPr>
            <a:r>
              <a:rPr lang="en-US" dirty="0"/>
              <a:t>Also: Because this presentation contains Flash animations, saving the template may cause a warning message to appear regarding personal information. Unless you add information to the properties of the Flash file itself, this warning does not apply to this presentation. Click OK on the message.]</a:t>
            </a:r>
          </a:p>
        </p:txBody>
      </p:sp>
    </p:spTree>
    <p:extLst>
      <p:ext uri="{BB962C8B-B14F-4D97-AF65-F5344CB8AC3E}">
        <p14:creationId xmlns:p14="http://schemas.microsoft.com/office/powerpoint/2010/main" val="2405360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9F96D9-1F75-A74D-B0B0-14E07A2EFD52}" type="slidenum">
              <a:rPr lang="en-US" smtClean="0"/>
              <a:pPr/>
              <a:t>25</a:t>
            </a:fld>
            <a:endParaRPr lang="en-US"/>
          </a:p>
        </p:txBody>
      </p:sp>
    </p:spTree>
    <p:extLst>
      <p:ext uri="{BB962C8B-B14F-4D97-AF65-F5344CB8AC3E}">
        <p14:creationId xmlns:p14="http://schemas.microsoft.com/office/powerpoint/2010/main" val="1262175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6298EDF-5935-43E3-96A7-964E7186D03B}" type="slidenum">
              <a:rPr lang="en-US" smtClean="0"/>
              <a:pPr>
                <a:defRPr/>
              </a:pPr>
              <a:t>26</a:t>
            </a:fld>
            <a:endParaRPr lang="en-US"/>
          </a:p>
        </p:txBody>
      </p:sp>
    </p:spTree>
    <p:extLst>
      <p:ext uri="{BB962C8B-B14F-4D97-AF65-F5344CB8AC3E}">
        <p14:creationId xmlns:p14="http://schemas.microsoft.com/office/powerpoint/2010/main" val="441765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Rot="1" noChangeAspect="1" noChangeArrowheads="1"/>
          </p:cNvSpPr>
          <p:nvPr>
            <p:ph type="sldImg"/>
          </p:nvPr>
        </p:nvSpPr>
        <p:spPr/>
      </p:sp>
      <p:sp>
        <p:nvSpPr>
          <p:cNvPr id="10242" name="Rectangle 2"/>
          <p:cNvSpPr>
            <a:spLocks noGrp="1" noChangeArrowheads="1"/>
          </p:cNvSpPr>
          <p:nvPr>
            <p:ph type="body" idx="1"/>
          </p:nvPr>
        </p:nvSpPr>
        <p:spPr/>
        <p:txBody>
          <a:bodyPr>
            <a:normAutofit fontScale="92500" lnSpcReduction="10000"/>
          </a:bodyPr>
          <a:lstStyle/>
          <a:p>
            <a:pPr marL="116466" indent="-116466"/>
            <a:r>
              <a:rPr lang="en-US" dirty="0" smtClean="0"/>
              <a:t>Last</a:t>
            </a:r>
            <a:r>
              <a:rPr lang="en-US" baseline="0" dirty="0" smtClean="0"/>
              <a:t> bullet point: These are not special needs, these are core needs.</a:t>
            </a:r>
          </a:p>
          <a:p>
            <a:pPr marL="116466" marR="0" lvl="2" indent="-116466" algn="l" defTabSz="914400" rtl="0" eaLnBrk="0" fontAlgn="base" latinLnBrk="0" hangingPunct="0">
              <a:lnSpc>
                <a:spcPct val="100000"/>
              </a:lnSpc>
              <a:spcBef>
                <a:spcPct val="30000"/>
              </a:spcBef>
              <a:spcAft>
                <a:spcPct val="0"/>
              </a:spcAft>
              <a:buClrTx/>
              <a:buSzTx/>
              <a:buFontTx/>
              <a:buNone/>
              <a:tabLst/>
              <a:defRPr/>
            </a:pPr>
            <a:r>
              <a:rPr lang="en-US" sz="2000" b="0" dirty="0" smtClean="0"/>
              <a:t>(You would not go on a job interview without knowing about the company with which you are interviewing.)</a:t>
            </a:r>
          </a:p>
          <a:p>
            <a:pPr marL="116466" indent="-116466"/>
            <a:endParaRPr lang="en-US" baseline="0" dirty="0" smtClean="0"/>
          </a:p>
          <a:p>
            <a:pPr marL="116466" indent="-116466"/>
            <a:r>
              <a:rPr lang="en-US" baseline="0" dirty="0" smtClean="0"/>
              <a:t>If there is a greater understanding of religious traditions it can also help protect those that are not members of congregations.</a:t>
            </a:r>
          </a:p>
          <a:p>
            <a:pPr marL="116466" indent="-116466"/>
            <a:endParaRPr lang="en-US" baseline="0" dirty="0" smtClean="0"/>
          </a:p>
          <a:p>
            <a:pPr marL="116466" indent="-116466"/>
            <a:r>
              <a:rPr lang="en-US" baseline="0" dirty="0" smtClean="0"/>
              <a:t>Native American example: Event where Operation Hope teaching about disaster preparedness. Audience member says “well we don’t prepare for disaster”. We take what comes from mother earth. So religious literacy is important to be aware of ways to present and customize presentation to meet the needs of the community they are working with.</a:t>
            </a:r>
          </a:p>
          <a:p>
            <a:pPr marL="116466" indent="-116466"/>
            <a:endParaRPr lang="en-US" baseline="0" dirty="0" smtClean="0"/>
          </a:p>
          <a:p>
            <a:pPr marL="116466" indent="-116466"/>
            <a:r>
              <a:rPr lang="en-US" baseline="0" dirty="0" smtClean="0"/>
              <a:t>Another example: SBA loans for Muslim communities, would not be relevant as this community does not take loans. So not having religious literacy could mean time of everyone gets wasted if info not presented in competent way.</a:t>
            </a:r>
          </a:p>
          <a:p>
            <a:pPr marL="116466" indent="-116466"/>
            <a:endParaRPr lang="en-US" baseline="0" dirty="0" smtClean="0"/>
          </a:p>
          <a:p>
            <a:pPr marL="116466" indent="-116466"/>
            <a:r>
              <a:rPr lang="en-US" baseline="0" dirty="0" smtClean="0"/>
              <a:t>In LDS community, responsibility is on individual family. They not do not generally think about providing assistance outside the community. Differing beliefs about who is responsible for who, etc.</a:t>
            </a:r>
          </a:p>
          <a:p>
            <a:pPr marL="116466" indent="-116466"/>
            <a:endParaRPr lang="en-US" baseline="0" dirty="0" smtClean="0"/>
          </a:p>
          <a:p>
            <a:pPr marL="116466" indent="-116466"/>
            <a:r>
              <a:rPr lang="en-US" baseline="0" dirty="0" smtClean="0"/>
              <a:t>American Red Cross in Greater LA – Creating partnerships with mosques – starting </a:t>
            </a:r>
            <a:r>
              <a:rPr lang="en-US" baseline="0" dirty="0" err="1" smtClean="0"/>
              <a:t>tiering</a:t>
            </a:r>
            <a:r>
              <a:rPr lang="en-US" baseline="0" dirty="0" smtClean="0"/>
              <a:t> the mosques in terms of how open they were to general public. So some became ARC shelter partners, others were trained in how to best support those who would not be comfortable in a traditional ARC shelter setting.</a:t>
            </a:r>
            <a:endParaRPr lang="en-US" dirty="0"/>
          </a:p>
        </p:txBody>
      </p:sp>
    </p:spTree>
    <p:extLst>
      <p:ext uri="{BB962C8B-B14F-4D97-AF65-F5344CB8AC3E}">
        <p14:creationId xmlns:p14="http://schemas.microsoft.com/office/powerpoint/2010/main" val="1476366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9F96D9-1F75-A74D-B0B0-14E07A2EFD52}" type="slidenum">
              <a:rPr lang="en-US" smtClean="0"/>
              <a:pPr/>
              <a:t>28</a:t>
            </a:fld>
            <a:endParaRPr lang="en-US"/>
          </a:p>
        </p:txBody>
      </p:sp>
    </p:spTree>
    <p:extLst>
      <p:ext uri="{BB962C8B-B14F-4D97-AF65-F5344CB8AC3E}">
        <p14:creationId xmlns:p14="http://schemas.microsoft.com/office/powerpoint/2010/main" val="815722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35BED4-D49B-446D-BE67-ABE2EB15ED59}" type="datetimeFigureOut">
              <a:rPr lang="en-US" smtClean="0"/>
              <a:pPr/>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4FF5C-5103-4EFF-9BA8-3E3E29DBEED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35BED4-D49B-446D-BE67-ABE2EB15ED59}" type="datetimeFigureOut">
              <a:rPr lang="en-US" smtClean="0"/>
              <a:pPr/>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4FF5C-5103-4EFF-9BA8-3E3E29DBEED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35BED4-D49B-446D-BE67-ABE2EB15ED59}" type="datetimeFigureOut">
              <a:rPr lang="en-US" smtClean="0"/>
              <a:pPr/>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4FF5C-5103-4EFF-9BA8-3E3E29DBEED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Rectangle 4"/>
          <p:cNvSpPr>
            <a:spLocks noGrp="1" noChangeArrowheads="1"/>
          </p:cNvSpPr>
          <p:nvPr>
            <p:ph type="dt" sz="half" idx="10"/>
          </p:nvPr>
        </p:nvSpPr>
        <p:spPr>
          <a:ln/>
        </p:spPr>
        <p:txBody>
          <a:bodyPr/>
          <a:lstStyle>
            <a:lvl1pPr>
              <a:defRPr/>
            </a:lvl1pPr>
          </a:lstStyle>
          <a:p>
            <a:pPr>
              <a:defRPr/>
            </a:pPr>
            <a:fld id="{7CAE4DB8-9FE8-4F3D-AC17-036B490AE912}" type="datetime1">
              <a:rPr lang="en-US" smtClean="0">
                <a:solidFill>
                  <a:srgbClr val="000000"/>
                </a:solidFill>
              </a:rPr>
              <a:t>6/9/2014</a:t>
            </a:fld>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10" name="Slide Number Placeholder 3"/>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600">
                <a:solidFill>
                  <a:srgbClr val="F4F8FE"/>
                </a:solidFill>
              </a:defRPr>
            </a:lvl1pPr>
          </a:lstStyle>
          <a:p>
            <a:pPr fontAlgn="base">
              <a:spcBef>
                <a:spcPct val="0"/>
              </a:spcBef>
              <a:spcAft>
                <a:spcPct val="0"/>
              </a:spcAft>
              <a:defRPr/>
            </a:pPr>
            <a:r>
              <a:rPr lang="en-US" b="1" dirty="0" smtClean="0"/>
              <a:t>Visual 1.</a:t>
            </a:r>
            <a:fld id="{167A036F-738C-4416-983E-5B04119587A4}" type="slidenum">
              <a:rPr lang="en-US" b="1" smtClean="0"/>
              <a:pPr fontAlgn="base">
                <a:spcBef>
                  <a:spcPct val="0"/>
                </a:spcBef>
                <a:spcAft>
                  <a:spcPct val="0"/>
                </a:spcAft>
                <a:defRPr/>
              </a:pPr>
              <a:t>‹#›</a:t>
            </a:fld>
            <a:endParaRPr lang="en-US" b="1" dirty="0"/>
          </a:p>
        </p:txBody>
      </p:sp>
    </p:spTree>
    <p:extLst>
      <p:ext uri="{BB962C8B-B14F-4D97-AF65-F5344CB8AC3E}">
        <p14:creationId xmlns:p14="http://schemas.microsoft.com/office/powerpoint/2010/main" val="1888167812"/>
      </p:ext>
    </p:extLst>
  </p:cSld>
  <p:clrMapOvr>
    <a:masterClrMapping/>
  </p:clrMapOvr>
  <p:transition>
    <p:wipe dir="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50B9F7-48DE-45D9-95D2-CB26744E885C}" type="datetimeFigureOut">
              <a:rPr lang="en-US" smtClean="0"/>
              <a:pPr/>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8DCB8-D405-4513-83EB-62A23BC554FB}" type="slidenum">
              <a:rPr lang="en-US" smtClean="0"/>
              <a:pPr/>
              <a:t>‹#›</a:t>
            </a:fld>
            <a:endParaRPr lang="en-US"/>
          </a:p>
        </p:txBody>
      </p:sp>
    </p:spTree>
    <p:extLst>
      <p:ext uri="{BB962C8B-B14F-4D97-AF65-F5344CB8AC3E}">
        <p14:creationId xmlns:p14="http://schemas.microsoft.com/office/powerpoint/2010/main" val="37871202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50B9F7-48DE-45D9-95D2-CB26744E885C}" type="datetimeFigureOut">
              <a:rPr lang="en-US" smtClean="0"/>
              <a:pPr/>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8DCB8-D405-4513-83EB-62A23BC554FB}" type="slidenum">
              <a:rPr lang="en-US" smtClean="0"/>
              <a:pPr/>
              <a:t>‹#›</a:t>
            </a:fld>
            <a:endParaRPr lang="en-US"/>
          </a:p>
        </p:txBody>
      </p:sp>
    </p:spTree>
    <p:extLst>
      <p:ext uri="{BB962C8B-B14F-4D97-AF65-F5344CB8AC3E}">
        <p14:creationId xmlns:p14="http://schemas.microsoft.com/office/powerpoint/2010/main" val="3813419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50B9F7-48DE-45D9-95D2-CB26744E885C}" type="datetimeFigureOut">
              <a:rPr lang="en-US" smtClean="0"/>
              <a:pPr/>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8DCB8-D405-4513-83EB-62A23BC554FB}" type="slidenum">
              <a:rPr lang="en-US" smtClean="0"/>
              <a:pPr/>
              <a:t>‹#›</a:t>
            </a:fld>
            <a:endParaRPr lang="en-US"/>
          </a:p>
        </p:txBody>
      </p:sp>
    </p:spTree>
    <p:extLst>
      <p:ext uri="{BB962C8B-B14F-4D97-AF65-F5344CB8AC3E}">
        <p14:creationId xmlns:p14="http://schemas.microsoft.com/office/powerpoint/2010/main" val="27866110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50B9F7-48DE-45D9-95D2-CB26744E885C}" type="datetimeFigureOut">
              <a:rPr lang="en-US" smtClean="0"/>
              <a:pPr/>
              <a:t>6/9/2014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F8DCB8-D405-4513-83EB-62A23BC554FB}" type="slidenum">
              <a:rPr lang="en-US" smtClean="0"/>
              <a:pPr/>
              <a:t>‹#›</a:t>
            </a:fld>
            <a:endParaRPr lang="en-US"/>
          </a:p>
        </p:txBody>
      </p:sp>
    </p:spTree>
    <p:extLst>
      <p:ext uri="{BB962C8B-B14F-4D97-AF65-F5344CB8AC3E}">
        <p14:creationId xmlns:p14="http://schemas.microsoft.com/office/powerpoint/2010/main" val="879983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50B9F7-48DE-45D9-95D2-CB26744E885C}" type="datetimeFigureOut">
              <a:rPr lang="en-US" smtClean="0"/>
              <a:pPr/>
              <a:t>6/9/2014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F8DCB8-D405-4513-83EB-62A23BC554FB}" type="slidenum">
              <a:rPr lang="en-US" smtClean="0"/>
              <a:pPr/>
              <a:t>‹#›</a:t>
            </a:fld>
            <a:endParaRPr lang="en-US"/>
          </a:p>
        </p:txBody>
      </p:sp>
    </p:spTree>
    <p:extLst>
      <p:ext uri="{BB962C8B-B14F-4D97-AF65-F5344CB8AC3E}">
        <p14:creationId xmlns:p14="http://schemas.microsoft.com/office/powerpoint/2010/main" val="34649024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50B9F7-48DE-45D9-95D2-CB26744E885C}" type="datetimeFigureOut">
              <a:rPr lang="en-US" smtClean="0"/>
              <a:pPr/>
              <a:t>6/9/2014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F8DCB8-D405-4513-83EB-62A23BC554FB}" type="slidenum">
              <a:rPr lang="en-US" smtClean="0"/>
              <a:pPr/>
              <a:t>‹#›</a:t>
            </a:fld>
            <a:endParaRPr lang="en-US"/>
          </a:p>
        </p:txBody>
      </p:sp>
    </p:spTree>
    <p:extLst>
      <p:ext uri="{BB962C8B-B14F-4D97-AF65-F5344CB8AC3E}">
        <p14:creationId xmlns:p14="http://schemas.microsoft.com/office/powerpoint/2010/main" val="19312979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50B9F7-48DE-45D9-95D2-CB26744E885C}" type="datetimeFigureOut">
              <a:rPr lang="en-US" smtClean="0"/>
              <a:pPr/>
              <a:t>6/9/2014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F8DCB8-D405-4513-83EB-62A23BC554FB}" type="slidenum">
              <a:rPr lang="en-US" smtClean="0"/>
              <a:pPr/>
              <a:t>‹#›</a:t>
            </a:fld>
            <a:endParaRPr lang="en-US"/>
          </a:p>
        </p:txBody>
      </p:sp>
    </p:spTree>
    <p:extLst>
      <p:ext uri="{BB962C8B-B14F-4D97-AF65-F5344CB8AC3E}">
        <p14:creationId xmlns:p14="http://schemas.microsoft.com/office/powerpoint/2010/main" val="3833855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35BED4-D49B-446D-BE67-ABE2EB15ED59}" type="datetimeFigureOut">
              <a:rPr lang="en-US" smtClean="0"/>
              <a:pPr/>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4FF5C-5103-4EFF-9BA8-3E3E29DBEED4}"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50B9F7-48DE-45D9-95D2-CB26744E885C}" type="datetimeFigureOut">
              <a:rPr lang="en-US" smtClean="0"/>
              <a:pPr/>
              <a:t>6/9/2014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F8DCB8-D405-4513-83EB-62A23BC554FB}" type="slidenum">
              <a:rPr lang="en-US" smtClean="0"/>
              <a:pPr/>
              <a:t>‹#›</a:t>
            </a:fld>
            <a:endParaRPr lang="en-US"/>
          </a:p>
        </p:txBody>
      </p:sp>
    </p:spTree>
    <p:extLst>
      <p:ext uri="{BB962C8B-B14F-4D97-AF65-F5344CB8AC3E}">
        <p14:creationId xmlns:p14="http://schemas.microsoft.com/office/powerpoint/2010/main" val="39483773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50B9F7-48DE-45D9-95D2-CB26744E885C}" type="datetimeFigureOut">
              <a:rPr lang="en-US" smtClean="0"/>
              <a:pPr/>
              <a:t>6/9/2014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F8DCB8-D405-4513-83EB-62A23BC554FB}" type="slidenum">
              <a:rPr lang="en-US" smtClean="0"/>
              <a:pPr/>
              <a:t>‹#›</a:t>
            </a:fld>
            <a:endParaRPr lang="en-US"/>
          </a:p>
        </p:txBody>
      </p:sp>
    </p:spTree>
    <p:extLst>
      <p:ext uri="{BB962C8B-B14F-4D97-AF65-F5344CB8AC3E}">
        <p14:creationId xmlns:p14="http://schemas.microsoft.com/office/powerpoint/2010/main" val="18973096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50B9F7-48DE-45D9-95D2-CB26744E885C}" type="datetimeFigureOut">
              <a:rPr lang="en-US" smtClean="0"/>
              <a:pPr/>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8DCB8-D405-4513-83EB-62A23BC554FB}" type="slidenum">
              <a:rPr lang="en-US" smtClean="0"/>
              <a:pPr/>
              <a:t>‹#›</a:t>
            </a:fld>
            <a:endParaRPr lang="en-US"/>
          </a:p>
        </p:txBody>
      </p:sp>
    </p:spTree>
    <p:extLst>
      <p:ext uri="{BB962C8B-B14F-4D97-AF65-F5344CB8AC3E}">
        <p14:creationId xmlns:p14="http://schemas.microsoft.com/office/powerpoint/2010/main" val="623266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50B9F7-48DE-45D9-95D2-CB26744E885C}" type="datetimeFigureOut">
              <a:rPr lang="en-US" smtClean="0"/>
              <a:pPr/>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8DCB8-D405-4513-83EB-62A23BC554FB}" type="slidenum">
              <a:rPr lang="en-US" smtClean="0"/>
              <a:pPr/>
              <a:t>‹#›</a:t>
            </a:fld>
            <a:endParaRPr lang="en-US"/>
          </a:p>
        </p:txBody>
      </p:sp>
    </p:spTree>
    <p:extLst>
      <p:ext uri="{BB962C8B-B14F-4D97-AF65-F5344CB8AC3E}">
        <p14:creationId xmlns:p14="http://schemas.microsoft.com/office/powerpoint/2010/main" val="4089508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448E60-F23A-4166-90EB-F5F690B88F07}" type="datetimeFigureOut">
              <a:rPr lang="en-US" smtClean="0"/>
              <a:pPr/>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9B457-E39B-48DD-8E79-CC4C437F9382}" type="slidenum">
              <a:rPr lang="en-US" smtClean="0"/>
              <a:pPr/>
              <a:t>‹#›</a:t>
            </a:fld>
            <a:endParaRPr lang="en-US"/>
          </a:p>
        </p:txBody>
      </p:sp>
    </p:spTree>
    <p:extLst>
      <p:ext uri="{BB962C8B-B14F-4D97-AF65-F5344CB8AC3E}">
        <p14:creationId xmlns:p14="http://schemas.microsoft.com/office/powerpoint/2010/main" val="26080868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448E60-F23A-4166-90EB-F5F690B88F07}" type="datetimeFigureOut">
              <a:rPr lang="en-US" smtClean="0"/>
              <a:pPr/>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9B457-E39B-48DD-8E79-CC4C437F9382}" type="slidenum">
              <a:rPr lang="en-US" smtClean="0"/>
              <a:pPr/>
              <a:t>‹#›</a:t>
            </a:fld>
            <a:endParaRPr lang="en-US"/>
          </a:p>
        </p:txBody>
      </p:sp>
    </p:spTree>
    <p:extLst>
      <p:ext uri="{BB962C8B-B14F-4D97-AF65-F5344CB8AC3E}">
        <p14:creationId xmlns:p14="http://schemas.microsoft.com/office/powerpoint/2010/main" val="34878381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448E60-F23A-4166-90EB-F5F690B88F07}" type="datetimeFigureOut">
              <a:rPr lang="en-US" smtClean="0"/>
              <a:pPr/>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9B457-E39B-48DD-8E79-CC4C437F9382}" type="slidenum">
              <a:rPr lang="en-US" smtClean="0"/>
              <a:pPr/>
              <a:t>‹#›</a:t>
            </a:fld>
            <a:endParaRPr lang="en-US"/>
          </a:p>
        </p:txBody>
      </p:sp>
    </p:spTree>
    <p:extLst>
      <p:ext uri="{BB962C8B-B14F-4D97-AF65-F5344CB8AC3E}">
        <p14:creationId xmlns:p14="http://schemas.microsoft.com/office/powerpoint/2010/main" val="12595783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448E60-F23A-4166-90EB-F5F690B88F07}" type="datetimeFigureOut">
              <a:rPr lang="en-US" smtClean="0"/>
              <a:pPr/>
              <a:t>6/9/2014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49B457-E39B-48DD-8E79-CC4C437F9382}" type="slidenum">
              <a:rPr lang="en-US" smtClean="0"/>
              <a:pPr/>
              <a:t>‹#›</a:t>
            </a:fld>
            <a:endParaRPr lang="en-US"/>
          </a:p>
        </p:txBody>
      </p:sp>
    </p:spTree>
    <p:extLst>
      <p:ext uri="{BB962C8B-B14F-4D97-AF65-F5344CB8AC3E}">
        <p14:creationId xmlns:p14="http://schemas.microsoft.com/office/powerpoint/2010/main" val="24261694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448E60-F23A-4166-90EB-F5F690B88F07}" type="datetimeFigureOut">
              <a:rPr lang="en-US" smtClean="0"/>
              <a:pPr/>
              <a:t>6/9/2014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49B457-E39B-48DD-8E79-CC4C437F9382}" type="slidenum">
              <a:rPr lang="en-US" smtClean="0"/>
              <a:pPr/>
              <a:t>‹#›</a:t>
            </a:fld>
            <a:endParaRPr lang="en-US"/>
          </a:p>
        </p:txBody>
      </p:sp>
    </p:spTree>
    <p:extLst>
      <p:ext uri="{BB962C8B-B14F-4D97-AF65-F5344CB8AC3E}">
        <p14:creationId xmlns:p14="http://schemas.microsoft.com/office/powerpoint/2010/main" val="22763050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448E60-F23A-4166-90EB-F5F690B88F07}" type="datetimeFigureOut">
              <a:rPr lang="en-US" smtClean="0"/>
              <a:pPr/>
              <a:t>6/9/2014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49B457-E39B-48DD-8E79-CC4C437F9382}" type="slidenum">
              <a:rPr lang="en-US" smtClean="0"/>
              <a:pPr/>
              <a:t>‹#›</a:t>
            </a:fld>
            <a:endParaRPr lang="en-US"/>
          </a:p>
        </p:txBody>
      </p:sp>
    </p:spTree>
    <p:extLst>
      <p:ext uri="{BB962C8B-B14F-4D97-AF65-F5344CB8AC3E}">
        <p14:creationId xmlns:p14="http://schemas.microsoft.com/office/powerpoint/2010/main" val="1456547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35BED4-D49B-446D-BE67-ABE2EB15ED59}" type="datetimeFigureOut">
              <a:rPr lang="en-US" smtClean="0"/>
              <a:pPr/>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4FF5C-5103-4EFF-9BA8-3E3E29DBEED4}"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448E60-F23A-4166-90EB-F5F690B88F07}" type="datetimeFigureOut">
              <a:rPr lang="en-US" smtClean="0"/>
              <a:pPr/>
              <a:t>6/9/2014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49B457-E39B-48DD-8E79-CC4C437F9382}" type="slidenum">
              <a:rPr lang="en-US" smtClean="0"/>
              <a:pPr/>
              <a:t>‹#›</a:t>
            </a:fld>
            <a:endParaRPr lang="en-US"/>
          </a:p>
        </p:txBody>
      </p:sp>
    </p:spTree>
    <p:extLst>
      <p:ext uri="{BB962C8B-B14F-4D97-AF65-F5344CB8AC3E}">
        <p14:creationId xmlns:p14="http://schemas.microsoft.com/office/powerpoint/2010/main" val="12957504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448E60-F23A-4166-90EB-F5F690B88F07}" type="datetimeFigureOut">
              <a:rPr lang="en-US" smtClean="0"/>
              <a:pPr/>
              <a:t>6/9/2014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49B457-E39B-48DD-8E79-CC4C437F9382}" type="slidenum">
              <a:rPr lang="en-US" smtClean="0"/>
              <a:pPr/>
              <a:t>‹#›</a:t>
            </a:fld>
            <a:endParaRPr lang="en-US"/>
          </a:p>
        </p:txBody>
      </p:sp>
    </p:spTree>
    <p:extLst>
      <p:ext uri="{BB962C8B-B14F-4D97-AF65-F5344CB8AC3E}">
        <p14:creationId xmlns:p14="http://schemas.microsoft.com/office/powerpoint/2010/main" val="41493557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448E60-F23A-4166-90EB-F5F690B88F07}" type="datetimeFigureOut">
              <a:rPr lang="en-US" smtClean="0"/>
              <a:pPr/>
              <a:t>6/9/2014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49B457-E39B-48DD-8E79-CC4C437F9382}" type="slidenum">
              <a:rPr lang="en-US" smtClean="0"/>
              <a:pPr/>
              <a:t>‹#›</a:t>
            </a:fld>
            <a:endParaRPr lang="en-US"/>
          </a:p>
        </p:txBody>
      </p:sp>
    </p:spTree>
    <p:extLst>
      <p:ext uri="{BB962C8B-B14F-4D97-AF65-F5344CB8AC3E}">
        <p14:creationId xmlns:p14="http://schemas.microsoft.com/office/powerpoint/2010/main" val="37587906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448E60-F23A-4166-90EB-F5F690B88F07}" type="datetimeFigureOut">
              <a:rPr lang="en-US" smtClean="0"/>
              <a:pPr/>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9B457-E39B-48DD-8E79-CC4C437F9382}" type="slidenum">
              <a:rPr lang="en-US" smtClean="0"/>
              <a:pPr/>
              <a:t>‹#›</a:t>
            </a:fld>
            <a:endParaRPr lang="en-US"/>
          </a:p>
        </p:txBody>
      </p:sp>
    </p:spTree>
    <p:extLst>
      <p:ext uri="{BB962C8B-B14F-4D97-AF65-F5344CB8AC3E}">
        <p14:creationId xmlns:p14="http://schemas.microsoft.com/office/powerpoint/2010/main" val="3166598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448E60-F23A-4166-90EB-F5F690B88F07}" type="datetimeFigureOut">
              <a:rPr lang="en-US" smtClean="0"/>
              <a:pPr/>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9B457-E39B-48DD-8E79-CC4C437F9382}" type="slidenum">
              <a:rPr lang="en-US" smtClean="0"/>
              <a:pPr/>
              <a:t>‹#›</a:t>
            </a:fld>
            <a:endParaRPr lang="en-US"/>
          </a:p>
        </p:txBody>
      </p:sp>
    </p:spTree>
    <p:extLst>
      <p:ext uri="{BB962C8B-B14F-4D97-AF65-F5344CB8AC3E}">
        <p14:creationId xmlns:p14="http://schemas.microsoft.com/office/powerpoint/2010/main" val="16321113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EDFA8B-E4F0-4DB2-B280-7A87464890A0}" type="datetimeFigureOut">
              <a:rPr lang="en-US" smtClean="0"/>
              <a:pPr/>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74EB1-FC0E-4BB7-A5E1-CF41D75F2733}" type="slidenum">
              <a:rPr lang="en-US" smtClean="0"/>
              <a:pPr/>
              <a:t>‹#›</a:t>
            </a:fld>
            <a:endParaRPr lang="en-US"/>
          </a:p>
        </p:txBody>
      </p:sp>
    </p:spTree>
    <p:extLst>
      <p:ext uri="{BB962C8B-B14F-4D97-AF65-F5344CB8AC3E}">
        <p14:creationId xmlns:p14="http://schemas.microsoft.com/office/powerpoint/2010/main" val="41543515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EDFA8B-E4F0-4DB2-B280-7A87464890A0}" type="datetimeFigureOut">
              <a:rPr lang="en-US" smtClean="0"/>
              <a:pPr/>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74EB1-FC0E-4BB7-A5E1-CF41D75F2733}" type="slidenum">
              <a:rPr lang="en-US" smtClean="0"/>
              <a:pPr/>
              <a:t>‹#›</a:t>
            </a:fld>
            <a:endParaRPr lang="en-US"/>
          </a:p>
        </p:txBody>
      </p:sp>
    </p:spTree>
    <p:extLst>
      <p:ext uri="{BB962C8B-B14F-4D97-AF65-F5344CB8AC3E}">
        <p14:creationId xmlns:p14="http://schemas.microsoft.com/office/powerpoint/2010/main" val="5810524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EDFA8B-E4F0-4DB2-B280-7A87464890A0}" type="datetimeFigureOut">
              <a:rPr lang="en-US" smtClean="0"/>
              <a:pPr/>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74EB1-FC0E-4BB7-A5E1-CF41D75F2733}" type="slidenum">
              <a:rPr lang="en-US" smtClean="0"/>
              <a:pPr/>
              <a:t>‹#›</a:t>
            </a:fld>
            <a:endParaRPr lang="en-US"/>
          </a:p>
        </p:txBody>
      </p:sp>
    </p:spTree>
    <p:extLst>
      <p:ext uri="{BB962C8B-B14F-4D97-AF65-F5344CB8AC3E}">
        <p14:creationId xmlns:p14="http://schemas.microsoft.com/office/powerpoint/2010/main" val="22418442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EDFA8B-E4F0-4DB2-B280-7A87464890A0}" type="datetimeFigureOut">
              <a:rPr lang="en-US" smtClean="0"/>
              <a:pPr/>
              <a:t>6/9/2014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74EB1-FC0E-4BB7-A5E1-CF41D75F2733}" type="slidenum">
              <a:rPr lang="en-US" smtClean="0"/>
              <a:pPr/>
              <a:t>‹#›</a:t>
            </a:fld>
            <a:endParaRPr lang="en-US"/>
          </a:p>
        </p:txBody>
      </p:sp>
    </p:spTree>
    <p:extLst>
      <p:ext uri="{BB962C8B-B14F-4D97-AF65-F5344CB8AC3E}">
        <p14:creationId xmlns:p14="http://schemas.microsoft.com/office/powerpoint/2010/main" val="38706663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EDFA8B-E4F0-4DB2-B280-7A87464890A0}" type="datetimeFigureOut">
              <a:rPr lang="en-US" smtClean="0"/>
              <a:pPr/>
              <a:t>6/9/2014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574EB1-FC0E-4BB7-A5E1-CF41D75F2733}" type="slidenum">
              <a:rPr lang="en-US" smtClean="0"/>
              <a:pPr/>
              <a:t>‹#›</a:t>
            </a:fld>
            <a:endParaRPr lang="en-US"/>
          </a:p>
        </p:txBody>
      </p:sp>
    </p:spTree>
    <p:extLst>
      <p:ext uri="{BB962C8B-B14F-4D97-AF65-F5344CB8AC3E}">
        <p14:creationId xmlns:p14="http://schemas.microsoft.com/office/powerpoint/2010/main" val="3338704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35BED4-D49B-446D-BE67-ABE2EB15ED59}" type="datetimeFigureOut">
              <a:rPr lang="en-US" smtClean="0"/>
              <a:pPr/>
              <a:t>6/9/2014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C4FF5C-5103-4EFF-9BA8-3E3E29DBEED4}"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EDFA8B-E4F0-4DB2-B280-7A87464890A0}" type="datetimeFigureOut">
              <a:rPr lang="en-US" smtClean="0"/>
              <a:pPr/>
              <a:t>6/9/2014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574EB1-FC0E-4BB7-A5E1-CF41D75F2733}" type="slidenum">
              <a:rPr lang="en-US" smtClean="0"/>
              <a:pPr/>
              <a:t>‹#›</a:t>
            </a:fld>
            <a:endParaRPr lang="en-US"/>
          </a:p>
        </p:txBody>
      </p:sp>
    </p:spTree>
    <p:extLst>
      <p:ext uri="{BB962C8B-B14F-4D97-AF65-F5344CB8AC3E}">
        <p14:creationId xmlns:p14="http://schemas.microsoft.com/office/powerpoint/2010/main" val="30690426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EDFA8B-E4F0-4DB2-B280-7A87464890A0}" type="datetimeFigureOut">
              <a:rPr lang="en-US" smtClean="0"/>
              <a:pPr/>
              <a:t>6/9/2014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574EB1-FC0E-4BB7-A5E1-CF41D75F2733}" type="slidenum">
              <a:rPr lang="en-US" smtClean="0"/>
              <a:pPr/>
              <a:t>‹#›</a:t>
            </a:fld>
            <a:endParaRPr lang="en-US"/>
          </a:p>
        </p:txBody>
      </p:sp>
    </p:spTree>
    <p:extLst>
      <p:ext uri="{BB962C8B-B14F-4D97-AF65-F5344CB8AC3E}">
        <p14:creationId xmlns:p14="http://schemas.microsoft.com/office/powerpoint/2010/main" val="17218452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EDFA8B-E4F0-4DB2-B280-7A87464890A0}" type="datetimeFigureOut">
              <a:rPr lang="en-US" smtClean="0"/>
              <a:pPr/>
              <a:t>6/9/2014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74EB1-FC0E-4BB7-A5E1-CF41D75F2733}" type="slidenum">
              <a:rPr lang="en-US" smtClean="0"/>
              <a:pPr/>
              <a:t>‹#›</a:t>
            </a:fld>
            <a:endParaRPr lang="en-US"/>
          </a:p>
        </p:txBody>
      </p:sp>
    </p:spTree>
    <p:extLst>
      <p:ext uri="{BB962C8B-B14F-4D97-AF65-F5344CB8AC3E}">
        <p14:creationId xmlns:p14="http://schemas.microsoft.com/office/powerpoint/2010/main" val="18169147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EDFA8B-E4F0-4DB2-B280-7A87464890A0}" type="datetimeFigureOut">
              <a:rPr lang="en-US" smtClean="0"/>
              <a:pPr/>
              <a:t>6/9/2014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74EB1-FC0E-4BB7-A5E1-CF41D75F2733}" type="slidenum">
              <a:rPr lang="en-US" smtClean="0"/>
              <a:pPr/>
              <a:t>‹#›</a:t>
            </a:fld>
            <a:endParaRPr lang="en-US"/>
          </a:p>
        </p:txBody>
      </p:sp>
    </p:spTree>
    <p:extLst>
      <p:ext uri="{BB962C8B-B14F-4D97-AF65-F5344CB8AC3E}">
        <p14:creationId xmlns:p14="http://schemas.microsoft.com/office/powerpoint/2010/main" val="7914312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EDFA8B-E4F0-4DB2-B280-7A87464890A0}" type="datetimeFigureOut">
              <a:rPr lang="en-US" smtClean="0"/>
              <a:pPr/>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74EB1-FC0E-4BB7-A5E1-CF41D75F2733}" type="slidenum">
              <a:rPr lang="en-US" smtClean="0"/>
              <a:pPr/>
              <a:t>‹#›</a:t>
            </a:fld>
            <a:endParaRPr lang="en-US"/>
          </a:p>
        </p:txBody>
      </p:sp>
    </p:spTree>
    <p:extLst>
      <p:ext uri="{BB962C8B-B14F-4D97-AF65-F5344CB8AC3E}">
        <p14:creationId xmlns:p14="http://schemas.microsoft.com/office/powerpoint/2010/main" val="7018050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EDFA8B-E4F0-4DB2-B280-7A87464890A0}" type="datetimeFigureOut">
              <a:rPr lang="en-US" smtClean="0"/>
              <a:pPr/>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74EB1-FC0E-4BB7-A5E1-CF41D75F2733}" type="slidenum">
              <a:rPr lang="en-US" smtClean="0"/>
              <a:pPr/>
              <a:t>‹#›</a:t>
            </a:fld>
            <a:endParaRPr lang="en-US"/>
          </a:p>
        </p:txBody>
      </p:sp>
    </p:spTree>
    <p:extLst>
      <p:ext uri="{BB962C8B-B14F-4D97-AF65-F5344CB8AC3E}">
        <p14:creationId xmlns:p14="http://schemas.microsoft.com/office/powerpoint/2010/main" val="20009605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15CEA40-C12C-4B09-8615-73EA9212D1A5}" type="datetimeFigureOut">
              <a:rPr lang="en-US" smtClean="0"/>
              <a:pPr/>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7A63F-C8AC-4848-B6D6-A0E87C028823}" type="slidenum">
              <a:rPr lang="en-US" smtClean="0"/>
              <a:pPr/>
              <a:t>‹#›</a:t>
            </a:fld>
            <a:endParaRPr lang="en-US"/>
          </a:p>
        </p:txBody>
      </p:sp>
    </p:spTree>
    <p:extLst>
      <p:ext uri="{BB962C8B-B14F-4D97-AF65-F5344CB8AC3E}">
        <p14:creationId xmlns:p14="http://schemas.microsoft.com/office/powerpoint/2010/main" val="5881424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5CEA40-C12C-4B09-8615-73EA9212D1A5}" type="datetimeFigureOut">
              <a:rPr lang="en-US" smtClean="0"/>
              <a:pPr/>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7A63F-C8AC-4848-B6D6-A0E87C028823}" type="slidenum">
              <a:rPr lang="en-US" smtClean="0"/>
              <a:pPr/>
              <a:t>‹#›</a:t>
            </a:fld>
            <a:endParaRPr lang="en-US"/>
          </a:p>
        </p:txBody>
      </p:sp>
    </p:spTree>
    <p:extLst>
      <p:ext uri="{BB962C8B-B14F-4D97-AF65-F5344CB8AC3E}">
        <p14:creationId xmlns:p14="http://schemas.microsoft.com/office/powerpoint/2010/main" val="11696268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5CEA40-C12C-4B09-8615-73EA9212D1A5}" type="datetimeFigureOut">
              <a:rPr lang="en-US" smtClean="0"/>
              <a:pPr/>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7A63F-C8AC-4848-B6D6-A0E87C028823}" type="slidenum">
              <a:rPr lang="en-US" smtClean="0"/>
              <a:pPr/>
              <a:t>‹#›</a:t>
            </a:fld>
            <a:endParaRPr lang="en-US"/>
          </a:p>
        </p:txBody>
      </p:sp>
    </p:spTree>
    <p:extLst>
      <p:ext uri="{BB962C8B-B14F-4D97-AF65-F5344CB8AC3E}">
        <p14:creationId xmlns:p14="http://schemas.microsoft.com/office/powerpoint/2010/main" val="32640362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5CEA40-C12C-4B09-8615-73EA9212D1A5}" type="datetimeFigureOut">
              <a:rPr lang="en-US" smtClean="0"/>
              <a:pPr/>
              <a:t>6/9/2014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7A63F-C8AC-4848-B6D6-A0E87C028823}" type="slidenum">
              <a:rPr lang="en-US" smtClean="0"/>
              <a:pPr/>
              <a:t>‹#›</a:t>
            </a:fld>
            <a:endParaRPr lang="en-US"/>
          </a:p>
        </p:txBody>
      </p:sp>
    </p:spTree>
    <p:extLst>
      <p:ext uri="{BB962C8B-B14F-4D97-AF65-F5344CB8AC3E}">
        <p14:creationId xmlns:p14="http://schemas.microsoft.com/office/powerpoint/2010/main" val="225425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35BED4-D49B-446D-BE67-ABE2EB15ED59}" type="datetimeFigureOut">
              <a:rPr lang="en-US" smtClean="0"/>
              <a:pPr/>
              <a:t>6/9/2014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C4FF5C-5103-4EFF-9BA8-3E3E29DBEED4}"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15CEA40-C12C-4B09-8615-73EA9212D1A5}" type="datetimeFigureOut">
              <a:rPr lang="en-US" smtClean="0"/>
              <a:pPr/>
              <a:t>6/9/2014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37A63F-C8AC-4848-B6D6-A0E87C028823}" type="slidenum">
              <a:rPr lang="en-US" smtClean="0"/>
              <a:pPr/>
              <a:t>‹#›</a:t>
            </a:fld>
            <a:endParaRPr lang="en-US"/>
          </a:p>
        </p:txBody>
      </p:sp>
    </p:spTree>
    <p:extLst>
      <p:ext uri="{BB962C8B-B14F-4D97-AF65-F5344CB8AC3E}">
        <p14:creationId xmlns:p14="http://schemas.microsoft.com/office/powerpoint/2010/main" val="22656753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15CEA40-C12C-4B09-8615-73EA9212D1A5}" type="datetimeFigureOut">
              <a:rPr lang="en-US" smtClean="0"/>
              <a:pPr/>
              <a:t>6/9/2014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37A63F-C8AC-4848-B6D6-A0E87C028823}" type="slidenum">
              <a:rPr lang="en-US" smtClean="0"/>
              <a:pPr/>
              <a:t>‹#›</a:t>
            </a:fld>
            <a:endParaRPr lang="en-US"/>
          </a:p>
        </p:txBody>
      </p:sp>
    </p:spTree>
    <p:extLst>
      <p:ext uri="{BB962C8B-B14F-4D97-AF65-F5344CB8AC3E}">
        <p14:creationId xmlns:p14="http://schemas.microsoft.com/office/powerpoint/2010/main" val="12321974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5CEA40-C12C-4B09-8615-73EA9212D1A5}" type="datetimeFigureOut">
              <a:rPr lang="en-US" smtClean="0"/>
              <a:pPr/>
              <a:t>6/9/2014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37A63F-C8AC-4848-B6D6-A0E87C028823}" type="slidenum">
              <a:rPr lang="en-US" smtClean="0"/>
              <a:pPr/>
              <a:t>‹#›</a:t>
            </a:fld>
            <a:endParaRPr lang="en-US"/>
          </a:p>
        </p:txBody>
      </p:sp>
    </p:spTree>
    <p:extLst>
      <p:ext uri="{BB962C8B-B14F-4D97-AF65-F5344CB8AC3E}">
        <p14:creationId xmlns:p14="http://schemas.microsoft.com/office/powerpoint/2010/main" val="17294641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5CEA40-C12C-4B09-8615-73EA9212D1A5}" type="datetimeFigureOut">
              <a:rPr lang="en-US" smtClean="0"/>
              <a:pPr/>
              <a:t>6/9/2014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7A63F-C8AC-4848-B6D6-A0E87C028823}" type="slidenum">
              <a:rPr lang="en-US" smtClean="0"/>
              <a:pPr/>
              <a:t>‹#›</a:t>
            </a:fld>
            <a:endParaRPr lang="en-US"/>
          </a:p>
        </p:txBody>
      </p:sp>
    </p:spTree>
    <p:extLst>
      <p:ext uri="{BB962C8B-B14F-4D97-AF65-F5344CB8AC3E}">
        <p14:creationId xmlns:p14="http://schemas.microsoft.com/office/powerpoint/2010/main" val="9012425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5CEA40-C12C-4B09-8615-73EA9212D1A5}" type="datetimeFigureOut">
              <a:rPr lang="en-US" smtClean="0"/>
              <a:pPr/>
              <a:t>6/9/2014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7A63F-C8AC-4848-B6D6-A0E87C028823}" type="slidenum">
              <a:rPr lang="en-US" smtClean="0"/>
              <a:pPr/>
              <a:t>‹#›</a:t>
            </a:fld>
            <a:endParaRPr lang="en-US"/>
          </a:p>
        </p:txBody>
      </p:sp>
    </p:spTree>
    <p:extLst>
      <p:ext uri="{BB962C8B-B14F-4D97-AF65-F5344CB8AC3E}">
        <p14:creationId xmlns:p14="http://schemas.microsoft.com/office/powerpoint/2010/main" val="22354075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5CEA40-C12C-4B09-8615-73EA9212D1A5}" type="datetimeFigureOut">
              <a:rPr lang="en-US" smtClean="0"/>
              <a:pPr/>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7A63F-C8AC-4848-B6D6-A0E87C028823}" type="slidenum">
              <a:rPr lang="en-US" smtClean="0"/>
              <a:pPr/>
              <a:t>‹#›</a:t>
            </a:fld>
            <a:endParaRPr lang="en-US"/>
          </a:p>
        </p:txBody>
      </p:sp>
    </p:spTree>
    <p:extLst>
      <p:ext uri="{BB962C8B-B14F-4D97-AF65-F5344CB8AC3E}">
        <p14:creationId xmlns:p14="http://schemas.microsoft.com/office/powerpoint/2010/main" val="39001740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5CEA40-C12C-4B09-8615-73EA9212D1A5}" type="datetimeFigureOut">
              <a:rPr lang="en-US" smtClean="0"/>
              <a:pPr/>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7A63F-C8AC-4848-B6D6-A0E87C028823}" type="slidenum">
              <a:rPr lang="en-US" smtClean="0"/>
              <a:pPr/>
              <a:t>‹#›</a:t>
            </a:fld>
            <a:endParaRPr lang="en-US"/>
          </a:p>
        </p:txBody>
      </p:sp>
    </p:spTree>
    <p:extLst>
      <p:ext uri="{BB962C8B-B14F-4D97-AF65-F5344CB8AC3E}">
        <p14:creationId xmlns:p14="http://schemas.microsoft.com/office/powerpoint/2010/main" val="26823014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58C96F-283D-4F7F-8355-8D7EF5FCDF2A}" type="datetimeFigureOut">
              <a:rPr lang="en-US" smtClean="0"/>
              <a:pPr/>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D6B61E-9A3F-4CC8-9A09-8D555DFC0361}" type="slidenum">
              <a:rPr lang="en-US" smtClean="0"/>
              <a:pPr/>
              <a:t>‹#›</a:t>
            </a:fld>
            <a:endParaRPr lang="en-US"/>
          </a:p>
        </p:txBody>
      </p:sp>
    </p:spTree>
    <p:extLst>
      <p:ext uri="{BB962C8B-B14F-4D97-AF65-F5344CB8AC3E}">
        <p14:creationId xmlns:p14="http://schemas.microsoft.com/office/powerpoint/2010/main" val="30452885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58C96F-283D-4F7F-8355-8D7EF5FCDF2A}" type="datetimeFigureOut">
              <a:rPr lang="en-US" smtClean="0"/>
              <a:pPr/>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D6B61E-9A3F-4CC8-9A09-8D555DFC0361}" type="slidenum">
              <a:rPr lang="en-US" smtClean="0"/>
              <a:pPr/>
              <a:t>‹#›</a:t>
            </a:fld>
            <a:endParaRPr lang="en-US"/>
          </a:p>
        </p:txBody>
      </p:sp>
    </p:spTree>
    <p:extLst>
      <p:ext uri="{BB962C8B-B14F-4D97-AF65-F5344CB8AC3E}">
        <p14:creationId xmlns:p14="http://schemas.microsoft.com/office/powerpoint/2010/main" val="17160386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58C96F-283D-4F7F-8355-8D7EF5FCDF2A}" type="datetimeFigureOut">
              <a:rPr lang="en-US" smtClean="0"/>
              <a:pPr/>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D6B61E-9A3F-4CC8-9A09-8D555DFC0361}" type="slidenum">
              <a:rPr lang="en-US" smtClean="0"/>
              <a:pPr/>
              <a:t>‹#›</a:t>
            </a:fld>
            <a:endParaRPr lang="en-US"/>
          </a:p>
        </p:txBody>
      </p:sp>
    </p:spTree>
    <p:extLst>
      <p:ext uri="{BB962C8B-B14F-4D97-AF65-F5344CB8AC3E}">
        <p14:creationId xmlns:p14="http://schemas.microsoft.com/office/powerpoint/2010/main" val="1483513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35BED4-D49B-446D-BE67-ABE2EB15ED59}" type="datetimeFigureOut">
              <a:rPr lang="en-US" smtClean="0"/>
              <a:pPr/>
              <a:t>6/9/2014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C4FF5C-5103-4EFF-9BA8-3E3E29DBEED4}"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58C96F-283D-4F7F-8355-8D7EF5FCDF2A}" type="datetimeFigureOut">
              <a:rPr lang="en-US" smtClean="0"/>
              <a:pPr/>
              <a:t>6/9/2014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D6B61E-9A3F-4CC8-9A09-8D555DFC0361}" type="slidenum">
              <a:rPr lang="en-US" smtClean="0"/>
              <a:pPr/>
              <a:t>‹#›</a:t>
            </a:fld>
            <a:endParaRPr lang="en-US"/>
          </a:p>
        </p:txBody>
      </p:sp>
    </p:spTree>
    <p:extLst>
      <p:ext uri="{BB962C8B-B14F-4D97-AF65-F5344CB8AC3E}">
        <p14:creationId xmlns:p14="http://schemas.microsoft.com/office/powerpoint/2010/main" val="10161434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58C96F-283D-4F7F-8355-8D7EF5FCDF2A}" type="datetimeFigureOut">
              <a:rPr lang="en-US" smtClean="0"/>
              <a:pPr/>
              <a:t>6/9/2014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D6B61E-9A3F-4CC8-9A09-8D555DFC0361}" type="slidenum">
              <a:rPr lang="en-US" smtClean="0"/>
              <a:pPr/>
              <a:t>‹#›</a:t>
            </a:fld>
            <a:endParaRPr lang="en-US"/>
          </a:p>
        </p:txBody>
      </p:sp>
    </p:spTree>
    <p:extLst>
      <p:ext uri="{BB962C8B-B14F-4D97-AF65-F5344CB8AC3E}">
        <p14:creationId xmlns:p14="http://schemas.microsoft.com/office/powerpoint/2010/main" val="24534073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58C96F-283D-4F7F-8355-8D7EF5FCDF2A}" type="datetimeFigureOut">
              <a:rPr lang="en-US" smtClean="0"/>
              <a:pPr/>
              <a:t>6/9/2014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D6B61E-9A3F-4CC8-9A09-8D555DFC0361}" type="slidenum">
              <a:rPr lang="en-US" smtClean="0"/>
              <a:pPr/>
              <a:t>‹#›</a:t>
            </a:fld>
            <a:endParaRPr lang="en-US"/>
          </a:p>
        </p:txBody>
      </p:sp>
    </p:spTree>
    <p:extLst>
      <p:ext uri="{BB962C8B-B14F-4D97-AF65-F5344CB8AC3E}">
        <p14:creationId xmlns:p14="http://schemas.microsoft.com/office/powerpoint/2010/main" val="6421466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58C96F-283D-4F7F-8355-8D7EF5FCDF2A}" type="datetimeFigureOut">
              <a:rPr lang="en-US" smtClean="0"/>
              <a:pPr/>
              <a:t>6/9/2014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D6B61E-9A3F-4CC8-9A09-8D555DFC0361}" type="slidenum">
              <a:rPr lang="en-US" smtClean="0"/>
              <a:pPr/>
              <a:t>‹#›</a:t>
            </a:fld>
            <a:endParaRPr lang="en-US"/>
          </a:p>
        </p:txBody>
      </p:sp>
    </p:spTree>
    <p:extLst>
      <p:ext uri="{BB962C8B-B14F-4D97-AF65-F5344CB8AC3E}">
        <p14:creationId xmlns:p14="http://schemas.microsoft.com/office/powerpoint/2010/main" val="10273776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58C96F-283D-4F7F-8355-8D7EF5FCDF2A}" type="datetimeFigureOut">
              <a:rPr lang="en-US" smtClean="0"/>
              <a:pPr/>
              <a:t>6/9/2014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D6B61E-9A3F-4CC8-9A09-8D555DFC0361}" type="slidenum">
              <a:rPr lang="en-US" smtClean="0"/>
              <a:pPr/>
              <a:t>‹#›</a:t>
            </a:fld>
            <a:endParaRPr lang="en-US"/>
          </a:p>
        </p:txBody>
      </p:sp>
    </p:spTree>
    <p:extLst>
      <p:ext uri="{BB962C8B-B14F-4D97-AF65-F5344CB8AC3E}">
        <p14:creationId xmlns:p14="http://schemas.microsoft.com/office/powerpoint/2010/main" val="9667457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58C96F-283D-4F7F-8355-8D7EF5FCDF2A}" type="datetimeFigureOut">
              <a:rPr lang="en-US" smtClean="0"/>
              <a:pPr/>
              <a:t>6/9/2014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D6B61E-9A3F-4CC8-9A09-8D555DFC0361}" type="slidenum">
              <a:rPr lang="en-US" smtClean="0"/>
              <a:pPr/>
              <a:t>‹#›</a:t>
            </a:fld>
            <a:endParaRPr lang="en-US"/>
          </a:p>
        </p:txBody>
      </p:sp>
    </p:spTree>
    <p:extLst>
      <p:ext uri="{BB962C8B-B14F-4D97-AF65-F5344CB8AC3E}">
        <p14:creationId xmlns:p14="http://schemas.microsoft.com/office/powerpoint/2010/main" val="6045994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58C96F-283D-4F7F-8355-8D7EF5FCDF2A}" type="datetimeFigureOut">
              <a:rPr lang="en-US" smtClean="0"/>
              <a:pPr/>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D6B61E-9A3F-4CC8-9A09-8D555DFC0361}" type="slidenum">
              <a:rPr lang="en-US" smtClean="0"/>
              <a:pPr/>
              <a:t>‹#›</a:t>
            </a:fld>
            <a:endParaRPr lang="en-US"/>
          </a:p>
        </p:txBody>
      </p:sp>
    </p:spTree>
    <p:extLst>
      <p:ext uri="{BB962C8B-B14F-4D97-AF65-F5344CB8AC3E}">
        <p14:creationId xmlns:p14="http://schemas.microsoft.com/office/powerpoint/2010/main" val="20889340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58C96F-283D-4F7F-8355-8D7EF5FCDF2A}" type="datetimeFigureOut">
              <a:rPr lang="en-US" smtClean="0"/>
              <a:pPr/>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D6B61E-9A3F-4CC8-9A09-8D555DFC0361}" type="slidenum">
              <a:rPr lang="en-US" smtClean="0"/>
              <a:pPr/>
              <a:t>‹#›</a:t>
            </a:fld>
            <a:endParaRPr lang="en-US"/>
          </a:p>
        </p:txBody>
      </p:sp>
    </p:spTree>
    <p:extLst>
      <p:ext uri="{BB962C8B-B14F-4D97-AF65-F5344CB8AC3E}">
        <p14:creationId xmlns:p14="http://schemas.microsoft.com/office/powerpoint/2010/main" val="501564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NDIN Logo w-Name - Vertical.jpg"/>
          <p:cNvPicPr>
            <a:picLocks noChangeAspect="1"/>
          </p:cNvPicPr>
          <p:nvPr userDrawn="1"/>
        </p:nvPicPr>
        <p:blipFill>
          <a:blip r:embed="rId2" cstate="print"/>
          <a:stretch>
            <a:fillRect/>
          </a:stretch>
        </p:blipFill>
        <p:spPr>
          <a:xfrm>
            <a:off x="304800" y="5952803"/>
            <a:ext cx="730656" cy="752797"/>
          </a:xfrm>
          <a:prstGeom prst="rect">
            <a:avLst/>
          </a:prstGeom>
          <a:ln>
            <a:solidFill>
              <a:schemeClr val="accent6"/>
            </a:solidFill>
          </a:ln>
        </p:spPr>
      </p:pic>
      <p:sp>
        <p:nvSpPr>
          <p:cNvPr id="4" name="Title 1"/>
          <p:cNvSpPr txBox="1">
            <a:spLocks/>
          </p:cNvSpPr>
          <p:nvPr userDrawn="1"/>
        </p:nvSpPr>
        <p:spPr>
          <a:xfrm>
            <a:off x="8077200" y="6045929"/>
            <a:ext cx="821140" cy="677498"/>
          </a:xfrm>
          <a:prstGeom prst="rect">
            <a:avLst/>
          </a:prstGeom>
          <a:solidFill>
            <a:schemeClr val="bg1"/>
          </a:solidFill>
          <a:ln>
            <a:solidFill>
              <a:schemeClr val="accent2"/>
            </a:solidFill>
          </a:ln>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
            </a:r>
            <a:br>
              <a:rPr kumimoji="0" lang="en-US" sz="2400" b="0" i="0" u="none" strike="noStrike" kern="1200" cap="none" spc="0" normalizeH="0" baseline="0" noProof="0" dirty="0" smtClean="0">
                <a:ln>
                  <a:noFill/>
                </a:ln>
                <a:solidFill>
                  <a:schemeClr val="tx1"/>
                </a:solidFill>
                <a:effectLst/>
                <a:uLnTx/>
                <a:uFillTx/>
                <a:latin typeface="+mj-lt"/>
                <a:ea typeface="+mj-ea"/>
                <a:cs typeface="+mj-cs"/>
              </a:rPr>
            </a:br>
            <a:r>
              <a:rPr kumimoji="0" lang="en-US" sz="2400" b="0" i="0" u="none" strike="noStrike" kern="1200" cap="none" spc="0" normalizeH="0" baseline="0" noProof="0" dirty="0" smtClean="0">
                <a:ln>
                  <a:noFill/>
                </a:ln>
                <a:solidFill>
                  <a:schemeClr val="tx1"/>
                </a:solidFill>
                <a:effectLst/>
                <a:uLnTx/>
                <a:uFillTx/>
                <a:latin typeface="+mj-lt"/>
                <a:ea typeface="+mj-ea"/>
                <a:cs typeface="+mj-cs"/>
              </a:rPr>
              <a:t> </a:t>
            </a:r>
          </a:p>
        </p:txBody>
      </p:sp>
      <p:pic>
        <p:nvPicPr>
          <p:cNvPr id="7" name="Picture 6" descr="CRCC-RGB-vinformal.png"/>
          <p:cNvPicPr>
            <a:picLocks noChangeAspect="1"/>
          </p:cNvPicPr>
          <p:nvPr userDrawn="1"/>
        </p:nvPicPr>
        <p:blipFill>
          <a:blip r:embed="rId3" cstate="print"/>
          <a:stretch>
            <a:fillRect/>
          </a:stretch>
        </p:blipFill>
        <p:spPr>
          <a:xfrm>
            <a:off x="8066224" y="6045929"/>
            <a:ext cx="843092" cy="696548"/>
          </a:xfrm>
          <a:prstGeom prst="rect">
            <a:avLst/>
          </a:prstGeom>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35BED4-D49B-446D-BE67-ABE2EB15ED59}" type="datetimeFigureOut">
              <a:rPr lang="en-US" smtClean="0"/>
              <a:pPr/>
              <a:t>6/9/2014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C4FF5C-5103-4EFF-9BA8-3E3E29DBEED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35BED4-D49B-446D-BE67-ABE2EB15ED59}" type="datetimeFigureOut">
              <a:rPr lang="en-US" smtClean="0"/>
              <a:pPr/>
              <a:t>6/9/2014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C4FF5C-5103-4EFF-9BA8-3E3E29DBEED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35BED4-D49B-446D-BE67-ABE2EB15ED59}" type="datetimeFigureOut">
              <a:rPr lang="en-US" smtClean="0"/>
              <a:pPr/>
              <a:t>6/9/2014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C4FF5C-5103-4EFF-9BA8-3E3E29DBEED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4008"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50B9F7-48DE-45D9-95D2-CB26744E885C}" type="datetimeFigureOut">
              <a:rPr lang="en-US" smtClean="0"/>
              <a:pPr/>
              <a:t>6/9/2014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F8DCB8-D405-4513-83EB-62A23BC554FB}" type="slidenum">
              <a:rPr lang="en-US" smtClean="0"/>
              <a:pPr/>
              <a:t>‹#›</a:t>
            </a:fld>
            <a:endParaRPr lang="en-US"/>
          </a:p>
        </p:txBody>
      </p:sp>
    </p:spTree>
    <p:extLst>
      <p:ext uri="{BB962C8B-B14F-4D97-AF65-F5344CB8AC3E}">
        <p14:creationId xmlns:p14="http://schemas.microsoft.com/office/powerpoint/2010/main" val="587356644"/>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448E60-F23A-4166-90EB-F5F690B88F07}" type="datetimeFigureOut">
              <a:rPr lang="en-US" smtClean="0"/>
              <a:pPr/>
              <a:t>6/9/2014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49B457-E39B-48DD-8E79-CC4C437F9382}" type="slidenum">
              <a:rPr lang="en-US" smtClean="0"/>
              <a:pPr/>
              <a:t>‹#›</a:t>
            </a:fld>
            <a:endParaRPr lang="en-US"/>
          </a:p>
        </p:txBody>
      </p:sp>
    </p:spTree>
    <p:extLst>
      <p:ext uri="{BB962C8B-B14F-4D97-AF65-F5344CB8AC3E}">
        <p14:creationId xmlns:p14="http://schemas.microsoft.com/office/powerpoint/2010/main" val="754124495"/>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EDFA8B-E4F0-4DB2-B280-7A87464890A0}" type="datetimeFigureOut">
              <a:rPr lang="en-US" smtClean="0"/>
              <a:pPr/>
              <a:t>6/9/2014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74EB1-FC0E-4BB7-A5E1-CF41D75F2733}" type="slidenum">
              <a:rPr lang="en-US" smtClean="0"/>
              <a:pPr/>
              <a:t>‹#›</a:t>
            </a:fld>
            <a:endParaRPr lang="en-US"/>
          </a:p>
        </p:txBody>
      </p:sp>
    </p:spTree>
    <p:extLst>
      <p:ext uri="{BB962C8B-B14F-4D97-AF65-F5344CB8AC3E}">
        <p14:creationId xmlns:p14="http://schemas.microsoft.com/office/powerpoint/2010/main" val="3009562014"/>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5CEA40-C12C-4B09-8615-73EA9212D1A5}" type="datetimeFigureOut">
              <a:rPr lang="en-US" smtClean="0"/>
              <a:pPr/>
              <a:t>6/9/2014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37A63F-C8AC-4848-B6D6-A0E87C028823}" type="slidenum">
              <a:rPr lang="en-US" smtClean="0"/>
              <a:pPr/>
              <a:t>‹#›</a:t>
            </a:fld>
            <a:endParaRPr lang="en-US"/>
          </a:p>
        </p:txBody>
      </p:sp>
    </p:spTree>
    <p:extLst>
      <p:ext uri="{BB962C8B-B14F-4D97-AF65-F5344CB8AC3E}">
        <p14:creationId xmlns:p14="http://schemas.microsoft.com/office/powerpoint/2010/main" val="2582400445"/>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58C96F-283D-4F7F-8355-8D7EF5FCDF2A}" type="datetimeFigureOut">
              <a:rPr lang="en-US" smtClean="0"/>
              <a:pPr/>
              <a:t>6/9/2014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D6B61E-9A3F-4CC8-9A09-8D555DFC0361}" type="slidenum">
              <a:rPr lang="en-US" smtClean="0"/>
              <a:pPr/>
              <a:t>‹#›</a:t>
            </a:fld>
            <a:endParaRPr lang="en-US"/>
          </a:p>
        </p:txBody>
      </p:sp>
    </p:spTree>
    <p:extLst>
      <p:ext uri="{BB962C8B-B14F-4D97-AF65-F5344CB8AC3E}">
        <p14:creationId xmlns:p14="http://schemas.microsoft.com/office/powerpoint/2010/main" val="2955614413"/>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hyperlink" Target="http://religions.pewforum.org/report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rcms2010.org/"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dhs.gov/profiles-legal-permanent-residents-2012-state/"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jpeg"/><Relationship Id="rId3" Type="http://schemas.openxmlformats.org/officeDocument/2006/relationships/image" Target="../media/image18.png"/><Relationship Id="rId7" Type="http://schemas.openxmlformats.org/officeDocument/2006/relationships/image" Target="../media/image22.jpe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26.png"/><Relationship Id="rId5" Type="http://schemas.openxmlformats.org/officeDocument/2006/relationships/image" Target="../media/image20.jpeg"/><Relationship Id="rId15" Type="http://schemas.openxmlformats.org/officeDocument/2006/relationships/image" Target="../media/image30.jp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jpeg"/><Relationship Id="rId1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hyperlink" Target="http://www.unmetneedsroundtables.org/" TargetMode="Externa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4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www.nydis.org/" TargetMode="External"/><Relationship Id="rId7" Type="http://schemas.openxmlformats.org/officeDocument/2006/relationships/image" Target="../media/image50.jpeg"/><Relationship Id="rId2" Type="http://schemas.openxmlformats.org/officeDocument/2006/relationships/hyperlink" Target="mailto:info@nydis.org" TargetMode="Externa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jp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61.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14.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png"/><Relationship Id="rId7" Type="http://schemas.openxmlformats.org/officeDocument/2006/relationships/image" Target="../media/image66.g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3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png"/><Relationship Id="rId7" Type="http://schemas.openxmlformats.org/officeDocument/2006/relationships/image" Target="../media/image66.gi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32.xml.rels><?xml version="1.0" encoding="UTF-8" standalone="yes"?>
<Relationships xmlns="http://schemas.openxmlformats.org/package/2006/relationships"><Relationship Id="rId8" Type="http://schemas.openxmlformats.org/officeDocument/2006/relationships/image" Target="../media/image74.gif"/><Relationship Id="rId3" Type="http://schemas.openxmlformats.org/officeDocument/2006/relationships/image" Target="../media/image69.jpeg"/><Relationship Id="rId7" Type="http://schemas.openxmlformats.org/officeDocument/2006/relationships/image" Target="../media/image73.jpeg"/><Relationship Id="rId12" Type="http://schemas.openxmlformats.org/officeDocument/2006/relationships/image" Target="../media/image7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2.jpeg"/><Relationship Id="rId11" Type="http://schemas.openxmlformats.org/officeDocument/2006/relationships/image" Target="../media/image77.jpeg"/><Relationship Id="rId5" Type="http://schemas.openxmlformats.org/officeDocument/2006/relationships/image" Target="../media/image71.jpeg"/><Relationship Id="rId10" Type="http://schemas.openxmlformats.org/officeDocument/2006/relationships/image" Target="../media/image76.jpeg"/><Relationship Id="rId4" Type="http://schemas.openxmlformats.org/officeDocument/2006/relationships/image" Target="../media/image70.jpeg"/><Relationship Id="rId9" Type="http://schemas.openxmlformats.org/officeDocument/2006/relationships/image" Target="../media/image75.gif"/></Relationships>
</file>

<file path=ppt/slides/_rels/slide33.xml.rels><?xml version="1.0" encoding="UTF-8" standalone="yes"?>
<Relationships xmlns="http://schemas.openxmlformats.org/package/2006/relationships"><Relationship Id="rId8" Type="http://schemas.openxmlformats.org/officeDocument/2006/relationships/image" Target="../media/image74.gif"/><Relationship Id="rId3" Type="http://schemas.openxmlformats.org/officeDocument/2006/relationships/image" Target="../media/image69.jpeg"/><Relationship Id="rId7" Type="http://schemas.openxmlformats.org/officeDocument/2006/relationships/image" Target="../media/image73.jpeg"/><Relationship Id="rId12" Type="http://schemas.openxmlformats.org/officeDocument/2006/relationships/image" Target="../media/image7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2.jpeg"/><Relationship Id="rId11" Type="http://schemas.openxmlformats.org/officeDocument/2006/relationships/image" Target="../media/image77.jpeg"/><Relationship Id="rId5" Type="http://schemas.openxmlformats.org/officeDocument/2006/relationships/image" Target="../media/image71.jpeg"/><Relationship Id="rId10" Type="http://schemas.openxmlformats.org/officeDocument/2006/relationships/image" Target="../media/image76.jpeg"/><Relationship Id="rId4" Type="http://schemas.openxmlformats.org/officeDocument/2006/relationships/image" Target="../media/image70.jpeg"/><Relationship Id="rId9" Type="http://schemas.openxmlformats.org/officeDocument/2006/relationships/image" Target="../media/image75.gi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e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hyperlink" Target="http://www.n-din.org/" TargetMode="External"/><Relationship Id="rId4" Type="http://schemas.openxmlformats.org/officeDocument/2006/relationships/hyperlink" Target="mailto:pgudaitis@n-din.org" TargetMode="External"/><Relationship Id="rId9"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jpeg"/></Relationships>
</file>

<file path=ppt/slides/_rels/slide4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e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hyperlink" Target="http://www.n-din.org/" TargetMode="External"/><Relationship Id="rId4" Type="http://schemas.openxmlformats.org/officeDocument/2006/relationships/hyperlink" Target="mailto:pgudaitis@n-din.org" TargetMode="External"/><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062A11C3-D030-46BE-A426-987E59BC72BD}" type="slidenum">
              <a:rPr lang="en-US"/>
              <a:pPr>
                <a:defRPr/>
              </a:pPr>
              <a:t>1</a:t>
            </a:fld>
            <a:endParaRPr lang="en-US"/>
          </a:p>
        </p:txBody>
      </p:sp>
      <p:sp>
        <p:nvSpPr>
          <p:cNvPr id="8" name="Content Placeholder 2"/>
          <p:cNvSpPr txBox="1">
            <a:spLocks/>
          </p:cNvSpPr>
          <p:nvPr/>
        </p:nvSpPr>
        <p:spPr>
          <a:xfrm>
            <a:off x="304800" y="762000"/>
            <a:ext cx="8534400" cy="4572001"/>
          </a:xfrm>
          <a:prstGeom prst="rect">
            <a:avLst/>
          </a:prstGeom>
          <a:scene3d>
            <a:camera prst="orthographicFront">
              <a:rot lat="0" lon="0" rev="0"/>
            </a:camera>
            <a:lightRig rig="threePt" dir="t"/>
          </a:scene3d>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itchFamily="34" charset="0"/>
              <a:buNone/>
            </a:pPr>
            <a:r>
              <a:rPr lang="en-US" sz="4000" b="1" dirty="0" smtClean="0">
                <a:solidFill>
                  <a:srgbClr val="0070C0"/>
                </a:solidFill>
              </a:rPr>
              <a:t>Religious Literacy and Competency</a:t>
            </a:r>
          </a:p>
          <a:p>
            <a:pPr algn="ctr">
              <a:buFont typeface="Arial" pitchFamily="34" charset="0"/>
              <a:buNone/>
            </a:pPr>
            <a:r>
              <a:rPr lang="en-US" sz="2400" b="1" dirty="0" smtClean="0"/>
              <a:t>Engaging and Working With Faith Communities in Crisis Settings</a:t>
            </a:r>
          </a:p>
          <a:p>
            <a:pPr algn="ctr">
              <a:spcBef>
                <a:spcPts val="0"/>
              </a:spcBef>
              <a:buFont typeface="Arial" pitchFamily="34" charset="0"/>
              <a:buNone/>
            </a:pPr>
            <a:r>
              <a:rPr lang="en-US" sz="4000" b="1" dirty="0" smtClean="0">
                <a:solidFill>
                  <a:srgbClr val="0070C0"/>
                </a:solidFill>
              </a:rPr>
              <a:t>Best Practices in NYC &amp; Nationally</a:t>
            </a:r>
          </a:p>
          <a:p>
            <a:pPr algn="ctr">
              <a:buFont typeface="Arial" pitchFamily="34" charset="0"/>
              <a:buNone/>
            </a:pPr>
            <a:endParaRPr lang="en-US" sz="2400" b="1" dirty="0" smtClean="0"/>
          </a:p>
          <a:p>
            <a:pPr algn="ctr">
              <a:spcBef>
                <a:spcPts val="0"/>
              </a:spcBef>
              <a:buFont typeface="Arial" pitchFamily="34" charset="0"/>
              <a:buNone/>
            </a:pPr>
            <a:endParaRPr lang="en-US" sz="2400" i="1" dirty="0" smtClean="0"/>
          </a:p>
        </p:txBody>
      </p:sp>
      <p:cxnSp>
        <p:nvCxnSpPr>
          <p:cNvPr id="9" name="Straight Connector 8"/>
          <p:cNvCxnSpPr/>
          <p:nvPr/>
        </p:nvCxnSpPr>
        <p:spPr>
          <a:xfrm>
            <a:off x="457200" y="1446212"/>
            <a:ext cx="83058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p:txBody>
          <a:bodyPr lIns="88896" tIns="50798" rIns="88896" bIns="50798">
            <a:normAutofit/>
          </a:bodyPr>
          <a:lstStyle/>
          <a:p>
            <a:pPr defTabSz="914145"/>
            <a:r>
              <a:rPr lang="en-US" dirty="0" smtClean="0">
                <a:effectLst>
                  <a:outerShdw blurRad="38100" dist="38100" dir="2700000" algn="tl">
                    <a:srgbClr val="000000">
                      <a:alpha val="43137"/>
                    </a:srgbClr>
                  </a:outerShdw>
                </a:effectLst>
                <a:cs typeface="Times New Roman"/>
              </a:rPr>
              <a:t>The American Religious Landscape</a:t>
            </a:r>
            <a:endParaRPr lang="en-US" dirty="0">
              <a:effectLst>
                <a:outerShdw blurRad="38100" dist="38100" dir="2700000" algn="tl">
                  <a:srgbClr val="000000">
                    <a:alpha val="43137"/>
                  </a:srgbClr>
                </a:outerShdw>
              </a:effectLst>
              <a:cs typeface="Times New Roman"/>
            </a:endParaRPr>
          </a:p>
        </p:txBody>
      </p:sp>
      <p:sp>
        <p:nvSpPr>
          <p:cNvPr id="9218" name="Rectangle 2"/>
          <p:cNvSpPr>
            <a:spLocks noGrp="1" noChangeArrowheads="1"/>
          </p:cNvSpPr>
          <p:nvPr>
            <p:ph idx="1"/>
          </p:nvPr>
        </p:nvSpPr>
        <p:spPr>
          <a:xfrm>
            <a:off x="381000" y="1676400"/>
            <a:ext cx="8382000" cy="4343400"/>
          </a:xfrm>
        </p:spPr>
        <p:txBody>
          <a:bodyPr lIns="88896" tIns="50798" rIns="88896" bIns="50798" anchor="t">
            <a:noAutofit/>
          </a:bodyPr>
          <a:lstStyle/>
          <a:p>
            <a:pPr defTabSz="914145">
              <a:spcBef>
                <a:spcPts val="492"/>
              </a:spcBef>
            </a:pPr>
            <a:r>
              <a:rPr lang="en-US" sz="2900" dirty="0" smtClean="0">
                <a:cs typeface="Times New Roman"/>
              </a:rPr>
              <a:t>90% of Americans say they are religious or spiritual</a:t>
            </a:r>
          </a:p>
          <a:p>
            <a:pPr defTabSz="914145">
              <a:spcBef>
                <a:spcPts val="492"/>
              </a:spcBef>
            </a:pPr>
            <a:r>
              <a:rPr lang="en-US" sz="2900" dirty="0" smtClean="0">
                <a:cs typeface="Times New Roman"/>
              </a:rPr>
              <a:t>43% say they attend worship services regularly</a:t>
            </a:r>
          </a:p>
          <a:p>
            <a:pPr defTabSz="914145">
              <a:spcBef>
                <a:spcPts val="492"/>
              </a:spcBef>
            </a:pPr>
            <a:r>
              <a:rPr lang="en-US" sz="2900" dirty="0" smtClean="0">
                <a:cs typeface="Times New Roman"/>
              </a:rPr>
              <a:t>At approximately 345,000 U.S. houses of worship</a:t>
            </a:r>
          </a:p>
          <a:p>
            <a:pPr defTabSz="914145">
              <a:spcBef>
                <a:spcPts val="492"/>
              </a:spcBef>
            </a:pPr>
            <a:r>
              <a:rPr lang="en-US" sz="2900" dirty="0" smtClean="0">
                <a:cs typeface="Times New Roman"/>
              </a:rPr>
              <a:t>105,000 non-religious schools and universities</a:t>
            </a:r>
          </a:p>
          <a:p>
            <a:pPr defTabSz="914145">
              <a:spcBef>
                <a:spcPts val="492"/>
              </a:spcBef>
            </a:pPr>
            <a:r>
              <a:rPr lang="en-US" sz="2800" dirty="0" smtClean="0"/>
              <a:t>200 </a:t>
            </a:r>
            <a:r>
              <a:rPr lang="en-US" sz="2800" dirty="0"/>
              <a:t>religious traditions in the U.S. with representation from almost every major world religion.</a:t>
            </a:r>
          </a:p>
          <a:p>
            <a:pPr defTabSz="914145">
              <a:spcBef>
                <a:spcPts val="492"/>
              </a:spcBef>
            </a:pPr>
            <a:r>
              <a:rPr lang="en-US" sz="2900" dirty="0" smtClean="0">
                <a:cs typeface="Times New Roman"/>
              </a:rPr>
              <a:t>75% </a:t>
            </a:r>
            <a:r>
              <a:rPr lang="en-US" sz="2900" dirty="0" smtClean="0">
                <a:cs typeface="Times New Roman"/>
              </a:rPr>
              <a:t>of Americans self identify as Christian</a:t>
            </a:r>
          </a:p>
          <a:p>
            <a:pPr defTabSz="914145">
              <a:spcBef>
                <a:spcPts val="492"/>
              </a:spcBef>
            </a:pPr>
            <a:r>
              <a:rPr lang="en-US" sz="2900" dirty="0" smtClean="0">
                <a:cs typeface="Times New Roman"/>
              </a:rPr>
              <a:t>Landscape evolved rapidly </a:t>
            </a:r>
            <a:r>
              <a:rPr lang="en-US" sz="2400" dirty="0" smtClean="0">
                <a:cs typeface="Times New Roman"/>
              </a:rPr>
              <a:t>(Since 1965 Immigration Act )</a:t>
            </a:r>
          </a:p>
        </p:txBody>
      </p:sp>
      <p:sp>
        <p:nvSpPr>
          <p:cNvPr id="9219" name="Rectangle 3"/>
          <p:cNvSpPr>
            <a:spLocks/>
          </p:cNvSpPr>
          <p:nvPr/>
        </p:nvSpPr>
        <p:spPr bwMode="auto">
          <a:xfrm>
            <a:off x="914400" y="5832351"/>
            <a:ext cx="7542238" cy="492249"/>
          </a:xfrm>
          <a:prstGeom prst="rect">
            <a:avLst/>
          </a:prstGeom>
          <a:noFill/>
          <a:ln w="12700" cap="flat" cmpd="sng">
            <a:noFill/>
            <a:prstDash val="solid"/>
            <a:miter lim="0"/>
            <a:headEnd/>
            <a:tailEnd/>
          </a:ln>
          <a:effectLst/>
        </p:spPr>
        <p:txBody>
          <a:bodyPr lIns="88896" tIns="50798" rIns="88896" bIns="50798" anchor="ctr"/>
          <a:lstStyle/>
          <a:p>
            <a:pPr algn="ctr" defTabSz="914145"/>
            <a:r>
              <a:rPr lang="en-US" sz="1500" dirty="0">
                <a:latin typeface="Arial" pitchFamily="34" charset="0"/>
                <a:cs typeface="Arial" pitchFamily="34" charset="0"/>
                <a:sym typeface="Arial" pitchFamily="34" charset="0"/>
              </a:rPr>
              <a:t>Sources: </a:t>
            </a:r>
            <a:r>
              <a:rPr lang="en-US" sz="1500" dirty="0">
                <a:latin typeface="Arial" pitchFamily="34" charset="0"/>
                <a:cs typeface="Arial" pitchFamily="34" charset="0"/>
                <a:sym typeface="Arial" pitchFamily="34" charset="0"/>
                <a:hlinkClick r:id="rId3"/>
              </a:rPr>
              <a:t>http://religions.pewforum.org/</a:t>
            </a:r>
            <a:r>
              <a:rPr lang="en-US" sz="1500" dirty="0" smtClean="0">
                <a:latin typeface="Arial" pitchFamily="34" charset="0"/>
                <a:cs typeface="Arial" pitchFamily="34" charset="0"/>
                <a:sym typeface="Arial" pitchFamily="34" charset="0"/>
                <a:hlinkClick r:id="rId3"/>
              </a:rPr>
              <a:t>reports</a:t>
            </a:r>
            <a:r>
              <a:rPr lang="en-US" sz="1500" dirty="0">
                <a:latin typeface="Arial" pitchFamily="34" charset="0"/>
                <a:cs typeface="Arial" pitchFamily="34" charset="0"/>
                <a:sym typeface="Arial" pitchFamily="34" charset="0"/>
              </a:rPr>
              <a:t>, </a:t>
            </a:r>
            <a:r>
              <a:rPr lang="en-US" sz="1500" dirty="0">
                <a:latin typeface="Arial" pitchFamily="34" charset="0"/>
                <a:cs typeface="Arial" pitchFamily="34" charset="0"/>
                <a:sym typeface="Arial" pitchFamily="34" charset="0"/>
                <a:hlinkClick r:id="rId4"/>
              </a:rPr>
              <a:t>http://www.rcms2010.org</a:t>
            </a:r>
            <a:r>
              <a:rPr lang="en-US" sz="1500" dirty="0" smtClean="0">
                <a:latin typeface="Arial" pitchFamily="34" charset="0"/>
                <a:cs typeface="Arial" pitchFamily="34" charset="0"/>
                <a:sym typeface="Arial" pitchFamily="34" charset="0"/>
                <a:hlinkClick r:id="rId4"/>
              </a:rPr>
              <a:t>/</a:t>
            </a:r>
            <a:r>
              <a:rPr lang="en-US" sz="1500" dirty="0" smtClean="0">
                <a:latin typeface="Arial" pitchFamily="34" charset="0"/>
                <a:cs typeface="Arial" pitchFamily="34" charset="0"/>
                <a:sym typeface="Arial" pitchFamily="34" charset="0"/>
              </a:rPr>
              <a:t> </a:t>
            </a:r>
            <a:endParaRPr lang="en-US" dirty="0"/>
          </a:p>
        </p:txBody>
      </p:sp>
      <p:cxnSp>
        <p:nvCxnSpPr>
          <p:cNvPr id="9" name="Straight Connector 8"/>
          <p:cNvCxnSpPr/>
          <p:nvPr/>
        </p:nvCxnSpPr>
        <p:spPr>
          <a:xfrm>
            <a:off x="457200" y="1219200"/>
            <a:ext cx="83058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19857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9219"/>
                                        </p:tgtEl>
                                        <p:attrNameLst>
                                          <p:attrName>style.visibility</p:attrName>
                                        </p:attrNameLst>
                                      </p:cBhvr>
                                      <p:to>
                                        <p:strVal val="visible"/>
                                      </p:to>
                                    </p:set>
                                    <p:anim calcmode="lin" valueType="num">
                                      <p:cBhvr additive="base">
                                        <p:cTn id="7" dur="500" fill="hold"/>
                                        <p:tgtEl>
                                          <p:spTgt spid="9219"/>
                                        </p:tgtEl>
                                        <p:attrNameLst>
                                          <p:attrName>ppt_x</p:attrName>
                                        </p:attrNameLst>
                                      </p:cBhvr>
                                      <p:tavLst>
                                        <p:tav tm="0">
                                          <p:val>
                                            <p:strVal val="#ppt_x"/>
                                          </p:val>
                                        </p:tav>
                                        <p:tav tm="100000">
                                          <p:val>
                                            <p:strVal val="#ppt_x"/>
                                          </p:val>
                                        </p:tav>
                                      </p:tavLst>
                                    </p:anim>
                                    <p:anim calcmode="lin" valueType="num">
                                      <p:cBhvr additive="base">
                                        <p:cTn id="8" dur="500" fill="hold"/>
                                        <p:tgtEl>
                                          <p:spTgt spid="92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 Largest Religion by State</a:t>
            </a:r>
            <a:endParaRPr lang="en-US" dirty="0"/>
          </a:p>
        </p:txBody>
      </p:sp>
      <p:pic>
        <p:nvPicPr>
          <p:cNvPr id="1026" name="Picture 2" descr="http://img.washingtonpost.com/blogs/govbeat/files/2014/06/1999EastSt.jpg"/>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914400" y="1696986"/>
            <a:ext cx="7162800" cy="462761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457200" y="1219200"/>
            <a:ext cx="83058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9200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Largest Non-Christian Tradition by County</a:t>
            </a:r>
            <a:endParaRPr lang="en-US" sz="3600" dirty="0"/>
          </a:p>
        </p:txBody>
      </p:sp>
      <p:pic>
        <p:nvPicPr>
          <p:cNvPr id="2050" name="Picture 2" descr="http://img.washingtonpost.com/blogs/govbeat/files/2014/06/1999EastCty.jpg"/>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762000" y="1447800"/>
            <a:ext cx="7315200" cy="466397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457200" y="1219200"/>
            <a:ext cx="83058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66155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Most Common Country of Origin </a:t>
            </a:r>
            <a:endParaRPr lang="en-US" sz="4000" b="1" dirty="0"/>
          </a:p>
        </p:txBody>
      </p:sp>
      <p:pic>
        <p:nvPicPr>
          <p:cNvPr id="1026" name="Picture 2" descr="Blatt_Immigrant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579" y="1430513"/>
            <a:ext cx="7378221" cy="45892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72000" y="6054446"/>
            <a:ext cx="3733801" cy="400110"/>
          </a:xfrm>
          <a:prstGeom prst="rect">
            <a:avLst/>
          </a:prstGeom>
          <a:noFill/>
        </p:spPr>
        <p:txBody>
          <a:bodyPr wrap="square" rtlCol="0">
            <a:spAutoFit/>
          </a:bodyPr>
          <a:lstStyle/>
          <a:p>
            <a:r>
              <a:rPr lang="en-US" sz="1000" dirty="0" smtClean="0"/>
              <a:t>Data Source: Department of </a:t>
            </a:r>
            <a:r>
              <a:rPr lang="en-US" sz="1000" dirty="0"/>
              <a:t>Homeland Security </a:t>
            </a:r>
            <a:endParaRPr lang="en-US" sz="1000" dirty="0" smtClean="0"/>
          </a:p>
          <a:p>
            <a:r>
              <a:rPr lang="en-US" sz="1000" i="1" dirty="0" smtClean="0">
                <a:hlinkClick r:id="rId3"/>
              </a:rPr>
              <a:t>http</a:t>
            </a:r>
            <a:r>
              <a:rPr lang="en-US" sz="1000" i="1" dirty="0">
                <a:hlinkClick r:id="rId3"/>
              </a:rPr>
              <a:t>://</a:t>
            </a:r>
            <a:r>
              <a:rPr lang="en-US" sz="1000" i="1" dirty="0" smtClean="0">
                <a:hlinkClick r:id="rId3"/>
              </a:rPr>
              <a:t>www.dhs.gov/profiles-legal-permanent-residents-2012-state/</a:t>
            </a:r>
            <a:r>
              <a:rPr lang="en-US" sz="1000" i="1" dirty="0" smtClean="0"/>
              <a:t> </a:t>
            </a:r>
            <a:endParaRPr lang="en-US" sz="1000" i="1" dirty="0"/>
          </a:p>
        </p:txBody>
      </p:sp>
    </p:spTree>
    <p:extLst>
      <p:ext uri="{BB962C8B-B14F-4D97-AF65-F5344CB8AC3E}">
        <p14:creationId xmlns:p14="http://schemas.microsoft.com/office/powerpoint/2010/main" val="17041315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457200" y="152400"/>
            <a:ext cx="8229600" cy="1143000"/>
          </a:xfrm>
        </p:spPr>
        <p:txBody>
          <a:bodyPr lIns="88896" tIns="50798" rIns="88896" bIns="50798">
            <a:normAutofit/>
          </a:bodyPr>
          <a:lstStyle/>
          <a:p>
            <a:pPr defTabSz="914145"/>
            <a:r>
              <a:rPr lang="en-US" dirty="0">
                <a:effectLst>
                  <a:outerShdw blurRad="38100" dist="38100" dir="2700000" algn="tl">
                    <a:srgbClr val="000000">
                      <a:alpha val="43137"/>
                    </a:srgbClr>
                  </a:outerShdw>
                </a:effectLst>
                <a:latin typeface="Arial" pitchFamily="34" charset="0"/>
                <a:cs typeface="Arial" pitchFamily="34" charset="0"/>
                <a:sym typeface="Arial" pitchFamily="34" charset="0"/>
              </a:rPr>
              <a:t>Where </a:t>
            </a:r>
            <a:r>
              <a:rPr lang="en-US" dirty="0" smtClean="0">
                <a:effectLst>
                  <a:outerShdw blurRad="38100" dist="38100" dir="2700000" algn="tl">
                    <a:srgbClr val="000000">
                      <a:alpha val="43137"/>
                    </a:srgbClr>
                  </a:outerShdw>
                </a:effectLst>
                <a:latin typeface="Arial" pitchFamily="34" charset="0"/>
                <a:cs typeface="Arial" pitchFamily="34" charset="0"/>
                <a:sym typeface="Arial" pitchFamily="34" charset="0"/>
              </a:rPr>
              <a:t>We Are Today?</a:t>
            </a:r>
            <a:endParaRPr lang="en-US" dirty="0">
              <a:effectLst>
                <a:outerShdw blurRad="38100" dist="38100" dir="2700000" algn="tl">
                  <a:srgbClr val="000000">
                    <a:alpha val="43137"/>
                  </a:srgbClr>
                </a:outerShdw>
              </a:effectLst>
            </a:endParaRPr>
          </a:p>
        </p:txBody>
      </p:sp>
      <p:sp>
        <p:nvSpPr>
          <p:cNvPr id="2" name="Content Placeholder 1"/>
          <p:cNvSpPr>
            <a:spLocks noGrp="1"/>
          </p:cNvSpPr>
          <p:nvPr>
            <p:ph idx="1"/>
          </p:nvPr>
        </p:nvSpPr>
        <p:spPr>
          <a:xfrm>
            <a:off x="457200" y="1143000"/>
            <a:ext cx="8229600" cy="5410200"/>
          </a:xfrm>
        </p:spPr>
        <p:txBody>
          <a:bodyPr>
            <a:normAutofit/>
          </a:bodyPr>
          <a:lstStyle/>
          <a:p>
            <a:pPr defTabSz="914145">
              <a:spcBef>
                <a:spcPts val="492"/>
              </a:spcBef>
            </a:pPr>
            <a:r>
              <a:rPr lang="en-US" sz="2700" dirty="0" smtClean="0">
                <a:latin typeface="Arial" pitchFamily="34" charset="0"/>
                <a:cs typeface="Arial" pitchFamily="34" charset="0"/>
                <a:sym typeface="Arial" pitchFamily="34" charset="0"/>
              </a:rPr>
              <a:t>Faith communities have historically responded to disasters and human suffering – some are </a:t>
            </a:r>
            <a:r>
              <a:rPr lang="en-US" sz="2700" dirty="0" smtClean="0">
                <a:latin typeface="Arial" pitchFamily="34" charset="0"/>
                <a:cs typeface="Arial" pitchFamily="34" charset="0"/>
                <a:sym typeface="Arial" pitchFamily="34" charset="0"/>
              </a:rPr>
              <a:t>experts</a:t>
            </a:r>
            <a:endParaRPr lang="en-US" sz="800" dirty="0">
              <a:latin typeface="Arial" pitchFamily="34" charset="0"/>
              <a:cs typeface="Arial" pitchFamily="34" charset="0"/>
              <a:sym typeface="Arial" pitchFamily="34" charset="0"/>
            </a:endParaRPr>
          </a:p>
          <a:p>
            <a:pPr defTabSz="914145">
              <a:spcBef>
                <a:spcPts val="492"/>
              </a:spcBef>
            </a:pPr>
            <a:r>
              <a:rPr lang="en-US" sz="2700" dirty="0" smtClean="0">
                <a:latin typeface="Arial" pitchFamily="34" charset="0"/>
                <a:cs typeface="Arial" pitchFamily="34" charset="0"/>
                <a:sym typeface="Arial" pitchFamily="34" charset="0"/>
              </a:rPr>
              <a:t>Commitment from </a:t>
            </a:r>
            <a:r>
              <a:rPr lang="en-US" sz="2700" dirty="0">
                <a:latin typeface="Arial" pitchFamily="34" charset="0"/>
                <a:cs typeface="Arial" pitchFamily="34" charset="0"/>
                <a:sym typeface="Arial" pitchFamily="34" charset="0"/>
              </a:rPr>
              <a:t>government </a:t>
            </a:r>
            <a:r>
              <a:rPr lang="en-US" sz="2700" dirty="0" smtClean="0">
                <a:latin typeface="Arial" pitchFamily="34" charset="0"/>
                <a:cs typeface="Arial" pitchFamily="34" charset="0"/>
                <a:sym typeface="Arial" pitchFamily="34" charset="0"/>
              </a:rPr>
              <a:t>for </a:t>
            </a:r>
            <a:r>
              <a:rPr lang="en-US" sz="2700" dirty="0">
                <a:latin typeface="Arial" pitchFamily="34" charset="0"/>
                <a:cs typeface="Arial" pitchFamily="34" charset="0"/>
                <a:sym typeface="Arial" pitchFamily="34" charset="0"/>
              </a:rPr>
              <a:t>greater </a:t>
            </a:r>
            <a:r>
              <a:rPr lang="en-US" sz="2700" dirty="0" smtClean="0">
                <a:latin typeface="Arial" pitchFamily="34" charset="0"/>
                <a:cs typeface="Arial" pitchFamily="34" charset="0"/>
                <a:sym typeface="Arial" pitchFamily="34" charset="0"/>
              </a:rPr>
              <a:t>faith community </a:t>
            </a:r>
            <a:r>
              <a:rPr lang="en-US" sz="2700" dirty="0" smtClean="0">
                <a:latin typeface="Arial" pitchFamily="34" charset="0"/>
                <a:cs typeface="Arial" pitchFamily="34" charset="0"/>
                <a:sym typeface="Arial" pitchFamily="34" charset="0"/>
              </a:rPr>
              <a:t>engagement</a:t>
            </a:r>
            <a:endParaRPr lang="en-US" sz="800" dirty="0" smtClean="0">
              <a:latin typeface="Arial" pitchFamily="34" charset="0"/>
              <a:cs typeface="Arial" pitchFamily="34" charset="0"/>
              <a:sym typeface="Arial" pitchFamily="34" charset="0"/>
            </a:endParaRPr>
          </a:p>
          <a:p>
            <a:pPr defTabSz="914145">
              <a:spcBef>
                <a:spcPts val="492"/>
              </a:spcBef>
            </a:pPr>
            <a:r>
              <a:rPr lang="en-US" sz="2700" dirty="0" smtClean="0">
                <a:latin typeface="Arial" pitchFamily="34" charset="0"/>
                <a:cs typeface="Arial" pitchFamily="34" charset="0"/>
                <a:sym typeface="Arial" pitchFamily="34" charset="0"/>
              </a:rPr>
              <a:t>Increasing </a:t>
            </a:r>
            <a:r>
              <a:rPr lang="en-US" sz="2700" dirty="0">
                <a:latin typeface="Arial" pitchFamily="34" charset="0"/>
                <a:cs typeface="Arial" pitchFamily="34" charset="0"/>
                <a:sym typeface="Arial" pitchFamily="34" charset="0"/>
              </a:rPr>
              <a:t>interest from </a:t>
            </a:r>
            <a:r>
              <a:rPr lang="en-US" sz="2700" dirty="0" smtClean="0">
                <a:latin typeface="Arial" pitchFamily="34" charset="0"/>
                <a:cs typeface="Arial" pitchFamily="34" charset="0"/>
                <a:sym typeface="Arial" pitchFamily="34" charset="0"/>
              </a:rPr>
              <a:t>and need for faith communities </a:t>
            </a:r>
            <a:r>
              <a:rPr lang="en-US" sz="2700" dirty="0">
                <a:latin typeface="Arial" pitchFamily="34" charset="0"/>
                <a:cs typeface="Arial" pitchFamily="34" charset="0"/>
                <a:sym typeface="Arial" pitchFamily="34" charset="0"/>
              </a:rPr>
              <a:t>to </a:t>
            </a:r>
            <a:r>
              <a:rPr lang="en-US" sz="2700" dirty="0" smtClean="0">
                <a:latin typeface="Arial" pitchFamily="34" charset="0"/>
                <a:cs typeface="Arial" pitchFamily="34" charset="0"/>
                <a:sym typeface="Arial" pitchFamily="34" charset="0"/>
              </a:rPr>
              <a:t>work with government </a:t>
            </a:r>
            <a:r>
              <a:rPr lang="en-US" sz="2700" dirty="0" smtClean="0">
                <a:latin typeface="Arial" pitchFamily="34" charset="0"/>
                <a:cs typeface="Arial" pitchFamily="34" charset="0"/>
                <a:sym typeface="Arial" pitchFamily="34" charset="0"/>
              </a:rPr>
              <a:t>in crisis settings, disasters and public health emergencies</a:t>
            </a:r>
          </a:p>
          <a:p>
            <a:pPr defTabSz="914145">
              <a:spcBef>
                <a:spcPts val="492"/>
              </a:spcBef>
            </a:pPr>
            <a:r>
              <a:rPr lang="en-US" sz="2700" dirty="0" smtClean="0">
                <a:latin typeface="Arial" pitchFamily="34" charset="0"/>
                <a:cs typeface="Arial" pitchFamily="34" charset="0"/>
                <a:sym typeface="Arial" pitchFamily="34" charset="0"/>
              </a:rPr>
              <a:t>Growing number of disaster </a:t>
            </a:r>
            <a:r>
              <a:rPr lang="en-US" sz="2700" dirty="0" err="1" smtClean="0">
                <a:latin typeface="Arial" pitchFamily="34" charset="0"/>
                <a:cs typeface="Arial" pitchFamily="34" charset="0"/>
                <a:sym typeface="Arial" pitchFamily="34" charset="0"/>
              </a:rPr>
              <a:t>interfaiths</a:t>
            </a:r>
            <a:r>
              <a:rPr lang="en-US" sz="2700" dirty="0" smtClean="0">
                <a:latin typeface="Arial" pitchFamily="34" charset="0"/>
                <a:cs typeface="Arial" pitchFamily="34" charset="0"/>
                <a:sym typeface="Arial" pitchFamily="34" charset="0"/>
              </a:rPr>
              <a:t> and disaster chaplaincy networks engaged throughout disaster lifecycle</a:t>
            </a:r>
            <a:endParaRPr lang="en-US" sz="800" dirty="0">
              <a:latin typeface="Arial" pitchFamily="34" charset="0"/>
              <a:cs typeface="Arial" pitchFamily="34" charset="0"/>
              <a:sym typeface="Arial" pitchFamily="34" charset="0"/>
            </a:endParaRPr>
          </a:p>
          <a:p>
            <a:pPr defTabSz="914145">
              <a:spcBef>
                <a:spcPts val="492"/>
              </a:spcBef>
            </a:pPr>
            <a:r>
              <a:rPr lang="en-US" sz="2700" dirty="0">
                <a:latin typeface="Arial" pitchFamily="34" charset="0"/>
                <a:cs typeface="Arial" pitchFamily="34" charset="0"/>
                <a:sym typeface="Arial" pitchFamily="34" charset="0"/>
              </a:rPr>
              <a:t>Large knowledge gaps remain between the </a:t>
            </a:r>
            <a:r>
              <a:rPr lang="en-US" sz="2700" dirty="0" smtClean="0">
                <a:latin typeface="Arial" pitchFamily="34" charset="0"/>
                <a:cs typeface="Arial" pitchFamily="34" charset="0"/>
                <a:sym typeface="Arial" pitchFamily="34" charset="0"/>
              </a:rPr>
              <a:t>two</a:t>
            </a:r>
            <a:endParaRPr lang="en-US" sz="800" dirty="0" smtClean="0">
              <a:latin typeface="Arial" pitchFamily="34" charset="0"/>
              <a:cs typeface="Arial" pitchFamily="34" charset="0"/>
              <a:sym typeface="Arial" pitchFamily="34" charset="0"/>
            </a:endParaRPr>
          </a:p>
          <a:p>
            <a:pPr defTabSz="914145">
              <a:spcBef>
                <a:spcPts val="492"/>
              </a:spcBef>
            </a:pPr>
            <a:r>
              <a:rPr lang="en-US" sz="2700" dirty="0" smtClean="0">
                <a:latin typeface="Arial" pitchFamily="34" charset="0"/>
                <a:cs typeface="Arial" pitchFamily="34" charset="0"/>
                <a:sym typeface="Arial" pitchFamily="34" charset="0"/>
              </a:rPr>
              <a:t>Lack of religious literacy and competency</a:t>
            </a:r>
            <a:endParaRPr lang="en-US" sz="2700" dirty="0">
              <a:latin typeface="Arial" pitchFamily="34" charset="0"/>
              <a:cs typeface="Arial" pitchFamily="34" charset="0"/>
              <a:sym typeface="Arial" pitchFamily="34" charset="0"/>
            </a:endParaRPr>
          </a:p>
        </p:txBody>
      </p:sp>
      <p:cxnSp>
        <p:nvCxnSpPr>
          <p:cNvPr id="10" name="Straight Connector 9"/>
          <p:cNvCxnSpPr/>
          <p:nvPr/>
        </p:nvCxnSpPr>
        <p:spPr>
          <a:xfrm>
            <a:off x="457200" y="1141412"/>
            <a:ext cx="83058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0162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17409"/>
                                        </p:tgtEl>
                                        <p:attrNameLst>
                                          <p:attrName>style.visibility</p:attrName>
                                        </p:attrNameLst>
                                      </p:cBhvr>
                                      <p:to>
                                        <p:strVal val="visible"/>
                                      </p:to>
                                    </p:set>
                                    <p:anim calcmode="lin" valueType="num">
                                      <p:cBhvr additive="base">
                                        <p:cTn id="7" dur="500" fill="hold"/>
                                        <p:tgtEl>
                                          <p:spTgt spid="17409"/>
                                        </p:tgtEl>
                                        <p:attrNameLst>
                                          <p:attrName>ppt_x</p:attrName>
                                        </p:attrNameLst>
                                      </p:cBhvr>
                                      <p:tavLst>
                                        <p:tav tm="0">
                                          <p:val>
                                            <p:strVal val="#ppt_x"/>
                                          </p:val>
                                        </p:tav>
                                        <p:tav tm="100000">
                                          <p:val>
                                            <p:strVal val="#ppt_x"/>
                                          </p:val>
                                        </p:tav>
                                      </p:tavLst>
                                    </p:anim>
                                    <p:anim calcmode="lin" valueType="num">
                                      <p:cBhvr additive="base">
                                        <p:cTn id="8" dur="500" fill="hold"/>
                                        <p:tgtEl>
                                          <p:spTgt spid="1740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1143000" y="4267200"/>
            <a:ext cx="6858000" cy="990600"/>
          </a:xfrm>
        </p:spPr>
        <p:txBody>
          <a:bodyPr/>
          <a:lstStyle/>
          <a:p>
            <a:pPr algn="ctr"/>
            <a:r>
              <a:rPr lang="en-US" altLang="en-US" sz="2100" b="1" dirty="0">
                <a:solidFill>
                  <a:schemeClr val="bg1">
                    <a:lumMod val="50000"/>
                  </a:schemeClr>
                </a:solidFill>
                <a:latin typeface="+mj-lt"/>
              </a:rPr>
              <a:t>FAITH COMMUNITIES BUILDING PARTNERSHIPS FOR READINESS, RESPONSE, AND RECOVERY</a:t>
            </a:r>
          </a:p>
        </p:txBody>
      </p:sp>
      <p:pic>
        <p:nvPicPr>
          <p:cNvPr id="2054" name="Picture 6" descr="NYDISlogo Hi Res-Print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2009775"/>
            <a:ext cx="2286000"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709887"/>
      </p:ext>
    </p:extLst>
  </p:cSld>
  <p:clrMapOvr>
    <a:masterClrMapping/>
  </p:clrMapOvr>
  <p:transition spd="slow">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457200"/>
            <a:ext cx="8305800" cy="914400"/>
          </a:xfrm>
        </p:spPr>
        <p:txBody>
          <a:bodyPr>
            <a:normAutofit/>
          </a:bodyPr>
          <a:lstStyle/>
          <a:p>
            <a:r>
              <a:rPr lang="en-US" altLang="en-US" sz="4000" b="1" dirty="0"/>
              <a:t>History</a:t>
            </a:r>
          </a:p>
        </p:txBody>
      </p:sp>
      <p:sp>
        <p:nvSpPr>
          <p:cNvPr id="17411" name="Rectangle 3"/>
          <p:cNvSpPr>
            <a:spLocks noGrp="1" noChangeArrowheads="1"/>
          </p:cNvSpPr>
          <p:nvPr>
            <p:ph type="body" idx="1"/>
          </p:nvPr>
        </p:nvSpPr>
        <p:spPr>
          <a:xfrm>
            <a:off x="533400" y="1524000"/>
            <a:ext cx="8305800" cy="4953000"/>
          </a:xfrm>
        </p:spPr>
        <p:txBody>
          <a:bodyPr>
            <a:normAutofit fontScale="92500"/>
          </a:bodyPr>
          <a:lstStyle/>
          <a:p>
            <a:pPr>
              <a:lnSpc>
                <a:spcPct val="80000"/>
              </a:lnSpc>
            </a:pPr>
            <a:r>
              <a:rPr lang="en-US" altLang="en-US" sz="2400" dirty="0">
                <a:latin typeface="+mj-lt"/>
              </a:rPr>
              <a:t>Founded to coordinate 9/11 Recovery </a:t>
            </a:r>
            <a:endParaRPr lang="en-US" altLang="en-US" sz="2400" dirty="0" smtClean="0">
              <a:latin typeface="+mj-lt"/>
            </a:endParaRPr>
          </a:p>
          <a:p>
            <a:pPr>
              <a:lnSpc>
                <a:spcPct val="80000"/>
              </a:lnSpc>
            </a:pPr>
            <a:r>
              <a:rPr lang="en-US" altLang="en-US" sz="2400" dirty="0" smtClean="0">
                <a:latin typeface="+mj-lt"/>
              </a:rPr>
              <a:t>A </a:t>
            </a:r>
            <a:r>
              <a:rPr lang="en-US" altLang="en-US" sz="2400" dirty="0">
                <a:latin typeface="+mj-lt"/>
              </a:rPr>
              <a:t>federation of </a:t>
            </a:r>
            <a:r>
              <a:rPr lang="en-US" altLang="en-US" sz="2400" dirty="0" smtClean="0">
                <a:latin typeface="+mj-lt"/>
              </a:rPr>
              <a:t>60+ faith-based </a:t>
            </a:r>
            <a:r>
              <a:rPr lang="en-US" altLang="en-US" sz="2400" dirty="0">
                <a:latin typeface="+mj-lt"/>
              </a:rPr>
              <a:t>human service </a:t>
            </a:r>
            <a:r>
              <a:rPr lang="en-US" altLang="en-US" sz="2400" dirty="0" smtClean="0">
                <a:latin typeface="+mj-lt"/>
              </a:rPr>
              <a:t>providers, faith communities </a:t>
            </a:r>
            <a:r>
              <a:rPr lang="en-US" altLang="en-US" sz="2400" dirty="0">
                <a:latin typeface="+mj-lt"/>
              </a:rPr>
              <a:t>and </a:t>
            </a:r>
            <a:r>
              <a:rPr lang="en-US" altLang="en-US" sz="2400" dirty="0" smtClean="0">
                <a:latin typeface="+mj-lt"/>
              </a:rPr>
              <a:t>faith-based philanthropies </a:t>
            </a:r>
            <a:r>
              <a:rPr lang="en-US" altLang="en-US" sz="2400" dirty="0">
                <a:latin typeface="+mj-lt"/>
              </a:rPr>
              <a:t>in NYC</a:t>
            </a:r>
          </a:p>
          <a:p>
            <a:pPr>
              <a:lnSpc>
                <a:spcPct val="80000"/>
              </a:lnSpc>
            </a:pPr>
            <a:r>
              <a:rPr lang="en-US" altLang="en-US" sz="2400" dirty="0">
                <a:latin typeface="+mj-lt"/>
              </a:rPr>
              <a:t>Became 501(c)(3) in 2003</a:t>
            </a:r>
          </a:p>
          <a:p>
            <a:pPr>
              <a:lnSpc>
                <a:spcPct val="80000"/>
              </a:lnSpc>
            </a:pPr>
            <a:r>
              <a:rPr lang="en-US" altLang="en-US" sz="2400" dirty="0">
                <a:latin typeface="+mj-lt"/>
              </a:rPr>
              <a:t>Focuses on under-served client populations and under-resourced faith communities.</a:t>
            </a:r>
          </a:p>
          <a:p>
            <a:pPr>
              <a:lnSpc>
                <a:spcPct val="80000"/>
              </a:lnSpc>
            </a:pPr>
            <a:r>
              <a:rPr lang="en-US" altLang="en-US" sz="2400" dirty="0">
                <a:latin typeface="+mj-lt"/>
              </a:rPr>
              <a:t>Members task NYDIS to coordinated response and recovery efforts and to lead their disaster advocacy, preparedness, &amp; training efforts</a:t>
            </a:r>
          </a:p>
          <a:p>
            <a:pPr>
              <a:lnSpc>
                <a:spcPct val="80000"/>
              </a:lnSpc>
            </a:pPr>
            <a:r>
              <a:rPr lang="en-US" altLang="en-US" sz="2400" dirty="0">
                <a:latin typeface="+mj-lt"/>
              </a:rPr>
              <a:t>Maintains </a:t>
            </a:r>
            <a:r>
              <a:rPr lang="en-US" altLang="en-US" sz="2400" dirty="0" smtClean="0">
                <a:latin typeface="+mj-lt"/>
              </a:rPr>
              <a:t>operational </a:t>
            </a:r>
            <a:r>
              <a:rPr lang="en-US" altLang="en-US" sz="2400" dirty="0">
                <a:latin typeface="+mj-lt"/>
              </a:rPr>
              <a:t>roles </a:t>
            </a:r>
            <a:r>
              <a:rPr lang="en-US" altLang="en-US" sz="2400" dirty="0" smtClean="0">
                <a:latin typeface="+mj-lt"/>
              </a:rPr>
              <a:t>within NYC </a:t>
            </a:r>
            <a:r>
              <a:rPr lang="en-US" altLang="en-US" sz="2400" dirty="0">
                <a:latin typeface="+mj-lt"/>
              </a:rPr>
              <a:t>OEM disaster plans as well as </a:t>
            </a:r>
            <a:r>
              <a:rPr lang="en-US" altLang="en-US" sz="2400" dirty="0" smtClean="0">
                <a:latin typeface="+mj-lt"/>
              </a:rPr>
              <a:t>DOH, HRA  </a:t>
            </a:r>
            <a:r>
              <a:rPr lang="en-US" altLang="en-US" sz="2400" dirty="0">
                <a:latin typeface="+mj-lt"/>
              </a:rPr>
              <a:t>other government agencies and community-based </a:t>
            </a:r>
            <a:r>
              <a:rPr lang="en-US" altLang="en-US" sz="2400" dirty="0" smtClean="0">
                <a:latin typeface="+mj-lt"/>
              </a:rPr>
              <a:t>NGOs (ARC, Human Services Council of New York &amp; NYC VOAD</a:t>
            </a:r>
          </a:p>
          <a:p>
            <a:pPr>
              <a:lnSpc>
                <a:spcPct val="80000"/>
              </a:lnSpc>
            </a:pPr>
            <a:r>
              <a:rPr lang="en-US" altLang="en-US" sz="2400" dirty="0"/>
              <a:t>Lead and Co-Lead Agency Functions</a:t>
            </a:r>
          </a:p>
          <a:p>
            <a:pPr lvl="1">
              <a:lnSpc>
                <a:spcPct val="80000"/>
              </a:lnSpc>
            </a:pPr>
            <a:r>
              <a:rPr lang="en-US" altLang="en-US" sz="2000" dirty="0"/>
              <a:t>Administrator: NYC Unmet Needs Roundtables</a:t>
            </a:r>
          </a:p>
          <a:p>
            <a:pPr lvl="1">
              <a:lnSpc>
                <a:spcPct val="80000"/>
              </a:lnSpc>
            </a:pPr>
            <a:r>
              <a:rPr lang="en-US" altLang="en-US" sz="2000" dirty="0"/>
              <a:t>Administrator: Volunteer Group Housing Program</a:t>
            </a:r>
          </a:p>
          <a:p>
            <a:pPr lvl="1">
              <a:lnSpc>
                <a:spcPct val="80000"/>
              </a:lnSpc>
            </a:pPr>
            <a:r>
              <a:rPr lang="en-US" altLang="en-US" sz="2000" dirty="0"/>
              <a:t>Emotional &amp; Spiritual Care (Disaster Chaplaincy)</a:t>
            </a:r>
          </a:p>
          <a:p>
            <a:pPr lvl="1">
              <a:lnSpc>
                <a:spcPct val="80000"/>
              </a:lnSpc>
            </a:pPr>
            <a:r>
              <a:rPr lang="en-US" altLang="en-US" sz="2000" dirty="0"/>
              <a:t>Faith Community Risk </a:t>
            </a:r>
            <a:r>
              <a:rPr lang="en-US" altLang="en-US" sz="2000" dirty="0" smtClean="0"/>
              <a:t>Communication</a:t>
            </a:r>
            <a:endParaRPr lang="en-US" altLang="en-US" sz="2000" dirty="0"/>
          </a:p>
        </p:txBody>
      </p:sp>
      <p:cxnSp>
        <p:nvCxnSpPr>
          <p:cNvPr id="3" name="Straight Connector 2"/>
          <p:cNvCxnSpPr/>
          <p:nvPr/>
        </p:nvCxnSpPr>
        <p:spPr>
          <a:xfrm>
            <a:off x="609600" y="1295400"/>
            <a:ext cx="8077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51772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1" y="1495425"/>
            <a:ext cx="8382000" cy="2971800"/>
          </a:xfrm>
        </p:spPr>
        <p:txBody>
          <a:bodyPr>
            <a:normAutofit/>
          </a:bodyPr>
          <a:lstStyle/>
          <a:p>
            <a:pPr>
              <a:lnSpc>
                <a:spcPct val="90000"/>
              </a:lnSpc>
            </a:pPr>
            <a:r>
              <a:rPr lang="en-US" altLang="en-US" sz="2400" dirty="0" smtClean="0">
                <a:latin typeface="+mj-lt"/>
              </a:rPr>
              <a:t>60+ </a:t>
            </a:r>
            <a:r>
              <a:rPr lang="en-US" altLang="en-US" sz="2400" dirty="0">
                <a:latin typeface="+mj-lt"/>
              </a:rPr>
              <a:t>Faith Communities &amp; Faith-based Organizations</a:t>
            </a:r>
          </a:p>
          <a:p>
            <a:pPr>
              <a:lnSpc>
                <a:spcPct val="90000"/>
              </a:lnSpc>
            </a:pPr>
            <a:r>
              <a:rPr lang="en-US" altLang="en-US" sz="2400" dirty="0">
                <a:latin typeface="+mj-lt"/>
              </a:rPr>
              <a:t>5,050 Clergy &amp; Religious Leaders</a:t>
            </a:r>
          </a:p>
          <a:p>
            <a:pPr>
              <a:lnSpc>
                <a:spcPct val="90000"/>
              </a:lnSpc>
            </a:pPr>
            <a:r>
              <a:rPr lang="en-US" altLang="en-US" sz="2400" dirty="0">
                <a:latin typeface="+mj-lt"/>
              </a:rPr>
              <a:t>3,800 Houses of Worship</a:t>
            </a:r>
          </a:p>
          <a:p>
            <a:pPr>
              <a:lnSpc>
                <a:spcPct val="90000"/>
              </a:lnSpc>
            </a:pPr>
            <a:r>
              <a:rPr lang="en-US" altLang="en-US" sz="2400" dirty="0">
                <a:latin typeface="+mj-lt"/>
              </a:rPr>
              <a:t>3,670,000 Worshiping Members</a:t>
            </a:r>
          </a:p>
          <a:p>
            <a:pPr>
              <a:lnSpc>
                <a:spcPct val="90000"/>
              </a:lnSpc>
            </a:pPr>
            <a:r>
              <a:rPr lang="en-US" altLang="en-US" sz="2400" dirty="0">
                <a:latin typeface="+mj-lt"/>
              </a:rPr>
              <a:t>Our Members Served </a:t>
            </a:r>
            <a:r>
              <a:rPr lang="en-US" altLang="en-US" sz="2400" dirty="0" smtClean="0">
                <a:latin typeface="+mj-lt"/>
              </a:rPr>
              <a:t>150,00 </a:t>
            </a:r>
            <a:r>
              <a:rPr lang="en-US" altLang="en-US" sz="2400" dirty="0">
                <a:latin typeface="+mj-lt"/>
              </a:rPr>
              <a:t>Clients </a:t>
            </a:r>
            <a:r>
              <a:rPr lang="en-US" altLang="en-US" sz="2400" dirty="0" smtClean="0">
                <a:latin typeface="+mj-lt"/>
              </a:rPr>
              <a:t>Annually</a:t>
            </a:r>
            <a:endParaRPr lang="en-US" altLang="en-US" sz="2400" dirty="0">
              <a:latin typeface="+mj-lt"/>
            </a:endParaRPr>
          </a:p>
          <a:p>
            <a:pPr>
              <a:lnSpc>
                <a:spcPct val="90000"/>
              </a:lnSpc>
            </a:pPr>
            <a:r>
              <a:rPr lang="en-US" altLang="en-US" sz="2400" dirty="0">
                <a:latin typeface="+mj-lt"/>
              </a:rPr>
              <a:t>NYDIS Trained 7,885 Religious Leaders in </a:t>
            </a:r>
            <a:r>
              <a:rPr lang="en-US" altLang="en-US" sz="2400" dirty="0" smtClean="0">
                <a:latin typeface="+mj-lt"/>
              </a:rPr>
              <a:t>2014</a:t>
            </a:r>
          </a:p>
          <a:p>
            <a:pPr>
              <a:lnSpc>
                <a:spcPct val="90000"/>
              </a:lnSpc>
            </a:pPr>
            <a:r>
              <a:rPr lang="en-US" altLang="en-US" sz="2400" dirty="0" smtClean="0">
                <a:latin typeface="+mj-lt"/>
              </a:rPr>
              <a:t>NYDIS Trained 360 Disaster Case Managers &amp; Recovery Leaders</a:t>
            </a:r>
            <a:endParaRPr lang="en-US" altLang="en-US" sz="2400" dirty="0">
              <a:latin typeface="+mj-lt"/>
            </a:endParaRPr>
          </a:p>
        </p:txBody>
      </p:sp>
      <p:pic>
        <p:nvPicPr>
          <p:cNvPr id="21517" name="Picture 13" descr="logo_IC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87680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logo_Tzu_C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4648200"/>
            <a:ext cx="1295400" cy="749300"/>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logo_UM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648200"/>
            <a:ext cx="527050" cy="885825"/>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descr="ucc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0200" y="5715000"/>
            <a:ext cx="6731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descr="LDRN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5700" y="5867400"/>
            <a:ext cx="1181100" cy="631825"/>
          </a:xfrm>
          <a:prstGeom prst="rect">
            <a:avLst/>
          </a:prstGeom>
          <a:noFill/>
          <a:extLst>
            <a:ext uri="{909E8E84-426E-40DD-AFC4-6F175D3DCCD1}">
              <a14:hiddenFill xmlns:a14="http://schemas.microsoft.com/office/drawing/2010/main">
                <a:solidFill>
                  <a:srgbClr val="FFFFFF"/>
                </a:solidFill>
              </a14:hiddenFill>
            </a:ext>
          </a:extLst>
        </p:spPr>
      </p:pic>
      <p:pic>
        <p:nvPicPr>
          <p:cNvPr id="21526" name="Picture 22" descr="EDS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67000" y="5791200"/>
            <a:ext cx="89535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528" name="Picture 24" descr="logo_CRWR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9238" y="4800600"/>
            <a:ext cx="741362" cy="933450"/>
          </a:xfrm>
          <a:prstGeom prst="rect">
            <a:avLst/>
          </a:prstGeom>
          <a:noFill/>
          <a:extLst>
            <a:ext uri="{909E8E84-426E-40DD-AFC4-6F175D3DCCD1}">
              <a14:hiddenFill xmlns:a14="http://schemas.microsoft.com/office/drawing/2010/main">
                <a:solidFill>
                  <a:srgbClr val="FFFFFF"/>
                </a:solidFill>
              </a14:hiddenFill>
            </a:ext>
          </a:extLst>
        </p:spPr>
      </p:pic>
      <p:pic>
        <p:nvPicPr>
          <p:cNvPr id="21530" name="Picture 26" descr="logo_episcopal_n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600" y="5514975"/>
            <a:ext cx="647700" cy="885825"/>
          </a:xfrm>
          <a:prstGeom prst="rect">
            <a:avLst/>
          </a:prstGeom>
          <a:noFill/>
          <a:extLst>
            <a:ext uri="{909E8E84-426E-40DD-AFC4-6F175D3DCCD1}">
              <a14:hiddenFill xmlns:a14="http://schemas.microsoft.com/office/drawing/2010/main">
                <a:solidFill>
                  <a:srgbClr val="FFFFFF"/>
                </a:solidFill>
              </a14:hiddenFill>
            </a:ext>
          </a:extLst>
        </p:spPr>
      </p:pic>
      <p:pic>
        <p:nvPicPr>
          <p:cNvPr id="21532" name="Picture 28" descr="logo_WorldVisi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29050" y="6019800"/>
            <a:ext cx="1276350" cy="542925"/>
          </a:xfrm>
          <a:prstGeom prst="rect">
            <a:avLst/>
          </a:prstGeom>
          <a:noFill/>
          <a:extLst>
            <a:ext uri="{909E8E84-426E-40DD-AFC4-6F175D3DCCD1}">
              <a14:hiddenFill xmlns:a14="http://schemas.microsoft.com/office/drawing/2010/main">
                <a:solidFill>
                  <a:srgbClr val="FFFFFF"/>
                </a:solidFill>
              </a14:hiddenFill>
            </a:ext>
          </a:extLst>
        </p:spPr>
      </p:pic>
      <p:pic>
        <p:nvPicPr>
          <p:cNvPr id="21534" name="Picture 30" descr="logo_United_Sikh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71800" y="4572000"/>
            <a:ext cx="661988" cy="838200"/>
          </a:xfrm>
          <a:prstGeom prst="rect">
            <a:avLst/>
          </a:prstGeom>
          <a:noFill/>
          <a:extLst>
            <a:ext uri="{909E8E84-426E-40DD-AFC4-6F175D3DCCD1}">
              <a14:hiddenFill xmlns:a14="http://schemas.microsoft.com/office/drawing/2010/main">
                <a:solidFill>
                  <a:srgbClr val="FFFFFF"/>
                </a:solidFill>
              </a14:hiddenFill>
            </a:ext>
          </a:extLst>
        </p:spPr>
      </p:pic>
      <p:pic>
        <p:nvPicPr>
          <p:cNvPr id="21538" name="Picture 34" descr="logo_Mennonite_Disast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92863" y="5543550"/>
            <a:ext cx="846137" cy="857250"/>
          </a:xfrm>
          <a:prstGeom prst="rect">
            <a:avLst/>
          </a:prstGeom>
          <a:noFill/>
          <a:extLst>
            <a:ext uri="{909E8E84-426E-40DD-AFC4-6F175D3DCCD1}">
              <a14:hiddenFill xmlns:a14="http://schemas.microsoft.com/office/drawing/2010/main">
                <a:solidFill>
                  <a:srgbClr val="FFFFFF"/>
                </a:solidFill>
              </a14:hiddenFill>
            </a:ext>
          </a:extLst>
        </p:spPr>
      </p:pic>
      <p:pic>
        <p:nvPicPr>
          <p:cNvPr id="21540" name="Picture 36" descr="logo_IOCC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8600" y="6038850"/>
            <a:ext cx="1333500" cy="438150"/>
          </a:xfrm>
          <a:prstGeom prst="rect">
            <a:avLst/>
          </a:prstGeom>
          <a:noFill/>
          <a:extLst>
            <a:ext uri="{909E8E84-426E-40DD-AFC4-6F175D3DCCD1}">
              <a14:hiddenFill xmlns:a14="http://schemas.microsoft.com/office/drawing/2010/main">
                <a:solidFill>
                  <a:srgbClr val="FFFFFF"/>
                </a:solidFill>
              </a14:hiddenFill>
            </a:ext>
          </a:extLst>
        </p:spPr>
      </p:pic>
      <p:pic>
        <p:nvPicPr>
          <p:cNvPr id="21544" name="Picture 40" descr="logo_st_paul_society"/>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73913" y="4922157"/>
            <a:ext cx="1871662" cy="47783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7200" y="511314"/>
            <a:ext cx="8229600" cy="707886"/>
          </a:xfrm>
          <a:prstGeom prst="rect">
            <a:avLst/>
          </a:prstGeom>
        </p:spPr>
        <p:txBody>
          <a:bodyPr wrap="square">
            <a:spAutoFit/>
          </a:bodyPr>
          <a:lstStyle/>
          <a:p>
            <a:pPr algn="ctr"/>
            <a:r>
              <a:rPr lang="en-US" altLang="en-US" sz="4000" b="1" dirty="0"/>
              <a:t>Membership</a:t>
            </a:r>
            <a:endParaRPr lang="en-US" sz="4000" dirty="0"/>
          </a:p>
        </p:txBody>
      </p:sp>
      <p:cxnSp>
        <p:nvCxnSpPr>
          <p:cNvPr id="20" name="Straight Connector 19"/>
          <p:cNvCxnSpPr/>
          <p:nvPr/>
        </p:nvCxnSpPr>
        <p:spPr>
          <a:xfrm>
            <a:off x="609600" y="1295400"/>
            <a:ext cx="8077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97117" y="4601119"/>
            <a:ext cx="1191491" cy="655320"/>
          </a:xfrm>
          <a:prstGeom prst="rect">
            <a:avLst/>
          </a:prstGeom>
        </p:spPr>
      </p:pic>
    </p:spTree>
    <p:extLst>
      <p:ext uri="{BB962C8B-B14F-4D97-AF65-F5344CB8AC3E}">
        <p14:creationId xmlns:p14="http://schemas.microsoft.com/office/powerpoint/2010/main" val="16468502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sz="half" idx="1"/>
          </p:nvPr>
        </p:nvSpPr>
        <p:spPr>
          <a:xfrm>
            <a:off x="457200" y="1143000"/>
            <a:ext cx="8469086" cy="5257800"/>
          </a:xfrm>
        </p:spPr>
        <p:txBody>
          <a:bodyPr>
            <a:normAutofit fontScale="92500" lnSpcReduction="10000"/>
          </a:bodyPr>
          <a:lstStyle/>
          <a:p>
            <a:pPr>
              <a:lnSpc>
                <a:spcPct val="90000"/>
              </a:lnSpc>
            </a:pPr>
            <a:endParaRPr lang="en-US" altLang="en-US" sz="2000" dirty="0">
              <a:latin typeface="Gotham-Book" pitchFamily="2" charset="0"/>
            </a:endParaRPr>
          </a:p>
          <a:p>
            <a:pPr>
              <a:lnSpc>
                <a:spcPct val="90000"/>
              </a:lnSpc>
            </a:pPr>
            <a:r>
              <a:rPr lang="en-US" altLang="en-US" sz="2400" dirty="0">
                <a:latin typeface="+mj-lt"/>
              </a:rPr>
              <a:t>Capacity Building </a:t>
            </a:r>
          </a:p>
          <a:p>
            <a:pPr>
              <a:lnSpc>
                <a:spcPct val="90000"/>
              </a:lnSpc>
            </a:pPr>
            <a:r>
              <a:rPr lang="en-US" altLang="en-US" sz="2400" dirty="0">
                <a:latin typeface="+mj-lt"/>
              </a:rPr>
              <a:t>Disaster Chaplaincy &amp; Spiritual </a:t>
            </a:r>
            <a:r>
              <a:rPr lang="en-US" altLang="en-US" sz="2400" dirty="0" smtClean="0">
                <a:latin typeface="+mj-lt"/>
              </a:rPr>
              <a:t>Care Training &amp; Credentialing</a:t>
            </a:r>
            <a:endParaRPr lang="en-US" altLang="en-US" sz="2400" dirty="0">
              <a:latin typeface="+mj-lt"/>
            </a:endParaRPr>
          </a:p>
          <a:p>
            <a:pPr>
              <a:lnSpc>
                <a:spcPct val="90000"/>
              </a:lnSpc>
            </a:pPr>
            <a:r>
              <a:rPr lang="en-US" altLang="en-US" sz="2400" dirty="0" smtClean="0">
                <a:latin typeface="+mj-lt"/>
              </a:rPr>
              <a:t>Communications</a:t>
            </a:r>
          </a:p>
          <a:p>
            <a:pPr lvl="1">
              <a:lnSpc>
                <a:spcPct val="90000"/>
              </a:lnSpc>
            </a:pPr>
            <a:r>
              <a:rPr lang="en-US" altLang="en-US" sz="2000" dirty="0" smtClean="0">
                <a:latin typeface="+mj-lt"/>
              </a:rPr>
              <a:t>Monthly E-News &amp; Trainings</a:t>
            </a:r>
          </a:p>
          <a:p>
            <a:pPr lvl="1">
              <a:lnSpc>
                <a:spcPct val="90000"/>
              </a:lnSpc>
            </a:pPr>
            <a:r>
              <a:rPr lang="en-US" altLang="en-US" sz="2000" dirty="0" smtClean="0">
                <a:latin typeface="+mj-lt"/>
              </a:rPr>
              <a:t>Risk Communication E-Alert System</a:t>
            </a:r>
            <a:endParaRPr lang="en-US" altLang="en-US" sz="2000" dirty="0">
              <a:latin typeface="+mj-lt"/>
            </a:endParaRPr>
          </a:p>
          <a:p>
            <a:pPr>
              <a:lnSpc>
                <a:spcPct val="90000"/>
              </a:lnSpc>
            </a:pPr>
            <a:r>
              <a:rPr lang="en-US" altLang="en-US" sz="2400" dirty="0">
                <a:latin typeface="+mj-lt"/>
              </a:rPr>
              <a:t>Community </a:t>
            </a:r>
            <a:r>
              <a:rPr lang="en-US" altLang="en-US" sz="2400" dirty="0" smtClean="0">
                <a:latin typeface="+mj-lt"/>
              </a:rPr>
              <a:t>Outreach: Mitigation Education &amp; Preparedness Training</a:t>
            </a:r>
            <a:endParaRPr lang="en-US" altLang="en-US" sz="2400" dirty="0">
              <a:latin typeface="+mj-lt"/>
            </a:endParaRPr>
          </a:p>
          <a:p>
            <a:pPr>
              <a:lnSpc>
                <a:spcPct val="90000"/>
              </a:lnSpc>
            </a:pPr>
            <a:r>
              <a:rPr lang="en-US" altLang="en-US" sz="2400" dirty="0">
                <a:latin typeface="+mj-lt"/>
              </a:rPr>
              <a:t>HOWCALM™ (Asset Mapping)</a:t>
            </a:r>
          </a:p>
          <a:p>
            <a:pPr>
              <a:lnSpc>
                <a:spcPct val="90000"/>
              </a:lnSpc>
            </a:pPr>
            <a:r>
              <a:rPr lang="en-US" altLang="en-US" sz="2400" dirty="0" smtClean="0">
                <a:latin typeface="+mj-lt"/>
              </a:rPr>
              <a:t>Planning: ARC, DOHMH, HSC, OEM &amp; VOAD</a:t>
            </a:r>
            <a:endParaRPr lang="en-US" altLang="en-US" sz="2400" dirty="0">
              <a:latin typeface="+mj-lt"/>
            </a:endParaRPr>
          </a:p>
          <a:p>
            <a:pPr>
              <a:lnSpc>
                <a:spcPct val="90000"/>
              </a:lnSpc>
            </a:pPr>
            <a:r>
              <a:rPr lang="en-US" altLang="en-US" sz="2400" dirty="0">
                <a:latin typeface="+mj-lt"/>
              </a:rPr>
              <a:t>Policy &amp; Victim Advocacy</a:t>
            </a:r>
          </a:p>
          <a:p>
            <a:pPr>
              <a:lnSpc>
                <a:spcPct val="90000"/>
              </a:lnSpc>
            </a:pPr>
            <a:r>
              <a:rPr lang="en-US" altLang="en-US" sz="2400" dirty="0" smtClean="0">
                <a:latin typeface="+mj-lt"/>
              </a:rPr>
              <a:t>Training: ESC, Emergency Rest Center, MHFA &amp; Ready New York</a:t>
            </a:r>
            <a:endParaRPr lang="en-US" altLang="en-US" sz="2400" dirty="0">
              <a:latin typeface="+mj-lt"/>
            </a:endParaRPr>
          </a:p>
          <a:p>
            <a:pPr>
              <a:lnSpc>
                <a:spcPct val="90000"/>
              </a:lnSpc>
            </a:pPr>
            <a:r>
              <a:rPr lang="en-US" altLang="en-US" sz="2400" dirty="0" smtClean="0">
                <a:latin typeface="+mj-lt"/>
              </a:rPr>
              <a:t>Relief &amp; Recovery</a:t>
            </a:r>
          </a:p>
          <a:p>
            <a:pPr>
              <a:lnSpc>
                <a:spcPct val="90000"/>
              </a:lnSpc>
            </a:pPr>
            <a:r>
              <a:rPr lang="en-US" altLang="en-US" sz="2400" dirty="0" smtClean="0">
                <a:latin typeface="+mj-lt"/>
              </a:rPr>
              <a:t>Resources</a:t>
            </a:r>
          </a:p>
          <a:p>
            <a:pPr>
              <a:lnSpc>
                <a:spcPct val="90000"/>
              </a:lnSpc>
            </a:pPr>
            <a:r>
              <a:rPr lang="en-US" altLang="en-US" sz="2400" dirty="0" smtClean="0">
                <a:latin typeface="+mj-lt"/>
              </a:rPr>
              <a:t>Unmet </a:t>
            </a:r>
            <a:r>
              <a:rPr lang="en-US" altLang="en-US" sz="2400" dirty="0">
                <a:latin typeface="+mj-lt"/>
              </a:rPr>
              <a:t>Needs </a:t>
            </a:r>
            <a:r>
              <a:rPr lang="en-US" altLang="en-US" sz="2400" dirty="0" smtClean="0">
                <a:latin typeface="+mj-lt"/>
              </a:rPr>
              <a:t>Roundtables</a:t>
            </a:r>
          </a:p>
          <a:p>
            <a:pPr>
              <a:lnSpc>
                <a:spcPct val="90000"/>
              </a:lnSpc>
            </a:pPr>
            <a:r>
              <a:rPr lang="en-US" altLang="en-US" sz="2400" dirty="0" smtClean="0">
                <a:latin typeface="+mj-lt"/>
              </a:rPr>
              <a:t>Volunteer Group Housing</a:t>
            </a:r>
            <a:endParaRPr lang="en-US" altLang="en-US" sz="2400" dirty="0">
              <a:latin typeface="+mj-lt"/>
            </a:endParaRPr>
          </a:p>
          <a:p>
            <a:pPr>
              <a:lnSpc>
                <a:spcPct val="80000"/>
              </a:lnSpc>
              <a:buFont typeface="Wingdings" panose="05000000000000000000" pitchFamily="2" charset="2"/>
              <a:buNone/>
            </a:pPr>
            <a:endParaRPr lang="en-US" altLang="en-US" sz="2400" dirty="0">
              <a:latin typeface="Gotham-Book" pitchFamily="2" charset="0"/>
            </a:endParaRPr>
          </a:p>
        </p:txBody>
      </p:sp>
      <p:pic>
        <p:nvPicPr>
          <p:cNvPr id="18437" name="Picture 5" descr="calm, consciou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4843098"/>
            <a:ext cx="2723493" cy="180838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57200" y="511314"/>
            <a:ext cx="8229600" cy="707886"/>
          </a:xfrm>
          <a:prstGeom prst="rect">
            <a:avLst/>
          </a:prstGeom>
        </p:spPr>
        <p:txBody>
          <a:bodyPr wrap="square">
            <a:spAutoFit/>
          </a:bodyPr>
          <a:lstStyle/>
          <a:p>
            <a:pPr algn="ctr"/>
            <a:r>
              <a:rPr lang="en-US" altLang="en-US" sz="4000" b="1" dirty="0" smtClean="0"/>
              <a:t>Programs</a:t>
            </a:r>
            <a:endParaRPr lang="en-US" sz="4000" dirty="0"/>
          </a:p>
        </p:txBody>
      </p:sp>
      <p:cxnSp>
        <p:nvCxnSpPr>
          <p:cNvPr id="8" name="Straight Connector 7"/>
          <p:cNvCxnSpPr/>
          <p:nvPr/>
        </p:nvCxnSpPr>
        <p:spPr>
          <a:xfrm>
            <a:off x="609600" y="1219200"/>
            <a:ext cx="8077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94606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9" name="Picture 7" descr="front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0635" y="1524000"/>
            <a:ext cx="3827165" cy="4953000"/>
          </a:xfrm>
          <a:prstGeom prst="rect">
            <a:avLst/>
          </a:prstGeom>
          <a:noFill/>
          <a:extLst>
            <a:ext uri="{909E8E84-426E-40DD-AFC4-6F175D3DCCD1}">
              <a14:hiddenFill xmlns:a14="http://schemas.microsoft.com/office/drawing/2010/main">
                <a:solidFill>
                  <a:srgbClr val="FFFFFF"/>
                </a:solidFill>
              </a14:hiddenFill>
            </a:ext>
          </a:extLst>
        </p:spPr>
      </p:pic>
      <p:sp>
        <p:nvSpPr>
          <p:cNvPr id="49160" name="Rectangle 8"/>
          <p:cNvSpPr>
            <a:spLocks noGrp="1" noChangeArrowheads="1"/>
          </p:cNvSpPr>
          <p:nvPr>
            <p:ph type="body" idx="1"/>
          </p:nvPr>
        </p:nvSpPr>
        <p:spPr>
          <a:xfrm>
            <a:off x="-76200" y="1503806"/>
            <a:ext cx="5486400" cy="5277994"/>
          </a:xfrm>
          <a:noFill/>
          <a:ln/>
        </p:spPr>
        <p:txBody>
          <a:bodyPr>
            <a:normAutofit lnSpcReduction="10000"/>
          </a:bodyPr>
          <a:lstStyle/>
          <a:p>
            <a:pPr indent="-114300" algn="ctr">
              <a:lnSpc>
                <a:spcPct val="80000"/>
              </a:lnSpc>
              <a:buFont typeface="Wingdings" panose="05000000000000000000" pitchFamily="2" charset="2"/>
              <a:buNone/>
            </a:pPr>
            <a:r>
              <a:rPr lang="en-US" altLang="en-US" sz="1600" b="1" dirty="0">
                <a:latin typeface="+mj-lt"/>
              </a:rPr>
              <a:t>Table of </a:t>
            </a:r>
            <a:r>
              <a:rPr lang="en-US" altLang="en-US" sz="1600" b="1" dirty="0" smtClean="0">
                <a:latin typeface="+mj-lt"/>
              </a:rPr>
              <a:t>Contents</a:t>
            </a:r>
          </a:p>
          <a:p>
            <a:pPr indent="-114300" algn="ctr">
              <a:lnSpc>
                <a:spcPct val="80000"/>
              </a:lnSpc>
              <a:buFont typeface="Wingdings" panose="05000000000000000000" pitchFamily="2" charset="2"/>
              <a:buNone/>
            </a:pPr>
            <a:endParaRPr lang="en-US" altLang="en-US" sz="800" b="1" dirty="0">
              <a:latin typeface="+mj-lt"/>
            </a:endParaRPr>
          </a:p>
          <a:p>
            <a:pPr indent="-114300">
              <a:lnSpc>
                <a:spcPct val="80000"/>
              </a:lnSpc>
              <a:buFont typeface="Wingdings" panose="05000000000000000000" pitchFamily="2" charset="2"/>
              <a:buNone/>
            </a:pPr>
            <a:r>
              <a:rPr lang="en-US" altLang="en-US" sz="1600" b="1" dirty="0">
                <a:latin typeface="+mj-lt"/>
              </a:rPr>
              <a:t>I. Preparation &amp; Mitigation Phases</a:t>
            </a:r>
          </a:p>
          <a:p>
            <a:pPr marL="342900" lvl="1" indent="-114300">
              <a:lnSpc>
                <a:spcPct val="80000"/>
              </a:lnSpc>
            </a:pPr>
            <a:r>
              <a:rPr lang="en-US" altLang="en-US" sz="1600" b="1" dirty="0">
                <a:latin typeface="+mj-lt"/>
              </a:rPr>
              <a:t>1 </a:t>
            </a:r>
            <a:r>
              <a:rPr lang="en-US" altLang="en-US" sz="1600" dirty="0">
                <a:latin typeface="+mj-lt"/>
              </a:rPr>
              <a:t>Disaster Response Planning &amp; Preparedness</a:t>
            </a:r>
          </a:p>
          <a:p>
            <a:pPr marL="342900" lvl="1" indent="-114300">
              <a:lnSpc>
                <a:spcPct val="80000"/>
              </a:lnSpc>
            </a:pPr>
            <a:r>
              <a:rPr lang="en-US" altLang="en-US" sz="1600" b="1" dirty="0">
                <a:latin typeface="+mj-lt"/>
              </a:rPr>
              <a:t>2 </a:t>
            </a:r>
            <a:r>
              <a:rPr lang="en-US" altLang="en-US" sz="1600" dirty="0">
                <a:latin typeface="+mj-lt"/>
              </a:rPr>
              <a:t>Faith Communities: Immediate/Long-Term Caregivers</a:t>
            </a:r>
          </a:p>
          <a:p>
            <a:pPr marL="342900" lvl="1" indent="-114300">
              <a:lnSpc>
                <a:spcPct val="80000"/>
              </a:lnSpc>
            </a:pPr>
            <a:r>
              <a:rPr lang="en-US" altLang="en-US" sz="1600" b="1" dirty="0">
                <a:latin typeface="+mj-lt"/>
              </a:rPr>
              <a:t>3 </a:t>
            </a:r>
            <a:r>
              <a:rPr lang="en-US" altLang="en-US" sz="1600" dirty="0">
                <a:latin typeface="+mj-lt"/>
              </a:rPr>
              <a:t>Self-Care</a:t>
            </a:r>
          </a:p>
          <a:p>
            <a:pPr marL="342900" lvl="1" indent="-114300">
              <a:lnSpc>
                <a:spcPct val="80000"/>
              </a:lnSpc>
            </a:pPr>
            <a:r>
              <a:rPr lang="en-US" altLang="en-US" sz="1600" b="1" dirty="0">
                <a:latin typeface="+mj-lt"/>
              </a:rPr>
              <a:t>4 </a:t>
            </a:r>
            <a:r>
              <a:rPr lang="en-US" altLang="en-US" sz="1600" dirty="0">
                <a:latin typeface="+mj-lt"/>
              </a:rPr>
              <a:t>Radical Hospitality: HOW Responding to Disaster</a:t>
            </a:r>
          </a:p>
          <a:p>
            <a:pPr marL="342900" lvl="1" indent="-114300">
              <a:lnSpc>
                <a:spcPct val="80000"/>
              </a:lnSpc>
            </a:pPr>
            <a:r>
              <a:rPr lang="en-US" altLang="en-US" sz="1600" b="1" dirty="0">
                <a:latin typeface="+mj-lt"/>
              </a:rPr>
              <a:t>5 </a:t>
            </a:r>
            <a:r>
              <a:rPr lang="en-US" altLang="en-US" sz="1600" dirty="0">
                <a:latin typeface="+mj-lt"/>
              </a:rPr>
              <a:t>Developing Cultural Competence </a:t>
            </a:r>
          </a:p>
          <a:p>
            <a:pPr indent="-114300">
              <a:lnSpc>
                <a:spcPct val="80000"/>
              </a:lnSpc>
              <a:buFont typeface="Wingdings" panose="05000000000000000000" pitchFamily="2" charset="2"/>
              <a:buNone/>
            </a:pPr>
            <a:r>
              <a:rPr lang="en-US" altLang="en-US" sz="1600" b="1" dirty="0">
                <a:latin typeface="+mj-lt"/>
              </a:rPr>
              <a:t>II. Response &amp; Recovery Phases</a:t>
            </a:r>
          </a:p>
          <a:p>
            <a:pPr marL="342900" lvl="1" indent="-114300">
              <a:lnSpc>
                <a:spcPct val="80000"/>
              </a:lnSpc>
            </a:pPr>
            <a:r>
              <a:rPr lang="en-US" altLang="en-US" sz="1600" b="1" dirty="0">
                <a:latin typeface="+mj-lt"/>
              </a:rPr>
              <a:t>6 </a:t>
            </a:r>
            <a:r>
              <a:rPr lang="en-US" altLang="en-US" sz="1600" dirty="0">
                <a:latin typeface="+mj-lt"/>
              </a:rPr>
              <a:t>Conflict Transformation: Mitigating the Effect of Disaster </a:t>
            </a:r>
          </a:p>
          <a:p>
            <a:pPr marL="342900" lvl="1" indent="-114300">
              <a:lnSpc>
                <a:spcPct val="80000"/>
              </a:lnSpc>
            </a:pPr>
            <a:r>
              <a:rPr lang="en-US" altLang="en-US" sz="1600" b="1" dirty="0">
                <a:latin typeface="+mj-lt"/>
              </a:rPr>
              <a:t>7 </a:t>
            </a:r>
            <a:r>
              <a:rPr lang="en-US" altLang="en-US" sz="1600" dirty="0">
                <a:latin typeface="+mj-lt"/>
              </a:rPr>
              <a:t>The Role of Religious Leaders in Trauma Response</a:t>
            </a:r>
          </a:p>
          <a:p>
            <a:pPr marL="342900" lvl="1" indent="-114300">
              <a:lnSpc>
                <a:spcPct val="80000"/>
              </a:lnSpc>
            </a:pPr>
            <a:r>
              <a:rPr lang="en-US" altLang="en-US" sz="1600" b="1" dirty="0">
                <a:latin typeface="+mj-lt"/>
              </a:rPr>
              <a:t>8 </a:t>
            </a:r>
            <a:r>
              <a:rPr lang="en-US" altLang="en-US" sz="1600" dirty="0">
                <a:latin typeface="+mj-lt"/>
              </a:rPr>
              <a:t>Mental Health Response to a Disaster</a:t>
            </a:r>
          </a:p>
          <a:p>
            <a:pPr marL="342900" lvl="1" indent="-114300">
              <a:lnSpc>
                <a:spcPct val="80000"/>
              </a:lnSpc>
            </a:pPr>
            <a:r>
              <a:rPr lang="en-US" altLang="en-US" sz="1600" b="1" dirty="0">
                <a:latin typeface="+mj-lt"/>
              </a:rPr>
              <a:t>9 </a:t>
            </a:r>
            <a:r>
              <a:rPr lang="en-US" altLang="en-US" sz="1600" dirty="0">
                <a:latin typeface="+mj-lt"/>
              </a:rPr>
              <a:t>The Context for Going to Help: Disaster Chaplains </a:t>
            </a:r>
          </a:p>
          <a:p>
            <a:pPr indent="-114300">
              <a:lnSpc>
                <a:spcPct val="80000"/>
              </a:lnSpc>
              <a:buFont typeface="Wingdings" panose="05000000000000000000" pitchFamily="2" charset="2"/>
              <a:buNone/>
            </a:pPr>
            <a:r>
              <a:rPr lang="en-US" altLang="en-US" sz="1600" b="1" dirty="0">
                <a:latin typeface="+mj-lt"/>
              </a:rPr>
              <a:t>III. Reference Section</a:t>
            </a:r>
          </a:p>
          <a:p>
            <a:pPr marL="342900" lvl="1" indent="-114300">
              <a:lnSpc>
                <a:spcPct val="80000"/>
              </a:lnSpc>
            </a:pPr>
            <a:r>
              <a:rPr lang="en-US" altLang="en-US" sz="1600" b="1" dirty="0">
                <a:latin typeface="+mj-lt"/>
              </a:rPr>
              <a:t>10 </a:t>
            </a:r>
            <a:r>
              <a:rPr lang="en-US" altLang="en-US" sz="1600" dirty="0">
                <a:latin typeface="+mj-lt"/>
              </a:rPr>
              <a:t>Index of all Chapters’ Resource Citations</a:t>
            </a:r>
          </a:p>
          <a:p>
            <a:pPr marL="342900" lvl="1" indent="-114300">
              <a:lnSpc>
                <a:spcPct val="80000"/>
              </a:lnSpc>
            </a:pPr>
            <a:r>
              <a:rPr lang="en-US" altLang="en-US" sz="1600" b="1" dirty="0">
                <a:latin typeface="+mj-lt"/>
              </a:rPr>
              <a:t>11 </a:t>
            </a:r>
            <a:r>
              <a:rPr lang="en-US" altLang="en-US" sz="1600" dirty="0">
                <a:latin typeface="+mj-lt"/>
              </a:rPr>
              <a:t>Glossary of Emotional States</a:t>
            </a:r>
          </a:p>
          <a:p>
            <a:pPr marL="342900" lvl="1" indent="-114300">
              <a:lnSpc>
                <a:spcPct val="80000"/>
              </a:lnSpc>
            </a:pPr>
            <a:r>
              <a:rPr lang="en-US" altLang="en-US" sz="1600" b="1" dirty="0">
                <a:latin typeface="+mj-lt"/>
              </a:rPr>
              <a:t>12 </a:t>
            </a:r>
            <a:r>
              <a:rPr lang="en-US" altLang="en-US" sz="1600" dirty="0">
                <a:latin typeface="+mj-lt"/>
              </a:rPr>
              <a:t>Age-Specific Reactions and Interventions</a:t>
            </a:r>
          </a:p>
          <a:p>
            <a:pPr marL="342900" lvl="1" indent="-114300">
              <a:lnSpc>
                <a:spcPct val="80000"/>
              </a:lnSpc>
            </a:pPr>
            <a:r>
              <a:rPr lang="en-US" altLang="en-US" sz="1600" b="1" dirty="0">
                <a:latin typeface="+mj-lt"/>
              </a:rPr>
              <a:t>13 </a:t>
            </a:r>
            <a:r>
              <a:rPr lang="en-US" altLang="en-US" sz="1600" dirty="0">
                <a:latin typeface="+mj-lt"/>
              </a:rPr>
              <a:t>New York City Government Response</a:t>
            </a:r>
          </a:p>
          <a:p>
            <a:pPr marL="342900" lvl="1" indent="-114300">
              <a:lnSpc>
                <a:spcPct val="80000"/>
              </a:lnSpc>
            </a:pPr>
            <a:r>
              <a:rPr lang="en-US" altLang="en-US" sz="1600" b="1" dirty="0">
                <a:latin typeface="+mj-lt"/>
              </a:rPr>
              <a:t>14 </a:t>
            </a:r>
            <a:r>
              <a:rPr lang="en-US" altLang="en-US" sz="1600" dirty="0">
                <a:latin typeface="+mj-lt"/>
              </a:rPr>
              <a:t>Primary National Volunteer Response Organizations</a:t>
            </a:r>
          </a:p>
          <a:p>
            <a:pPr marL="342900" lvl="1" indent="-114300">
              <a:lnSpc>
                <a:spcPct val="80000"/>
              </a:lnSpc>
            </a:pPr>
            <a:r>
              <a:rPr lang="en-US" altLang="en-US" sz="1600" b="1" dirty="0">
                <a:latin typeface="+mj-lt"/>
              </a:rPr>
              <a:t>15 </a:t>
            </a:r>
            <a:r>
              <a:rPr lang="en-US" altLang="en-US" sz="1600" dirty="0">
                <a:latin typeface="+mj-lt"/>
              </a:rPr>
              <a:t>NYC Disaster Response Agencies and Organizations</a:t>
            </a:r>
          </a:p>
          <a:p>
            <a:pPr marL="342900" lvl="1" indent="-114300">
              <a:lnSpc>
                <a:spcPct val="80000"/>
              </a:lnSpc>
            </a:pPr>
            <a:r>
              <a:rPr lang="en-US" altLang="en-US" sz="1600" b="1" dirty="0">
                <a:latin typeface="+mj-lt"/>
              </a:rPr>
              <a:t>16 </a:t>
            </a:r>
            <a:r>
              <a:rPr lang="en-US" altLang="en-US" sz="1600" dirty="0">
                <a:latin typeface="+mj-lt"/>
              </a:rPr>
              <a:t>Incident Command System</a:t>
            </a:r>
          </a:p>
          <a:p>
            <a:pPr marL="342900" lvl="1" indent="-114300">
              <a:lnSpc>
                <a:spcPct val="80000"/>
              </a:lnSpc>
            </a:pPr>
            <a:r>
              <a:rPr lang="en-US" altLang="en-US" sz="1600" b="1" dirty="0">
                <a:latin typeface="+mj-lt"/>
              </a:rPr>
              <a:t>17 </a:t>
            </a:r>
            <a:r>
              <a:rPr lang="en-US" altLang="en-US" sz="1600" dirty="0">
                <a:latin typeface="+mj-lt"/>
              </a:rPr>
              <a:t>New York State Government Response to Disaster</a:t>
            </a:r>
          </a:p>
          <a:p>
            <a:pPr marL="342900" lvl="1" indent="-114300">
              <a:lnSpc>
                <a:spcPct val="80000"/>
              </a:lnSpc>
            </a:pPr>
            <a:r>
              <a:rPr lang="en-US" altLang="en-US" sz="1600" b="1" dirty="0">
                <a:latin typeface="+mj-lt"/>
              </a:rPr>
              <a:t>18 </a:t>
            </a:r>
            <a:r>
              <a:rPr lang="en-US" altLang="en-US" sz="1600" dirty="0">
                <a:latin typeface="+mj-lt"/>
              </a:rPr>
              <a:t>Federal Response to Disaster</a:t>
            </a:r>
          </a:p>
          <a:p>
            <a:pPr>
              <a:lnSpc>
                <a:spcPct val="80000"/>
              </a:lnSpc>
              <a:buFont typeface="Wingdings" panose="05000000000000000000" pitchFamily="2" charset="2"/>
              <a:buNone/>
            </a:pPr>
            <a:endParaRPr lang="en-US" altLang="en-US" sz="1400" dirty="0">
              <a:latin typeface="Gotham-Book" pitchFamily="2" charset="0"/>
            </a:endParaRPr>
          </a:p>
        </p:txBody>
      </p:sp>
      <p:sp>
        <p:nvSpPr>
          <p:cNvPr id="6" name="Rectangle 5"/>
          <p:cNvSpPr/>
          <p:nvPr/>
        </p:nvSpPr>
        <p:spPr>
          <a:xfrm>
            <a:off x="457200" y="511314"/>
            <a:ext cx="8229600" cy="707886"/>
          </a:xfrm>
          <a:prstGeom prst="rect">
            <a:avLst/>
          </a:prstGeom>
        </p:spPr>
        <p:txBody>
          <a:bodyPr wrap="square">
            <a:spAutoFit/>
          </a:bodyPr>
          <a:lstStyle/>
          <a:p>
            <a:pPr algn="ctr"/>
            <a:r>
              <a:rPr lang="en-US" altLang="en-US" sz="4000" b="1" dirty="0" smtClean="0"/>
              <a:t>Best Practices Resources</a:t>
            </a:r>
            <a:endParaRPr lang="en-US" sz="4000" dirty="0"/>
          </a:p>
        </p:txBody>
      </p:sp>
      <p:cxnSp>
        <p:nvCxnSpPr>
          <p:cNvPr id="7" name="Straight Connector 6"/>
          <p:cNvCxnSpPr/>
          <p:nvPr/>
        </p:nvCxnSpPr>
        <p:spPr>
          <a:xfrm>
            <a:off x="228600" y="1295400"/>
            <a:ext cx="876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86772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49160">
                                            <p:txEl>
                                              <p:pRg st="0" end="0"/>
                                            </p:txEl>
                                          </p:spTgt>
                                        </p:tgtEl>
                                        <p:attrNameLst>
                                          <p:attrName>style.visibility</p:attrName>
                                        </p:attrNameLst>
                                      </p:cBhvr>
                                      <p:to>
                                        <p:strVal val="visible"/>
                                      </p:to>
                                    </p:set>
                                    <p:anim calcmode="lin" valueType="num">
                                      <p:cBhvr additive="base">
                                        <p:cTn id="7" dur="2000" fill="hold"/>
                                        <p:tgtEl>
                                          <p:spTgt spid="49160">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4916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9160">
                                            <p:txEl>
                                              <p:pRg st="2" end="2"/>
                                            </p:txEl>
                                          </p:spTgt>
                                        </p:tgtEl>
                                        <p:attrNameLst>
                                          <p:attrName>style.visibility</p:attrName>
                                        </p:attrNameLst>
                                      </p:cBhvr>
                                      <p:to>
                                        <p:strVal val="visible"/>
                                      </p:to>
                                    </p:set>
                                    <p:anim calcmode="lin" valueType="num">
                                      <p:cBhvr additive="base">
                                        <p:cTn id="13" dur="2000" fill="hold"/>
                                        <p:tgtEl>
                                          <p:spTgt spid="49160">
                                            <p:txEl>
                                              <p:pRg st="2" end="2"/>
                                            </p:txEl>
                                          </p:spTgt>
                                        </p:tgtEl>
                                        <p:attrNameLst>
                                          <p:attrName>ppt_x</p:attrName>
                                        </p:attrNameLst>
                                      </p:cBhvr>
                                      <p:tavLst>
                                        <p:tav tm="0">
                                          <p:val>
                                            <p:strVal val="1+#ppt_w/2"/>
                                          </p:val>
                                        </p:tav>
                                        <p:tav tm="100000">
                                          <p:val>
                                            <p:strVal val="#ppt_x"/>
                                          </p:val>
                                        </p:tav>
                                      </p:tavLst>
                                    </p:anim>
                                    <p:anim calcmode="lin" valueType="num">
                                      <p:cBhvr additive="base">
                                        <p:cTn id="14" dur="2000" fill="hold"/>
                                        <p:tgtEl>
                                          <p:spTgt spid="49160">
                                            <p:txEl>
                                              <p:pRg st="2" end="2"/>
                                            </p:txEl>
                                          </p:spTgt>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49160">
                                            <p:txEl>
                                              <p:pRg st="3" end="3"/>
                                            </p:txEl>
                                          </p:spTgt>
                                        </p:tgtEl>
                                        <p:attrNameLst>
                                          <p:attrName>style.visibility</p:attrName>
                                        </p:attrNameLst>
                                      </p:cBhvr>
                                      <p:to>
                                        <p:strVal val="visible"/>
                                      </p:to>
                                    </p:set>
                                    <p:anim calcmode="lin" valueType="num">
                                      <p:cBhvr additive="base">
                                        <p:cTn id="17" dur="2000" fill="hold"/>
                                        <p:tgtEl>
                                          <p:spTgt spid="49160">
                                            <p:txEl>
                                              <p:pRg st="3" end="3"/>
                                            </p:txEl>
                                          </p:spTgt>
                                        </p:tgtEl>
                                        <p:attrNameLst>
                                          <p:attrName>ppt_x</p:attrName>
                                        </p:attrNameLst>
                                      </p:cBhvr>
                                      <p:tavLst>
                                        <p:tav tm="0">
                                          <p:val>
                                            <p:strVal val="1+#ppt_w/2"/>
                                          </p:val>
                                        </p:tav>
                                        <p:tav tm="100000">
                                          <p:val>
                                            <p:strVal val="#ppt_x"/>
                                          </p:val>
                                        </p:tav>
                                      </p:tavLst>
                                    </p:anim>
                                    <p:anim calcmode="lin" valueType="num">
                                      <p:cBhvr additive="base">
                                        <p:cTn id="18" dur="2000" fill="hold"/>
                                        <p:tgtEl>
                                          <p:spTgt spid="49160">
                                            <p:txEl>
                                              <p:pRg st="3" end="3"/>
                                            </p:tx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49160">
                                            <p:txEl>
                                              <p:pRg st="4" end="4"/>
                                            </p:txEl>
                                          </p:spTgt>
                                        </p:tgtEl>
                                        <p:attrNameLst>
                                          <p:attrName>style.visibility</p:attrName>
                                        </p:attrNameLst>
                                      </p:cBhvr>
                                      <p:to>
                                        <p:strVal val="visible"/>
                                      </p:to>
                                    </p:set>
                                    <p:anim calcmode="lin" valueType="num">
                                      <p:cBhvr additive="base">
                                        <p:cTn id="21" dur="2000" fill="hold"/>
                                        <p:tgtEl>
                                          <p:spTgt spid="49160">
                                            <p:txEl>
                                              <p:pRg st="4" end="4"/>
                                            </p:txEl>
                                          </p:spTgt>
                                        </p:tgtEl>
                                        <p:attrNameLst>
                                          <p:attrName>ppt_x</p:attrName>
                                        </p:attrNameLst>
                                      </p:cBhvr>
                                      <p:tavLst>
                                        <p:tav tm="0">
                                          <p:val>
                                            <p:strVal val="1+#ppt_w/2"/>
                                          </p:val>
                                        </p:tav>
                                        <p:tav tm="100000">
                                          <p:val>
                                            <p:strVal val="#ppt_x"/>
                                          </p:val>
                                        </p:tav>
                                      </p:tavLst>
                                    </p:anim>
                                    <p:anim calcmode="lin" valueType="num">
                                      <p:cBhvr additive="base">
                                        <p:cTn id="22" dur="2000" fill="hold"/>
                                        <p:tgtEl>
                                          <p:spTgt spid="49160">
                                            <p:txEl>
                                              <p:pRg st="4" end="4"/>
                                            </p:tx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49160">
                                            <p:txEl>
                                              <p:pRg st="5" end="5"/>
                                            </p:txEl>
                                          </p:spTgt>
                                        </p:tgtEl>
                                        <p:attrNameLst>
                                          <p:attrName>style.visibility</p:attrName>
                                        </p:attrNameLst>
                                      </p:cBhvr>
                                      <p:to>
                                        <p:strVal val="visible"/>
                                      </p:to>
                                    </p:set>
                                    <p:anim calcmode="lin" valueType="num">
                                      <p:cBhvr additive="base">
                                        <p:cTn id="25" dur="2000" fill="hold"/>
                                        <p:tgtEl>
                                          <p:spTgt spid="49160">
                                            <p:txEl>
                                              <p:pRg st="5" end="5"/>
                                            </p:txEl>
                                          </p:spTgt>
                                        </p:tgtEl>
                                        <p:attrNameLst>
                                          <p:attrName>ppt_x</p:attrName>
                                        </p:attrNameLst>
                                      </p:cBhvr>
                                      <p:tavLst>
                                        <p:tav tm="0">
                                          <p:val>
                                            <p:strVal val="1+#ppt_w/2"/>
                                          </p:val>
                                        </p:tav>
                                        <p:tav tm="100000">
                                          <p:val>
                                            <p:strVal val="#ppt_x"/>
                                          </p:val>
                                        </p:tav>
                                      </p:tavLst>
                                    </p:anim>
                                    <p:anim calcmode="lin" valueType="num">
                                      <p:cBhvr additive="base">
                                        <p:cTn id="26" dur="2000" fill="hold"/>
                                        <p:tgtEl>
                                          <p:spTgt spid="49160">
                                            <p:txEl>
                                              <p:pRg st="5" end="5"/>
                                            </p:txEl>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49160">
                                            <p:txEl>
                                              <p:pRg st="6" end="6"/>
                                            </p:txEl>
                                          </p:spTgt>
                                        </p:tgtEl>
                                        <p:attrNameLst>
                                          <p:attrName>style.visibility</p:attrName>
                                        </p:attrNameLst>
                                      </p:cBhvr>
                                      <p:to>
                                        <p:strVal val="visible"/>
                                      </p:to>
                                    </p:set>
                                    <p:anim calcmode="lin" valueType="num">
                                      <p:cBhvr additive="base">
                                        <p:cTn id="29" dur="2000" fill="hold"/>
                                        <p:tgtEl>
                                          <p:spTgt spid="49160">
                                            <p:txEl>
                                              <p:pRg st="6" end="6"/>
                                            </p:txEl>
                                          </p:spTgt>
                                        </p:tgtEl>
                                        <p:attrNameLst>
                                          <p:attrName>ppt_x</p:attrName>
                                        </p:attrNameLst>
                                      </p:cBhvr>
                                      <p:tavLst>
                                        <p:tav tm="0">
                                          <p:val>
                                            <p:strVal val="1+#ppt_w/2"/>
                                          </p:val>
                                        </p:tav>
                                        <p:tav tm="100000">
                                          <p:val>
                                            <p:strVal val="#ppt_x"/>
                                          </p:val>
                                        </p:tav>
                                      </p:tavLst>
                                    </p:anim>
                                    <p:anim calcmode="lin" valueType="num">
                                      <p:cBhvr additive="base">
                                        <p:cTn id="30" dur="2000" fill="hold"/>
                                        <p:tgtEl>
                                          <p:spTgt spid="49160">
                                            <p:txEl>
                                              <p:pRg st="6" end="6"/>
                                            </p:txEl>
                                          </p:spTgt>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49160">
                                            <p:txEl>
                                              <p:pRg st="7" end="7"/>
                                            </p:txEl>
                                          </p:spTgt>
                                        </p:tgtEl>
                                        <p:attrNameLst>
                                          <p:attrName>style.visibility</p:attrName>
                                        </p:attrNameLst>
                                      </p:cBhvr>
                                      <p:to>
                                        <p:strVal val="visible"/>
                                      </p:to>
                                    </p:set>
                                    <p:anim calcmode="lin" valueType="num">
                                      <p:cBhvr additive="base">
                                        <p:cTn id="33" dur="2000" fill="hold"/>
                                        <p:tgtEl>
                                          <p:spTgt spid="49160">
                                            <p:txEl>
                                              <p:pRg st="7" end="7"/>
                                            </p:txEl>
                                          </p:spTgt>
                                        </p:tgtEl>
                                        <p:attrNameLst>
                                          <p:attrName>ppt_x</p:attrName>
                                        </p:attrNameLst>
                                      </p:cBhvr>
                                      <p:tavLst>
                                        <p:tav tm="0">
                                          <p:val>
                                            <p:strVal val="1+#ppt_w/2"/>
                                          </p:val>
                                        </p:tav>
                                        <p:tav tm="100000">
                                          <p:val>
                                            <p:strVal val="#ppt_x"/>
                                          </p:val>
                                        </p:tav>
                                      </p:tavLst>
                                    </p:anim>
                                    <p:anim calcmode="lin" valueType="num">
                                      <p:cBhvr additive="base">
                                        <p:cTn id="34" dur="2000" fill="hold"/>
                                        <p:tgtEl>
                                          <p:spTgt spid="49160">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49160">
                                            <p:txEl>
                                              <p:pRg st="8" end="8"/>
                                            </p:txEl>
                                          </p:spTgt>
                                        </p:tgtEl>
                                        <p:attrNameLst>
                                          <p:attrName>style.visibility</p:attrName>
                                        </p:attrNameLst>
                                      </p:cBhvr>
                                      <p:to>
                                        <p:strVal val="visible"/>
                                      </p:to>
                                    </p:set>
                                    <p:anim calcmode="lin" valueType="num">
                                      <p:cBhvr additive="base">
                                        <p:cTn id="39" dur="2000" fill="hold"/>
                                        <p:tgtEl>
                                          <p:spTgt spid="49160">
                                            <p:txEl>
                                              <p:pRg st="8" end="8"/>
                                            </p:txEl>
                                          </p:spTgt>
                                        </p:tgtEl>
                                        <p:attrNameLst>
                                          <p:attrName>ppt_x</p:attrName>
                                        </p:attrNameLst>
                                      </p:cBhvr>
                                      <p:tavLst>
                                        <p:tav tm="0">
                                          <p:val>
                                            <p:strVal val="1+#ppt_w/2"/>
                                          </p:val>
                                        </p:tav>
                                        <p:tav tm="100000">
                                          <p:val>
                                            <p:strVal val="#ppt_x"/>
                                          </p:val>
                                        </p:tav>
                                      </p:tavLst>
                                    </p:anim>
                                    <p:anim calcmode="lin" valueType="num">
                                      <p:cBhvr additive="base">
                                        <p:cTn id="40" dur="2000" fill="hold"/>
                                        <p:tgtEl>
                                          <p:spTgt spid="49160">
                                            <p:txEl>
                                              <p:pRg st="8" end="8"/>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49160">
                                            <p:txEl>
                                              <p:pRg st="9" end="9"/>
                                            </p:txEl>
                                          </p:spTgt>
                                        </p:tgtEl>
                                        <p:attrNameLst>
                                          <p:attrName>style.visibility</p:attrName>
                                        </p:attrNameLst>
                                      </p:cBhvr>
                                      <p:to>
                                        <p:strVal val="visible"/>
                                      </p:to>
                                    </p:set>
                                    <p:anim calcmode="lin" valueType="num">
                                      <p:cBhvr additive="base">
                                        <p:cTn id="43" dur="2000" fill="hold"/>
                                        <p:tgtEl>
                                          <p:spTgt spid="49160">
                                            <p:txEl>
                                              <p:pRg st="9" end="9"/>
                                            </p:txEl>
                                          </p:spTgt>
                                        </p:tgtEl>
                                        <p:attrNameLst>
                                          <p:attrName>ppt_x</p:attrName>
                                        </p:attrNameLst>
                                      </p:cBhvr>
                                      <p:tavLst>
                                        <p:tav tm="0">
                                          <p:val>
                                            <p:strVal val="1+#ppt_w/2"/>
                                          </p:val>
                                        </p:tav>
                                        <p:tav tm="100000">
                                          <p:val>
                                            <p:strVal val="#ppt_x"/>
                                          </p:val>
                                        </p:tav>
                                      </p:tavLst>
                                    </p:anim>
                                    <p:anim calcmode="lin" valueType="num">
                                      <p:cBhvr additive="base">
                                        <p:cTn id="44" dur="2000" fill="hold"/>
                                        <p:tgtEl>
                                          <p:spTgt spid="49160">
                                            <p:txEl>
                                              <p:pRg st="9" end="9"/>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49160">
                                            <p:txEl>
                                              <p:pRg st="10" end="10"/>
                                            </p:txEl>
                                          </p:spTgt>
                                        </p:tgtEl>
                                        <p:attrNameLst>
                                          <p:attrName>style.visibility</p:attrName>
                                        </p:attrNameLst>
                                      </p:cBhvr>
                                      <p:to>
                                        <p:strVal val="visible"/>
                                      </p:to>
                                    </p:set>
                                    <p:anim calcmode="lin" valueType="num">
                                      <p:cBhvr additive="base">
                                        <p:cTn id="47" dur="2000" fill="hold"/>
                                        <p:tgtEl>
                                          <p:spTgt spid="49160">
                                            <p:txEl>
                                              <p:pRg st="10" end="10"/>
                                            </p:txEl>
                                          </p:spTgt>
                                        </p:tgtEl>
                                        <p:attrNameLst>
                                          <p:attrName>ppt_x</p:attrName>
                                        </p:attrNameLst>
                                      </p:cBhvr>
                                      <p:tavLst>
                                        <p:tav tm="0">
                                          <p:val>
                                            <p:strVal val="1+#ppt_w/2"/>
                                          </p:val>
                                        </p:tav>
                                        <p:tav tm="100000">
                                          <p:val>
                                            <p:strVal val="#ppt_x"/>
                                          </p:val>
                                        </p:tav>
                                      </p:tavLst>
                                    </p:anim>
                                    <p:anim calcmode="lin" valueType="num">
                                      <p:cBhvr additive="base">
                                        <p:cTn id="48" dur="2000" fill="hold"/>
                                        <p:tgtEl>
                                          <p:spTgt spid="49160">
                                            <p:txEl>
                                              <p:pRg st="10" end="10"/>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49160">
                                            <p:txEl>
                                              <p:pRg st="11" end="11"/>
                                            </p:txEl>
                                          </p:spTgt>
                                        </p:tgtEl>
                                        <p:attrNameLst>
                                          <p:attrName>style.visibility</p:attrName>
                                        </p:attrNameLst>
                                      </p:cBhvr>
                                      <p:to>
                                        <p:strVal val="visible"/>
                                      </p:to>
                                    </p:set>
                                    <p:anim calcmode="lin" valueType="num">
                                      <p:cBhvr additive="base">
                                        <p:cTn id="51" dur="2000" fill="hold"/>
                                        <p:tgtEl>
                                          <p:spTgt spid="49160">
                                            <p:txEl>
                                              <p:pRg st="11" end="11"/>
                                            </p:txEl>
                                          </p:spTgt>
                                        </p:tgtEl>
                                        <p:attrNameLst>
                                          <p:attrName>ppt_x</p:attrName>
                                        </p:attrNameLst>
                                      </p:cBhvr>
                                      <p:tavLst>
                                        <p:tav tm="0">
                                          <p:val>
                                            <p:strVal val="1+#ppt_w/2"/>
                                          </p:val>
                                        </p:tav>
                                        <p:tav tm="100000">
                                          <p:val>
                                            <p:strVal val="#ppt_x"/>
                                          </p:val>
                                        </p:tav>
                                      </p:tavLst>
                                    </p:anim>
                                    <p:anim calcmode="lin" valueType="num">
                                      <p:cBhvr additive="base">
                                        <p:cTn id="52" dur="2000" fill="hold"/>
                                        <p:tgtEl>
                                          <p:spTgt spid="49160">
                                            <p:txEl>
                                              <p:pRg st="11" end="11"/>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49160">
                                            <p:txEl>
                                              <p:pRg st="12" end="12"/>
                                            </p:txEl>
                                          </p:spTgt>
                                        </p:tgtEl>
                                        <p:attrNameLst>
                                          <p:attrName>style.visibility</p:attrName>
                                        </p:attrNameLst>
                                      </p:cBhvr>
                                      <p:to>
                                        <p:strVal val="visible"/>
                                      </p:to>
                                    </p:set>
                                    <p:anim calcmode="lin" valueType="num">
                                      <p:cBhvr additive="base">
                                        <p:cTn id="55" dur="2000" fill="hold"/>
                                        <p:tgtEl>
                                          <p:spTgt spid="49160">
                                            <p:txEl>
                                              <p:pRg st="12" end="12"/>
                                            </p:txEl>
                                          </p:spTgt>
                                        </p:tgtEl>
                                        <p:attrNameLst>
                                          <p:attrName>ppt_x</p:attrName>
                                        </p:attrNameLst>
                                      </p:cBhvr>
                                      <p:tavLst>
                                        <p:tav tm="0">
                                          <p:val>
                                            <p:strVal val="1+#ppt_w/2"/>
                                          </p:val>
                                        </p:tav>
                                        <p:tav tm="100000">
                                          <p:val>
                                            <p:strVal val="#ppt_x"/>
                                          </p:val>
                                        </p:tav>
                                      </p:tavLst>
                                    </p:anim>
                                    <p:anim calcmode="lin" valueType="num">
                                      <p:cBhvr additive="base">
                                        <p:cTn id="56" dur="2000" fill="hold"/>
                                        <p:tgtEl>
                                          <p:spTgt spid="49160">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49160">
                                            <p:txEl>
                                              <p:pRg st="13" end="13"/>
                                            </p:txEl>
                                          </p:spTgt>
                                        </p:tgtEl>
                                        <p:attrNameLst>
                                          <p:attrName>style.visibility</p:attrName>
                                        </p:attrNameLst>
                                      </p:cBhvr>
                                      <p:to>
                                        <p:strVal val="visible"/>
                                      </p:to>
                                    </p:set>
                                    <p:anim calcmode="lin" valueType="num">
                                      <p:cBhvr additive="base">
                                        <p:cTn id="61" dur="2000" fill="hold"/>
                                        <p:tgtEl>
                                          <p:spTgt spid="49160">
                                            <p:txEl>
                                              <p:pRg st="13" end="13"/>
                                            </p:txEl>
                                          </p:spTgt>
                                        </p:tgtEl>
                                        <p:attrNameLst>
                                          <p:attrName>ppt_x</p:attrName>
                                        </p:attrNameLst>
                                      </p:cBhvr>
                                      <p:tavLst>
                                        <p:tav tm="0">
                                          <p:val>
                                            <p:strVal val="1+#ppt_w/2"/>
                                          </p:val>
                                        </p:tav>
                                        <p:tav tm="100000">
                                          <p:val>
                                            <p:strVal val="#ppt_x"/>
                                          </p:val>
                                        </p:tav>
                                      </p:tavLst>
                                    </p:anim>
                                    <p:anim calcmode="lin" valueType="num">
                                      <p:cBhvr additive="base">
                                        <p:cTn id="62" dur="2000" fill="hold"/>
                                        <p:tgtEl>
                                          <p:spTgt spid="49160">
                                            <p:txEl>
                                              <p:pRg st="13" end="13"/>
                                            </p:txEl>
                                          </p:spTgt>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49160">
                                            <p:txEl>
                                              <p:pRg st="14" end="14"/>
                                            </p:txEl>
                                          </p:spTgt>
                                        </p:tgtEl>
                                        <p:attrNameLst>
                                          <p:attrName>style.visibility</p:attrName>
                                        </p:attrNameLst>
                                      </p:cBhvr>
                                      <p:to>
                                        <p:strVal val="visible"/>
                                      </p:to>
                                    </p:set>
                                    <p:anim calcmode="lin" valueType="num">
                                      <p:cBhvr additive="base">
                                        <p:cTn id="65" dur="2000" fill="hold"/>
                                        <p:tgtEl>
                                          <p:spTgt spid="49160">
                                            <p:txEl>
                                              <p:pRg st="14" end="14"/>
                                            </p:txEl>
                                          </p:spTgt>
                                        </p:tgtEl>
                                        <p:attrNameLst>
                                          <p:attrName>ppt_x</p:attrName>
                                        </p:attrNameLst>
                                      </p:cBhvr>
                                      <p:tavLst>
                                        <p:tav tm="0">
                                          <p:val>
                                            <p:strVal val="1+#ppt_w/2"/>
                                          </p:val>
                                        </p:tav>
                                        <p:tav tm="100000">
                                          <p:val>
                                            <p:strVal val="#ppt_x"/>
                                          </p:val>
                                        </p:tav>
                                      </p:tavLst>
                                    </p:anim>
                                    <p:anim calcmode="lin" valueType="num">
                                      <p:cBhvr additive="base">
                                        <p:cTn id="66" dur="2000" fill="hold"/>
                                        <p:tgtEl>
                                          <p:spTgt spid="49160">
                                            <p:txEl>
                                              <p:pRg st="14" end="14"/>
                                            </p:txEl>
                                          </p:spTgt>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49160">
                                            <p:txEl>
                                              <p:pRg st="15" end="15"/>
                                            </p:txEl>
                                          </p:spTgt>
                                        </p:tgtEl>
                                        <p:attrNameLst>
                                          <p:attrName>style.visibility</p:attrName>
                                        </p:attrNameLst>
                                      </p:cBhvr>
                                      <p:to>
                                        <p:strVal val="visible"/>
                                      </p:to>
                                    </p:set>
                                    <p:anim calcmode="lin" valueType="num">
                                      <p:cBhvr additive="base">
                                        <p:cTn id="69" dur="2000" fill="hold"/>
                                        <p:tgtEl>
                                          <p:spTgt spid="49160">
                                            <p:txEl>
                                              <p:pRg st="15" end="15"/>
                                            </p:txEl>
                                          </p:spTgt>
                                        </p:tgtEl>
                                        <p:attrNameLst>
                                          <p:attrName>ppt_x</p:attrName>
                                        </p:attrNameLst>
                                      </p:cBhvr>
                                      <p:tavLst>
                                        <p:tav tm="0">
                                          <p:val>
                                            <p:strVal val="1+#ppt_w/2"/>
                                          </p:val>
                                        </p:tav>
                                        <p:tav tm="100000">
                                          <p:val>
                                            <p:strVal val="#ppt_x"/>
                                          </p:val>
                                        </p:tav>
                                      </p:tavLst>
                                    </p:anim>
                                    <p:anim calcmode="lin" valueType="num">
                                      <p:cBhvr additive="base">
                                        <p:cTn id="70" dur="2000" fill="hold"/>
                                        <p:tgtEl>
                                          <p:spTgt spid="49160">
                                            <p:txEl>
                                              <p:pRg st="15" end="15"/>
                                            </p:txEl>
                                          </p:spTgt>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49160">
                                            <p:txEl>
                                              <p:pRg st="16" end="16"/>
                                            </p:txEl>
                                          </p:spTgt>
                                        </p:tgtEl>
                                        <p:attrNameLst>
                                          <p:attrName>style.visibility</p:attrName>
                                        </p:attrNameLst>
                                      </p:cBhvr>
                                      <p:to>
                                        <p:strVal val="visible"/>
                                      </p:to>
                                    </p:set>
                                    <p:anim calcmode="lin" valueType="num">
                                      <p:cBhvr additive="base">
                                        <p:cTn id="73" dur="2000" fill="hold"/>
                                        <p:tgtEl>
                                          <p:spTgt spid="49160">
                                            <p:txEl>
                                              <p:pRg st="16" end="16"/>
                                            </p:txEl>
                                          </p:spTgt>
                                        </p:tgtEl>
                                        <p:attrNameLst>
                                          <p:attrName>ppt_x</p:attrName>
                                        </p:attrNameLst>
                                      </p:cBhvr>
                                      <p:tavLst>
                                        <p:tav tm="0">
                                          <p:val>
                                            <p:strVal val="1+#ppt_w/2"/>
                                          </p:val>
                                        </p:tav>
                                        <p:tav tm="100000">
                                          <p:val>
                                            <p:strVal val="#ppt_x"/>
                                          </p:val>
                                        </p:tav>
                                      </p:tavLst>
                                    </p:anim>
                                    <p:anim calcmode="lin" valueType="num">
                                      <p:cBhvr additive="base">
                                        <p:cTn id="74" dur="2000" fill="hold"/>
                                        <p:tgtEl>
                                          <p:spTgt spid="49160">
                                            <p:txEl>
                                              <p:pRg st="16" end="16"/>
                                            </p:txEl>
                                          </p:spTgt>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49160">
                                            <p:txEl>
                                              <p:pRg st="17" end="17"/>
                                            </p:txEl>
                                          </p:spTgt>
                                        </p:tgtEl>
                                        <p:attrNameLst>
                                          <p:attrName>style.visibility</p:attrName>
                                        </p:attrNameLst>
                                      </p:cBhvr>
                                      <p:to>
                                        <p:strVal val="visible"/>
                                      </p:to>
                                    </p:set>
                                    <p:anim calcmode="lin" valueType="num">
                                      <p:cBhvr additive="base">
                                        <p:cTn id="77" dur="2000" fill="hold"/>
                                        <p:tgtEl>
                                          <p:spTgt spid="49160">
                                            <p:txEl>
                                              <p:pRg st="17" end="17"/>
                                            </p:txEl>
                                          </p:spTgt>
                                        </p:tgtEl>
                                        <p:attrNameLst>
                                          <p:attrName>ppt_x</p:attrName>
                                        </p:attrNameLst>
                                      </p:cBhvr>
                                      <p:tavLst>
                                        <p:tav tm="0">
                                          <p:val>
                                            <p:strVal val="1+#ppt_w/2"/>
                                          </p:val>
                                        </p:tav>
                                        <p:tav tm="100000">
                                          <p:val>
                                            <p:strVal val="#ppt_x"/>
                                          </p:val>
                                        </p:tav>
                                      </p:tavLst>
                                    </p:anim>
                                    <p:anim calcmode="lin" valueType="num">
                                      <p:cBhvr additive="base">
                                        <p:cTn id="78" dur="2000" fill="hold"/>
                                        <p:tgtEl>
                                          <p:spTgt spid="49160">
                                            <p:txEl>
                                              <p:pRg st="17" end="17"/>
                                            </p:txEl>
                                          </p:spTgt>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stCondLst>
                                    <p:cond delay="0"/>
                                  </p:stCondLst>
                                  <p:childTnLst>
                                    <p:set>
                                      <p:cBhvr>
                                        <p:cTn id="80" dur="1" fill="hold">
                                          <p:stCondLst>
                                            <p:cond delay="0"/>
                                          </p:stCondLst>
                                        </p:cTn>
                                        <p:tgtEl>
                                          <p:spTgt spid="49160">
                                            <p:txEl>
                                              <p:pRg st="18" end="18"/>
                                            </p:txEl>
                                          </p:spTgt>
                                        </p:tgtEl>
                                        <p:attrNameLst>
                                          <p:attrName>style.visibility</p:attrName>
                                        </p:attrNameLst>
                                      </p:cBhvr>
                                      <p:to>
                                        <p:strVal val="visible"/>
                                      </p:to>
                                    </p:set>
                                    <p:anim calcmode="lin" valueType="num">
                                      <p:cBhvr additive="base">
                                        <p:cTn id="81" dur="2000" fill="hold"/>
                                        <p:tgtEl>
                                          <p:spTgt spid="49160">
                                            <p:txEl>
                                              <p:pRg st="18" end="18"/>
                                            </p:txEl>
                                          </p:spTgt>
                                        </p:tgtEl>
                                        <p:attrNameLst>
                                          <p:attrName>ppt_x</p:attrName>
                                        </p:attrNameLst>
                                      </p:cBhvr>
                                      <p:tavLst>
                                        <p:tav tm="0">
                                          <p:val>
                                            <p:strVal val="1+#ppt_w/2"/>
                                          </p:val>
                                        </p:tav>
                                        <p:tav tm="100000">
                                          <p:val>
                                            <p:strVal val="#ppt_x"/>
                                          </p:val>
                                        </p:tav>
                                      </p:tavLst>
                                    </p:anim>
                                    <p:anim calcmode="lin" valueType="num">
                                      <p:cBhvr additive="base">
                                        <p:cTn id="82" dur="2000" fill="hold"/>
                                        <p:tgtEl>
                                          <p:spTgt spid="49160">
                                            <p:txEl>
                                              <p:pRg st="18" end="18"/>
                                            </p:txEl>
                                          </p:spTgt>
                                        </p:tgtEl>
                                        <p:attrNameLst>
                                          <p:attrName>ppt_y</p:attrName>
                                        </p:attrNameLst>
                                      </p:cBhvr>
                                      <p:tavLst>
                                        <p:tav tm="0">
                                          <p:val>
                                            <p:strVal val="#ppt_y"/>
                                          </p:val>
                                        </p:tav>
                                        <p:tav tm="100000">
                                          <p:val>
                                            <p:strVal val="#ppt_y"/>
                                          </p:val>
                                        </p:tav>
                                      </p:tavLst>
                                    </p:anim>
                                  </p:childTnLst>
                                </p:cTn>
                              </p:par>
                              <p:par>
                                <p:cTn id="83" presetID="2" presetClass="entr" presetSubtype="2" fill="hold" grpId="0" nodeType="withEffect">
                                  <p:stCondLst>
                                    <p:cond delay="0"/>
                                  </p:stCondLst>
                                  <p:childTnLst>
                                    <p:set>
                                      <p:cBhvr>
                                        <p:cTn id="84" dur="1" fill="hold">
                                          <p:stCondLst>
                                            <p:cond delay="0"/>
                                          </p:stCondLst>
                                        </p:cTn>
                                        <p:tgtEl>
                                          <p:spTgt spid="49160">
                                            <p:txEl>
                                              <p:pRg st="19" end="19"/>
                                            </p:txEl>
                                          </p:spTgt>
                                        </p:tgtEl>
                                        <p:attrNameLst>
                                          <p:attrName>style.visibility</p:attrName>
                                        </p:attrNameLst>
                                      </p:cBhvr>
                                      <p:to>
                                        <p:strVal val="visible"/>
                                      </p:to>
                                    </p:set>
                                    <p:anim calcmode="lin" valueType="num">
                                      <p:cBhvr additive="base">
                                        <p:cTn id="85" dur="2000" fill="hold"/>
                                        <p:tgtEl>
                                          <p:spTgt spid="49160">
                                            <p:txEl>
                                              <p:pRg st="19" end="19"/>
                                            </p:txEl>
                                          </p:spTgt>
                                        </p:tgtEl>
                                        <p:attrNameLst>
                                          <p:attrName>ppt_x</p:attrName>
                                        </p:attrNameLst>
                                      </p:cBhvr>
                                      <p:tavLst>
                                        <p:tav tm="0">
                                          <p:val>
                                            <p:strVal val="1+#ppt_w/2"/>
                                          </p:val>
                                        </p:tav>
                                        <p:tav tm="100000">
                                          <p:val>
                                            <p:strVal val="#ppt_x"/>
                                          </p:val>
                                        </p:tav>
                                      </p:tavLst>
                                    </p:anim>
                                    <p:anim calcmode="lin" valueType="num">
                                      <p:cBhvr additive="base">
                                        <p:cTn id="86" dur="2000" fill="hold"/>
                                        <p:tgtEl>
                                          <p:spTgt spid="49160">
                                            <p:txEl>
                                              <p:pRg st="19" end="19"/>
                                            </p:txEl>
                                          </p:spTgt>
                                        </p:tgtEl>
                                        <p:attrNameLst>
                                          <p:attrName>ppt_y</p:attrName>
                                        </p:attrNameLst>
                                      </p:cBhvr>
                                      <p:tavLst>
                                        <p:tav tm="0">
                                          <p:val>
                                            <p:strVal val="#ppt_y"/>
                                          </p:val>
                                        </p:tav>
                                        <p:tav tm="100000">
                                          <p:val>
                                            <p:strVal val="#ppt_y"/>
                                          </p:val>
                                        </p:tav>
                                      </p:tavLst>
                                    </p:anim>
                                  </p:childTnLst>
                                </p:cTn>
                              </p:par>
                              <p:par>
                                <p:cTn id="87" presetID="2" presetClass="entr" presetSubtype="2" fill="hold" grpId="0" nodeType="withEffect">
                                  <p:stCondLst>
                                    <p:cond delay="0"/>
                                  </p:stCondLst>
                                  <p:childTnLst>
                                    <p:set>
                                      <p:cBhvr>
                                        <p:cTn id="88" dur="1" fill="hold">
                                          <p:stCondLst>
                                            <p:cond delay="0"/>
                                          </p:stCondLst>
                                        </p:cTn>
                                        <p:tgtEl>
                                          <p:spTgt spid="49160">
                                            <p:txEl>
                                              <p:pRg st="20" end="20"/>
                                            </p:txEl>
                                          </p:spTgt>
                                        </p:tgtEl>
                                        <p:attrNameLst>
                                          <p:attrName>style.visibility</p:attrName>
                                        </p:attrNameLst>
                                      </p:cBhvr>
                                      <p:to>
                                        <p:strVal val="visible"/>
                                      </p:to>
                                    </p:set>
                                    <p:anim calcmode="lin" valueType="num">
                                      <p:cBhvr additive="base">
                                        <p:cTn id="89" dur="2000" fill="hold"/>
                                        <p:tgtEl>
                                          <p:spTgt spid="49160">
                                            <p:txEl>
                                              <p:pRg st="20" end="20"/>
                                            </p:txEl>
                                          </p:spTgt>
                                        </p:tgtEl>
                                        <p:attrNameLst>
                                          <p:attrName>ppt_x</p:attrName>
                                        </p:attrNameLst>
                                      </p:cBhvr>
                                      <p:tavLst>
                                        <p:tav tm="0">
                                          <p:val>
                                            <p:strVal val="1+#ppt_w/2"/>
                                          </p:val>
                                        </p:tav>
                                        <p:tav tm="100000">
                                          <p:val>
                                            <p:strVal val="#ppt_x"/>
                                          </p:val>
                                        </p:tav>
                                      </p:tavLst>
                                    </p:anim>
                                    <p:anim calcmode="lin" valueType="num">
                                      <p:cBhvr additive="base">
                                        <p:cTn id="90" dur="2000" fill="hold"/>
                                        <p:tgtEl>
                                          <p:spTgt spid="49160">
                                            <p:txEl>
                                              <p:pRg st="20" end="20"/>
                                            </p:txEl>
                                          </p:spTgt>
                                        </p:tgtEl>
                                        <p:attrNameLst>
                                          <p:attrName>ppt_y</p:attrName>
                                        </p:attrNameLst>
                                      </p:cBhvr>
                                      <p:tavLst>
                                        <p:tav tm="0">
                                          <p:val>
                                            <p:strVal val="#ppt_y"/>
                                          </p:val>
                                        </p:tav>
                                        <p:tav tm="100000">
                                          <p:val>
                                            <p:strVal val="#ppt_y"/>
                                          </p:val>
                                        </p:tav>
                                      </p:tavLst>
                                    </p:anim>
                                  </p:childTnLst>
                                </p:cTn>
                              </p:par>
                              <p:par>
                                <p:cTn id="91" presetID="2" presetClass="entr" presetSubtype="2" fill="hold" grpId="0" nodeType="withEffect">
                                  <p:stCondLst>
                                    <p:cond delay="0"/>
                                  </p:stCondLst>
                                  <p:childTnLst>
                                    <p:set>
                                      <p:cBhvr>
                                        <p:cTn id="92" dur="1" fill="hold">
                                          <p:stCondLst>
                                            <p:cond delay="0"/>
                                          </p:stCondLst>
                                        </p:cTn>
                                        <p:tgtEl>
                                          <p:spTgt spid="49160">
                                            <p:txEl>
                                              <p:pRg st="21" end="21"/>
                                            </p:txEl>
                                          </p:spTgt>
                                        </p:tgtEl>
                                        <p:attrNameLst>
                                          <p:attrName>style.visibility</p:attrName>
                                        </p:attrNameLst>
                                      </p:cBhvr>
                                      <p:to>
                                        <p:strVal val="visible"/>
                                      </p:to>
                                    </p:set>
                                    <p:anim calcmode="lin" valueType="num">
                                      <p:cBhvr additive="base">
                                        <p:cTn id="93" dur="2000" fill="hold"/>
                                        <p:tgtEl>
                                          <p:spTgt spid="49160">
                                            <p:txEl>
                                              <p:pRg st="21" end="21"/>
                                            </p:txEl>
                                          </p:spTgt>
                                        </p:tgtEl>
                                        <p:attrNameLst>
                                          <p:attrName>ppt_x</p:attrName>
                                        </p:attrNameLst>
                                      </p:cBhvr>
                                      <p:tavLst>
                                        <p:tav tm="0">
                                          <p:val>
                                            <p:strVal val="1+#ppt_w/2"/>
                                          </p:val>
                                        </p:tav>
                                        <p:tav tm="100000">
                                          <p:val>
                                            <p:strVal val="#ppt_x"/>
                                          </p:val>
                                        </p:tav>
                                      </p:tavLst>
                                    </p:anim>
                                    <p:anim calcmode="lin" valueType="num">
                                      <p:cBhvr additive="base">
                                        <p:cTn id="94" dur="2000" fill="hold"/>
                                        <p:tgtEl>
                                          <p:spTgt spid="49160">
                                            <p:txEl>
                                              <p:pRg st="21" end="21"/>
                                            </p:txEl>
                                          </p:spTgt>
                                        </p:tgtEl>
                                        <p:attrNameLst>
                                          <p:attrName>ppt_y</p:attrName>
                                        </p:attrNameLst>
                                      </p:cBhvr>
                                      <p:tavLst>
                                        <p:tav tm="0">
                                          <p:val>
                                            <p:strVal val="#ppt_y"/>
                                          </p:val>
                                        </p:tav>
                                        <p:tav tm="100000">
                                          <p:val>
                                            <p:strVal val="#ppt_y"/>
                                          </p:val>
                                        </p:tav>
                                      </p:tavLst>
                                    </p:anim>
                                  </p:childTnLst>
                                </p:cTn>
                              </p:par>
                              <p:par>
                                <p:cTn id="95" presetID="2" presetClass="entr" presetSubtype="2" fill="hold" grpId="0" nodeType="withEffect">
                                  <p:stCondLst>
                                    <p:cond delay="0"/>
                                  </p:stCondLst>
                                  <p:childTnLst>
                                    <p:set>
                                      <p:cBhvr>
                                        <p:cTn id="96" dur="1" fill="hold">
                                          <p:stCondLst>
                                            <p:cond delay="0"/>
                                          </p:stCondLst>
                                        </p:cTn>
                                        <p:tgtEl>
                                          <p:spTgt spid="49160">
                                            <p:txEl>
                                              <p:pRg st="22" end="22"/>
                                            </p:txEl>
                                          </p:spTgt>
                                        </p:tgtEl>
                                        <p:attrNameLst>
                                          <p:attrName>style.visibility</p:attrName>
                                        </p:attrNameLst>
                                      </p:cBhvr>
                                      <p:to>
                                        <p:strVal val="visible"/>
                                      </p:to>
                                    </p:set>
                                    <p:anim calcmode="lin" valueType="num">
                                      <p:cBhvr additive="base">
                                        <p:cTn id="97" dur="2000" fill="hold"/>
                                        <p:tgtEl>
                                          <p:spTgt spid="49160">
                                            <p:txEl>
                                              <p:pRg st="22" end="22"/>
                                            </p:txEl>
                                          </p:spTgt>
                                        </p:tgtEl>
                                        <p:attrNameLst>
                                          <p:attrName>ppt_x</p:attrName>
                                        </p:attrNameLst>
                                      </p:cBhvr>
                                      <p:tavLst>
                                        <p:tav tm="0">
                                          <p:val>
                                            <p:strVal val="1+#ppt_w/2"/>
                                          </p:val>
                                        </p:tav>
                                        <p:tav tm="100000">
                                          <p:val>
                                            <p:strVal val="#ppt_x"/>
                                          </p:val>
                                        </p:tav>
                                      </p:tavLst>
                                    </p:anim>
                                    <p:anim calcmode="lin" valueType="num">
                                      <p:cBhvr additive="base">
                                        <p:cTn id="98" dur="2000" fill="hold"/>
                                        <p:tgtEl>
                                          <p:spTgt spid="49160">
                                            <p:txEl>
                                              <p:pRg st="22" end="2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noAutofit/>
          </a:bodyPr>
          <a:lstStyle/>
          <a:p>
            <a:pPr>
              <a:defRPr/>
            </a:pPr>
            <a:r>
              <a:rPr lang="en-US" dirty="0" smtClean="0">
                <a:cs typeface="Arial" pitchFamily="34" charset="0"/>
              </a:rPr>
              <a:t>An Imperative from </a:t>
            </a:r>
            <a:r>
              <a:rPr lang="en-US" dirty="0" smtClean="0">
                <a:cs typeface="Arial" pitchFamily="34" charset="0"/>
              </a:rPr>
              <a:t>FEMA</a:t>
            </a:r>
            <a:endParaRPr lang="en-US" dirty="0" smtClean="0">
              <a:cs typeface="Arial" pitchFamily="34" charset="0"/>
            </a:endParaRPr>
          </a:p>
        </p:txBody>
      </p:sp>
      <p:sp>
        <p:nvSpPr>
          <p:cNvPr id="3" name="Content Placeholder 2"/>
          <p:cNvSpPr>
            <a:spLocks noGrp="1"/>
          </p:cNvSpPr>
          <p:nvPr>
            <p:ph idx="1"/>
          </p:nvPr>
        </p:nvSpPr>
        <p:spPr>
          <a:xfrm>
            <a:off x="457200" y="1524000"/>
            <a:ext cx="8229600" cy="4724400"/>
          </a:xfrm>
        </p:spPr>
        <p:txBody>
          <a:bodyPr>
            <a:normAutofit fontScale="92500" lnSpcReduction="10000"/>
          </a:bodyPr>
          <a:lstStyle/>
          <a:p>
            <a:pPr marL="0" indent="0">
              <a:buNone/>
            </a:pPr>
            <a:r>
              <a:rPr lang="en-US" sz="1800" b="0" dirty="0"/>
              <a:t> </a:t>
            </a:r>
            <a:r>
              <a:rPr lang="en-US" sz="2400" b="0" dirty="0"/>
              <a:t>“</a:t>
            </a:r>
            <a:r>
              <a:rPr lang="en-US" sz="2400" b="0" i="1" dirty="0"/>
              <a:t>We need to move away from the mindset that </a:t>
            </a:r>
            <a:r>
              <a:rPr lang="en-US" sz="2400" b="0" i="1" dirty="0" smtClean="0"/>
              <a:t>federal </a:t>
            </a:r>
            <a:r>
              <a:rPr lang="en-US" sz="2400" b="0" i="1" dirty="0"/>
              <a:t>and </a:t>
            </a:r>
            <a:r>
              <a:rPr lang="en-US" sz="2400" b="0" i="1" dirty="0" smtClean="0"/>
              <a:t>state </a:t>
            </a:r>
            <a:r>
              <a:rPr lang="en-US" sz="2400" b="0" i="1" dirty="0"/>
              <a:t>governments are always in the lead, and build upon the strengths of our local </a:t>
            </a:r>
            <a:r>
              <a:rPr lang="en-US" sz="2400" b="0" i="1" dirty="0" smtClean="0"/>
              <a:t>communities…”</a:t>
            </a:r>
          </a:p>
          <a:p>
            <a:pPr marL="0" indent="0">
              <a:buNone/>
            </a:pPr>
            <a:endParaRPr lang="en-US" sz="2400" b="0" dirty="0"/>
          </a:p>
          <a:p>
            <a:pPr marL="0" indent="0">
              <a:buNone/>
            </a:pPr>
            <a:r>
              <a:rPr lang="en-US" sz="2400" b="0" i="1" dirty="0"/>
              <a:t>“When disaster strikes, the initial services provided may not come from government, but rather from churches, synagogues, mosques and other faith-based and community organizations…FEMA is working to improve our preparedness through the Whole Community framework</a:t>
            </a:r>
            <a:r>
              <a:rPr lang="en-US" sz="2400" b="0" i="1" dirty="0" smtClean="0"/>
              <a:t>.”</a:t>
            </a:r>
          </a:p>
          <a:p>
            <a:pPr marL="0" indent="0">
              <a:buNone/>
            </a:pPr>
            <a:r>
              <a:rPr lang="en-US" sz="2400" b="0" dirty="0" smtClean="0"/>
              <a:t> </a:t>
            </a:r>
            <a:endParaRPr lang="en-US" sz="2400" b="0" dirty="0"/>
          </a:p>
          <a:p>
            <a:pPr marL="0" indent="0">
              <a:buNone/>
            </a:pPr>
            <a:r>
              <a:rPr lang="en-US" sz="2400" b="0" i="1" dirty="0"/>
              <a:t>“When the community is engaged in an authentic dialogue, it becomes empowered to identify its needs and the existing resources that may be used to address them</a:t>
            </a:r>
            <a:r>
              <a:rPr lang="en-US" sz="2400" b="0" i="1" dirty="0" smtClean="0"/>
              <a:t>.”</a:t>
            </a:r>
          </a:p>
          <a:p>
            <a:pPr marL="0" indent="0" algn="r">
              <a:buNone/>
            </a:pPr>
            <a:r>
              <a:rPr lang="en-US" sz="1200" b="0" dirty="0"/>
              <a:t>						</a:t>
            </a:r>
            <a:r>
              <a:rPr lang="en-US" sz="1500" b="0" i="1" dirty="0"/>
              <a:t> </a:t>
            </a:r>
            <a:r>
              <a:rPr lang="en-US" sz="1500" b="0" i="1" dirty="0" smtClean="0"/>
              <a:t>--</a:t>
            </a:r>
            <a:r>
              <a:rPr lang="en-US" sz="1500" b="0" i="1" dirty="0"/>
              <a:t>W. Craig Fugate, FEMA Administrator </a:t>
            </a:r>
          </a:p>
          <a:p>
            <a:pPr marL="0" indent="0">
              <a:buNone/>
            </a:pPr>
            <a:endParaRPr lang="en-US" sz="1200" b="0" dirty="0" smtClean="0"/>
          </a:p>
          <a:p>
            <a:pPr marL="0" indent="0">
              <a:buNone/>
            </a:pPr>
            <a:endParaRPr lang="en-US" sz="1900" b="0" dirty="0"/>
          </a:p>
          <a:p>
            <a:pPr marL="0" indent="0">
              <a:buNone/>
            </a:pPr>
            <a:endParaRPr lang="en-US" sz="1200" b="0" dirty="0"/>
          </a:p>
          <a:p>
            <a:pPr lvl="1"/>
            <a:endParaRPr lang="en-US" sz="1400" b="0" dirty="0" smtClean="0">
              <a:latin typeface="Arial" pitchFamily="34" charset="0"/>
              <a:cs typeface="Arial" pitchFamily="34" charset="0"/>
            </a:endParaRPr>
          </a:p>
          <a:p>
            <a:endParaRPr lang="en-US" sz="1800" b="0" dirty="0">
              <a:latin typeface="Arial" pitchFamily="34" charset="0"/>
              <a:cs typeface="Arial" pitchFamily="34" charset="0"/>
            </a:endParaRPr>
          </a:p>
          <a:p>
            <a:pPr lvl="1"/>
            <a:endParaRPr lang="en-US" sz="1400" b="0" dirty="0">
              <a:latin typeface="Arial" pitchFamily="34" charset="0"/>
              <a:cs typeface="Arial" pitchFamily="34" charset="0"/>
            </a:endParaRPr>
          </a:p>
          <a:p>
            <a:pPr marL="0" indent="0">
              <a:buNone/>
            </a:pPr>
            <a:endParaRPr lang="en-US" b="0" dirty="0"/>
          </a:p>
        </p:txBody>
      </p:sp>
      <p:cxnSp>
        <p:nvCxnSpPr>
          <p:cNvPr id="5" name="Straight Connector 4"/>
          <p:cNvCxnSpPr/>
          <p:nvPr/>
        </p:nvCxnSpPr>
        <p:spPr>
          <a:xfrm>
            <a:off x="457200" y="1219200"/>
            <a:ext cx="83058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6243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0" y="206514"/>
            <a:ext cx="8229600" cy="707886"/>
          </a:xfrm>
          <a:prstGeom prst="rect">
            <a:avLst/>
          </a:prstGeom>
        </p:spPr>
        <p:txBody>
          <a:bodyPr wrap="square">
            <a:spAutoFit/>
          </a:bodyPr>
          <a:lstStyle/>
          <a:p>
            <a:pPr algn="ctr"/>
            <a:r>
              <a:rPr lang="en-US" sz="4000" b="1" dirty="0" smtClean="0"/>
              <a:t>Unmet Needs Roundtables (UNR)</a:t>
            </a:r>
            <a:endParaRPr lang="en-US" sz="4000" dirty="0"/>
          </a:p>
        </p:txBody>
      </p:sp>
      <p:cxnSp>
        <p:nvCxnSpPr>
          <p:cNvPr id="10" name="Straight Connector 9"/>
          <p:cNvCxnSpPr/>
          <p:nvPr/>
        </p:nvCxnSpPr>
        <p:spPr>
          <a:xfrm>
            <a:off x="228600" y="914400"/>
            <a:ext cx="876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3"/>
          <p:cNvSpPr txBox="1">
            <a:spLocks noChangeArrowheads="1"/>
          </p:cNvSpPr>
          <p:nvPr/>
        </p:nvSpPr>
        <p:spPr>
          <a:xfrm>
            <a:off x="228600" y="914400"/>
            <a:ext cx="8763000" cy="541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pPr>
            <a:r>
              <a:rPr lang="en-US" altLang="en-US" sz="2000" dirty="0"/>
              <a:t>NYDIS is the lead </a:t>
            </a:r>
            <a:r>
              <a:rPr lang="en-US" altLang="en-US" sz="2000" dirty="0" smtClean="0"/>
              <a:t>agency to activate and administer all long-term recovery Unmet Needs Roundtables in New York City. </a:t>
            </a:r>
          </a:p>
          <a:p>
            <a:pPr>
              <a:lnSpc>
                <a:spcPct val="80000"/>
              </a:lnSpc>
            </a:pPr>
            <a:r>
              <a:rPr lang="en-US" altLang="en-US" sz="2000" dirty="0" smtClean="0">
                <a:latin typeface="+mj-lt"/>
              </a:rPr>
              <a:t>Brings together donors and disaster case management to award financial assistance and services to survivors and victim’s families with unmet needs. </a:t>
            </a:r>
            <a:endParaRPr lang="en-US" altLang="en-US" sz="2000" dirty="0">
              <a:latin typeface="+mj-lt"/>
            </a:endParaRPr>
          </a:p>
          <a:p>
            <a:pPr>
              <a:lnSpc>
                <a:spcPct val="80000"/>
              </a:lnSpc>
            </a:pPr>
            <a:r>
              <a:rPr lang="en-US" altLang="en-US" sz="2000" dirty="0" smtClean="0">
                <a:latin typeface="+mj-lt"/>
              </a:rPr>
              <a:t>Types of Assistance</a:t>
            </a:r>
          </a:p>
          <a:p>
            <a:pPr lvl="1">
              <a:lnSpc>
                <a:spcPct val="80000"/>
              </a:lnSpc>
            </a:pPr>
            <a:r>
              <a:rPr lang="en-US" altLang="en-US" sz="1800" dirty="0" smtClean="0">
                <a:latin typeface="+mj-lt"/>
              </a:rPr>
              <a:t>Sustainable Recovery Assistance</a:t>
            </a:r>
          </a:p>
          <a:p>
            <a:pPr lvl="1">
              <a:lnSpc>
                <a:spcPct val="80000"/>
              </a:lnSpc>
            </a:pPr>
            <a:r>
              <a:rPr lang="en-US" altLang="en-US" sz="1800" dirty="0" smtClean="0">
                <a:latin typeface="+mj-lt"/>
              </a:rPr>
              <a:t>Emergency Assistance</a:t>
            </a:r>
          </a:p>
          <a:p>
            <a:pPr lvl="1">
              <a:lnSpc>
                <a:spcPct val="80000"/>
              </a:lnSpc>
            </a:pPr>
            <a:r>
              <a:rPr lang="en-US" altLang="en-US" sz="1800" dirty="0" smtClean="0">
                <a:latin typeface="+mj-lt"/>
              </a:rPr>
              <a:t>Legal Referral </a:t>
            </a:r>
          </a:p>
          <a:p>
            <a:pPr lvl="1">
              <a:lnSpc>
                <a:spcPct val="80000"/>
              </a:lnSpc>
            </a:pPr>
            <a:r>
              <a:rPr lang="en-US" altLang="en-US" sz="1800" dirty="0" smtClean="0">
                <a:latin typeface="+mj-lt"/>
              </a:rPr>
              <a:t>Mental Health &amp; Spiritual Care Referral </a:t>
            </a:r>
          </a:p>
          <a:p>
            <a:pPr marL="404813" lvl="1" indent="-342900">
              <a:lnSpc>
                <a:spcPct val="80000"/>
              </a:lnSpc>
              <a:buFont typeface="Arial" panose="020B0604020202020204" pitchFamily="34" charset="0"/>
              <a:buChar char="•"/>
            </a:pPr>
            <a:r>
              <a:rPr lang="en-US" altLang="en-US" sz="2000" dirty="0" smtClean="0">
                <a:latin typeface="+mj-lt"/>
              </a:rPr>
              <a:t>NYDIS Trains all Disaster Case Managers and Supervisor on how to access the UNR and develop applications to meet the expectations of donors</a:t>
            </a:r>
          </a:p>
          <a:p>
            <a:pPr marL="404813" lvl="1" indent="-342900">
              <a:lnSpc>
                <a:spcPct val="80000"/>
              </a:lnSpc>
              <a:buFont typeface="Arial" panose="020B0604020202020204" pitchFamily="34" charset="0"/>
              <a:buChar char="•"/>
            </a:pPr>
            <a:r>
              <a:rPr lang="en-US" altLang="en-US" sz="2000" dirty="0" smtClean="0">
                <a:latin typeface="+mj-lt"/>
              </a:rPr>
              <a:t>NYDIS fundraises for and oversees the NYC Unmet Needs Fund ($22M to Date)</a:t>
            </a:r>
            <a:endParaRPr lang="en-US" altLang="en-US" sz="2000" dirty="0">
              <a:latin typeface="+mj-lt"/>
            </a:endParaRPr>
          </a:p>
          <a:p>
            <a:pPr marL="404813" lvl="1" indent="-342900">
              <a:lnSpc>
                <a:spcPct val="80000"/>
              </a:lnSpc>
              <a:buFont typeface="Arial" panose="020B0604020202020204" pitchFamily="34" charset="0"/>
              <a:buChar char="•"/>
            </a:pPr>
            <a:r>
              <a:rPr lang="en-US" altLang="en-US" sz="2000" dirty="0" smtClean="0">
                <a:latin typeface="+mj-lt"/>
              </a:rPr>
              <a:t>Lead agency to manage the Exit </a:t>
            </a:r>
            <a:r>
              <a:rPr lang="en-US" altLang="en-US" sz="2000" dirty="0" err="1" smtClean="0">
                <a:latin typeface="+mj-lt"/>
              </a:rPr>
              <a:t>Interiews</a:t>
            </a:r>
            <a:r>
              <a:rPr lang="en-US" altLang="en-US" sz="2000" dirty="0" smtClean="0">
                <a:latin typeface="+mj-lt"/>
              </a:rPr>
              <a:t>/Unmet Needs Assessments in all NYC OEM DASC Operations and for the CAN/Case Management Coordination Committee of New York City VOAD &amp; the Human Services Council of New York</a:t>
            </a:r>
          </a:p>
          <a:p>
            <a:pPr>
              <a:lnSpc>
                <a:spcPct val="80000"/>
              </a:lnSpc>
            </a:pPr>
            <a:r>
              <a:rPr lang="en-US" altLang="en-US" sz="2000" dirty="0" smtClean="0">
                <a:latin typeface="+mj-lt"/>
              </a:rPr>
              <a:t>NYDIS and Spark Relief USA manage</a:t>
            </a:r>
            <a:r>
              <a:rPr lang="en-US" altLang="en-US" sz="2000" b="1" dirty="0" smtClean="0">
                <a:latin typeface="+mj-lt"/>
              </a:rPr>
              <a:t> </a:t>
            </a:r>
            <a:r>
              <a:rPr lang="en-US" altLang="en-US" sz="2000" b="1" dirty="0" smtClean="0">
                <a:latin typeface="+mj-lt"/>
                <a:hlinkClick r:id="rId2"/>
              </a:rPr>
              <a:t>www.unmetneedsroundtables.org</a:t>
            </a:r>
            <a:r>
              <a:rPr lang="en-US" altLang="en-US" sz="2000" b="1" dirty="0" smtClean="0">
                <a:latin typeface="+mj-lt"/>
              </a:rPr>
              <a:t> - </a:t>
            </a:r>
            <a:r>
              <a:rPr lang="en-US" altLang="en-US" sz="2000" dirty="0" smtClean="0">
                <a:latin typeface="+mj-lt"/>
              </a:rPr>
              <a:t>a secure online application portal and client/donor data tracking and reporting tool that is used in New York State and now available nationally</a:t>
            </a:r>
            <a:r>
              <a:rPr lang="en-US" altLang="en-US" sz="2100" dirty="0" smtClean="0">
                <a:latin typeface="+mj-lt"/>
              </a:rPr>
              <a:t>.</a:t>
            </a:r>
            <a:endParaRPr lang="en-US" altLang="en-US" sz="2100" dirty="0">
              <a:latin typeface="+mj-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5819774"/>
            <a:ext cx="990600" cy="9906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4164" y="5810250"/>
            <a:ext cx="990600" cy="9906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3913" y="5829300"/>
            <a:ext cx="990600" cy="99060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00" y="5819774"/>
            <a:ext cx="952500" cy="95250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6451" y="5819774"/>
            <a:ext cx="971549" cy="971549"/>
          </a:xfrm>
          <a:prstGeom prst="rect">
            <a:avLst/>
          </a:prstGeom>
        </p:spPr>
      </p:pic>
    </p:spTree>
    <p:extLst>
      <p:ext uri="{BB962C8B-B14F-4D97-AF65-F5344CB8AC3E}">
        <p14:creationId xmlns:p14="http://schemas.microsoft.com/office/powerpoint/2010/main" val="19428111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body" idx="1"/>
          </p:nvPr>
        </p:nvSpPr>
        <p:spPr>
          <a:xfrm>
            <a:off x="228600" y="1219200"/>
            <a:ext cx="8763000" cy="5549900"/>
          </a:xfrm>
        </p:spPr>
        <p:txBody>
          <a:bodyPr>
            <a:normAutofit fontScale="92500" lnSpcReduction="10000"/>
          </a:bodyPr>
          <a:lstStyle/>
          <a:p>
            <a:pPr marL="0" indent="0">
              <a:lnSpc>
                <a:spcPct val="90000"/>
              </a:lnSpc>
              <a:buNone/>
            </a:pPr>
            <a:r>
              <a:rPr lang="en-US" altLang="en-US" sz="2400" b="1" dirty="0" smtClean="0"/>
              <a:t>HOWCALM®</a:t>
            </a:r>
            <a:endParaRPr lang="en-US" altLang="en-US" sz="2400" b="1" dirty="0"/>
          </a:p>
          <a:p>
            <a:pPr marL="0" indent="0">
              <a:lnSpc>
                <a:spcPct val="90000"/>
              </a:lnSpc>
              <a:buNone/>
            </a:pPr>
            <a:r>
              <a:rPr lang="en-US" altLang="en-US" sz="2400" b="1" dirty="0" smtClean="0">
                <a:latin typeface="+mj-lt"/>
              </a:rPr>
              <a:t>House </a:t>
            </a:r>
            <a:r>
              <a:rPr lang="en-US" altLang="en-US" sz="2400" b="1" dirty="0">
                <a:latin typeface="+mj-lt"/>
              </a:rPr>
              <a:t>of Worship Communitywide Asset </a:t>
            </a:r>
            <a:r>
              <a:rPr lang="en-US" altLang="en-US" sz="2400" b="1" dirty="0" smtClean="0">
                <a:latin typeface="+mj-lt"/>
              </a:rPr>
              <a:t>&amp; </a:t>
            </a:r>
            <a:r>
              <a:rPr lang="en-US" altLang="en-US" sz="2400" b="1" dirty="0">
                <a:latin typeface="+mj-lt"/>
              </a:rPr>
              <a:t>Logistics Management </a:t>
            </a:r>
            <a:endParaRPr lang="en-US" altLang="en-US" sz="2400" b="1" dirty="0" smtClean="0">
              <a:latin typeface="+mj-lt"/>
            </a:endParaRPr>
          </a:p>
          <a:p>
            <a:pPr>
              <a:lnSpc>
                <a:spcPct val="90000"/>
              </a:lnSpc>
            </a:pPr>
            <a:r>
              <a:rPr lang="en-US" altLang="en-US" sz="2400" dirty="0" smtClean="0">
                <a:latin typeface="+mj-lt"/>
              </a:rPr>
              <a:t>A </a:t>
            </a:r>
            <a:r>
              <a:rPr lang="en-US" altLang="en-US" sz="2400" dirty="0">
                <a:latin typeface="+mj-lt"/>
              </a:rPr>
              <a:t>secure, online, proprietary database system that tracks the logistics and resources of:</a:t>
            </a:r>
          </a:p>
          <a:p>
            <a:pPr lvl="1">
              <a:lnSpc>
                <a:spcPct val="90000"/>
              </a:lnSpc>
            </a:pPr>
            <a:r>
              <a:rPr lang="en-US" altLang="en-US" sz="2000" dirty="0">
                <a:latin typeface="+mj-lt"/>
              </a:rPr>
              <a:t>Houses of Worship</a:t>
            </a:r>
          </a:p>
          <a:p>
            <a:pPr lvl="1">
              <a:lnSpc>
                <a:spcPct val="90000"/>
              </a:lnSpc>
            </a:pPr>
            <a:r>
              <a:rPr lang="en-US" altLang="en-US" sz="2000" dirty="0">
                <a:latin typeface="+mj-lt"/>
              </a:rPr>
              <a:t>Religious Schools</a:t>
            </a:r>
          </a:p>
          <a:p>
            <a:pPr lvl="1">
              <a:lnSpc>
                <a:spcPct val="90000"/>
              </a:lnSpc>
            </a:pPr>
            <a:r>
              <a:rPr lang="en-US" altLang="en-US" sz="2000" dirty="0">
                <a:latin typeface="+mj-lt"/>
              </a:rPr>
              <a:t>Faith-based Disaster Human Service </a:t>
            </a:r>
            <a:r>
              <a:rPr lang="en-US" altLang="en-US" sz="2000" dirty="0" smtClean="0">
                <a:latin typeface="+mj-lt"/>
              </a:rPr>
              <a:t>Providers</a:t>
            </a:r>
          </a:p>
          <a:p>
            <a:pPr>
              <a:lnSpc>
                <a:spcPct val="80000"/>
              </a:lnSpc>
            </a:pPr>
            <a:r>
              <a:rPr lang="en-US" altLang="en-US" sz="2400" dirty="0">
                <a:latin typeface="+mj-lt"/>
              </a:rPr>
              <a:t>Holds 5 Tiers of Data:</a:t>
            </a:r>
          </a:p>
          <a:p>
            <a:pPr lvl="1">
              <a:lnSpc>
                <a:spcPct val="80000"/>
              </a:lnSpc>
            </a:pPr>
            <a:r>
              <a:rPr lang="en-US" altLang="en-US" sz="2400" dirty="0">
                <a:latin typeface="+mj-lt"/>
              </a:rPr>
              <a:t>Tier 1 — Location &amp; Senior Leaders</a:t>
            </a:r>
          </a:p>
          <a:p>
            <a:pPr lvl="1">
              <a:lnSpc>
                <a:spcPct val="80000"/>
              </a:lnSpc>
            </a:pPr>
            <a:r>
              <a:rPr lang="en-US" altLang="en-US" sz="2400" dirty="0">
                <a:latin typeface="+mj-lt"/>
              </a:rPr>
              <a:t>Tier 2— Emergency Contacts</a:t>
            </a:r>
          </a:p>
          <a:p>
            <a:pPr lvl="2">
              <a:lnSpc>
                <a:spcPct val="80000"/>
              </a:lnSpc>
            </a:pPr>
            <a:r>
              <a:rPr lang="en-US" altLang="en-US" sz="2000" dirty="0">
                <a:latin typeface="+mj-lt"/>
              </a:rPr>
              <a:t> Including Senior Staff with Disaster-related Credentials</a:t>
            </a:r>
          </a:p>
          <a:p>
            <a:pPr lvl="1">
              <a:lnSpc>
                <a:spcPct val="80000"/>
              </a:lnSpc>
            </a:pPr>
            <a:r>
              <a:rPr lang="en-US" altLang="en-US" sz="2400" dirty="0">
                <a:latin typeface="+mj-lt"/>
              </a:rPr>
              <a:t>Tier 3— Facilities &amp; Programs</a:t>
            </a:r>
          </a:p>
          <a:p>
            <a:pPr lvl="2">
              <a:lnSpc>
                <a:spcPct val="80000"/>
              </a:lnSpc>
            </a:pPr>
            <a:r>
              <a:rPr lang="en-US" altLang="en-US" sz="2000" dirty="0">
                <a:latin typeface="+mj-lt"/>
              </a:rPr>
              <a:t>Physical Plant, Facilities, &amp; Equipment</a:t>
            </a:r>
          </a:p>
          <a:p>
            <a:pPr lvl="2">
              <a:lnSpc>
                <a:spcPct val="80000"/>
              </a:lnSpc>
            </a:pPr>
            <a:r>
              <a:rPr lang="en-US" altLang="en-US" sz="2000" dirty="0">
                <a:latin typeface="+mj-lt"/>
              </a:rPr>
              <a:t>Community-Based Outreach &amp; Social Services</a:t>
            </a:r>
          </a:p>
          <a:p>
            <a:pPr lvl="2">
              <a:lnSpc>
                <a:spcPct val="80000"/>
              </a:lnSpc>
            </a:pPr>
            <a:r>
              <a:rPr lang="en-US" altLang="en-US" sz="2000" dirty="0">
                <a:latin typeface="+mj-lt"/>
              </a:rPr>
              <a:t>Personnel Skills and Languages </a:t>
            </a:r>
          </a:p>
          <a:p>
            <a:pPr lvl="1">
              <a:lnSpc>
                <a:spcPct val="80000"/>
              </a:lnSpc>
            </a:pPr>
            <a:r>
              <a:rPr lang="en-US" altLang="en-US" sz="2400" dirty="0">
                <a:latin typeface="+mj-lt"/>
              </a:rPr>
              <a:t>Tier 4— Geographic Information Systems (GIS)</a:t>
            </a:r>
          </a:p>
          <a:p>
            <a:pPr lvl="2">
              <a:lnSpc>
                <a:spcPct val="80000"/>
              </a:lnSpc>
            </a:pPr>
            <a:r>
              <a:rPr lang="en-US" altLang="en-US" sz="2000" dirty="0">
                <a:latin typeface="+mj-lt"/>
              </a:rPr>
              <a:t>Maps Location and All-hazards Vulnerabilities</a:t>
            </a:r>
          </a:p>
          <a:p>
            <a:pPr lvl="1">
              <a:lnSpc>
                <a:spcPct val="80000"/>
              </a:lnSpc>
            </a:pPr>
            <a:r>
              <a:rPr lang="en-US" altLang="en-US" sz="2400" dirty="0">
                <a:latin typeface="+mj-lt"/>
              </a:rPr>
              <a:t>Tier 5— Homebound Congregant Registry</a:t>
            </a:r>
          </a:p>
          <a:p>
            <a:pPr lvl="2">
              <a:lnSpc>
                <a:spcPct val="80000"/>
              </a:lnSpc>
            </a:pPr>
            <a:r>
              <a:rPr lang="en-US" altLang="en-US" sz="2000" dirty="0">
                <a:latin typeface="+mj-lt"/>
              </a:rPr>
              <a:t> For congregants unable to self-evacuate</a:t>
            </a:r>
          </a:p>
          <a:p>
            <a:pPr lvl="1">
              <a:lnSpc>
                <a:spcPct val="90000"/>
              </a:lnSpc>
            </a:pPr>
            <a:endParaRPr lang="en-US" altLang="en-US" sz="2400" dirty="0">
              <a:latin typeface="+mj-lt"/>
            </a:endParaRPr>
          </a:p>
        </p:txBody>
      </p:sp>
      <p:pic>
        <p:nvPicPr>
          <p:cNvPr id="31752" name="Picture 8" descr="HOWCAL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4538134"/>
            <a:ext cx="2362200" cy="223096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57200" y="457200"/>
            <a:ext cx="8229600" cy="707886"/>
          </a:xfrm>
          <a:prstGeom prst="rect">
            <a:avLst/>
          </a:prstGeom>
        </p:spPr>
        <p:txBody>
          <a:bodyPr wrap="square">
            <a:spAutoFit/>
          </a:bodyPr>
          <a:lstStyle/>
          <a:p>
            <a:pPr algn="ctr"/>
            <a:r>
              <a:rPr lang="en-US" sz="4000" b="1" dirty="0" smtClean="0"/>
              <a:t>Faith Community Asset Mapping</a:t>
            </a:r>
            <a:endParaRPr lang="en-US" sz="4000" dirty="0"/>
          </a:p>
        </p:txBody>
      </p:sp>
      <p:cxnSp>
        <p:nvCxnSpPr>
          <p:cNvPr id="10" name="Straight Connector 9"/>
          <p:cNvCxnSpPr/>
          <p:nvPr/>
        </p:nvCxnSpPr>
        <p:spPr>
          <a:xfrm>
            <a:off x="228600" y="1143000"/>
            <a:ext cx="876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21635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8" name="Picture 10" descr="map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63268">
            <a:off x="4916488" y="2038350"/>
            <a:ext cx="3770312" cy="3905250"/>
          </a:xfrm>
          <a:prstGeom prst="rect">
            <a:avLst/>
          </a:prstGeom>
          <a:noFill/>
          <a:extLst>
            <a:ext uri="{909E8E84-426E-40DD-AFC4-6F175D3DCCD1}">
              <a14:hiddenFill xmlns:a14="http://schemas.microsoft.com/office/drawing/2010/main">
                <a:solidFill>
                  <a:srgbClr val="FFFFFF"/>
                </a:solidFill>
              </a14:hiddenFill>
            </a:ext>
          </a:extLst>
        </p:spPr>
      </p:pic>
      <p:pic>
        <p:nvPicPr>
          <p:cNvPr id="53259" name="Picture 11" descr="mapaf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79017">
            <a:off x="2632279" y="2335951"/>
            <a:ext cx="3867150" cy="399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60" name="Group 12"/>
          <p:cNvGrpSpPr>
            <a:grpSpLocks/>
          </p:cNvGrpSpPr>
          <p:nvPr/>
        </p:nvGrpSpPr>
        <p:grpSpPr bwMode="auto">
          <a:xfrm>
            <a:off x="106363" y="4648200"/>
            <a:ext cx="8948737" cy="2190750"/>
            <a:chOff x="67" y="2740"/>
            <a:chExt cx="5637" cy="1284"/>
          </a:xfrm>
        </p:grpSpPr>
        <p:pic>
          <p:nvPicPr>
            <p:cNvPr id="53261" name="Picture 13" descr="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 y="2742"/>
              <a:ext cx="1039" cy="762"/>
            </a:xfrm>
            <a:prstGeom prst="rect">
              <a:avLst/>
            </a:prstGeom>
            <a:noFill/>
            <a:extLst>
              <a:ext uri="{909E8E84-426E-40DD-AFC4-6F175D3DCCD1}">
                <a14:hiddenFill xmlns:a14="http://schemas.microsoft.com/office/drawing/2010/main">
                  <a:solidFill>
                    <a:srgbClr val="FFFFFF"/>
                  </a:solidFill>
                </a14:hiddenFill>
              </a:ext>
            </a:extLst>
          </p:spPr>
        </p:pic>
        <p:pic>
          <p:nvPicPr>
            <p:cNvPr id="53262" name="Picture 14" descr="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8" y="2746"/>
              <a:ext cx="1081" cy="1278"/>
            </a:xfrm>
            <a:prstGeom prst="rect">
              <a:avLst/>
            </a:prstGeom>
            <a:noFill/>
            <a:extLst>
              <a:ext uri="{909E8E84-426E-40DD-AFC4-6F175D3DCCD1}">
                <a14:hiddenFill xmlns:a14="http://schemas.microsoft.com/office/drawing/2010/main">
                  <a:solidFill>
                    <a:srgbClr val="FFFFFF"/>
                  </a:solidFill>
                </a14:hiddenFill>
              </a:ext>
            </a:extLst>
          </p:spPr>
        </p:pic>
        <p:pic>
          <p:nvPicPr>
            <p:cNvPr id="53263" name="Picture 15" descr="0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17" y="2745"/>
              <a:ext cx="1087" cy="1060"/>
            </a:xfrm>
            <a:prstGeom prst="rect">
              <a:avLst/>
            </a:prstGeom>
            <a:noFill/>
            <a:extLst>
              <a:ext uri="{909E8E84-426E-40DD-AFC4-6F175D3DCCD1}">
                <a14:hiddenFill xmlns:a14="http://schemas.microsoft.com/office/drawing/2010/main">
                  <a:solidFill>
                    <a:srgbClr val="FFFFFF"/>
                  </a:solidFill>
                </a14:hiddenFill>
              </a:ext>
            </a:extLst>
          </p:spPr>
        </p:pic>
        <p:pic>
          <p:nvPicPr>
            <p:cNvPr id="53264" name="Picture 16" descr="0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1" y="2740"/>
              <a:ext cx="1097" cy="889"/>
            </a:xfrm>
            <a:prstGeom prst="rect">
              <a:avLst/>
            </a:prstGeom>
            <a:noFill/>
            <a:extLst>
              <a:ext uri="{909E8E84-426E-40DD-AFC4-6F175D3DCCD1}">
                <a14:hiddenFill xmlns:a14="http://schemas.microsoft.com/office/drawing/2010/main">
                  <a:solidFill>
                    <a:srgbClr val="FFFFFF"/>
                  </a:solidFill>
                </a14:hiddenFill>
              </a:ext>
            </a:extLst>
          </p:spPr>
        </p:pic>
        <p:pic>
          <p:nvPicPr>
            <p:cNvPr id="53265" name="Picture 17" descr="0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81" y="2746"/>
              <a:ext cx="1082" cy="1055"/>
            </a:xfrm>
            <a:prstGeom prst="rect">
              <a:avLst/>
            </a:prstGeom>
            <a:noFill/>
            <a:extLst>
              <a:ext uri="{909E8E84-426E-40DD-AFC4-6F175D3DCCD1}">
                <a14:hiddenFill xmlns:a14="http://schemas.microsoft.com/office/drawing/2010/main">
                  <a:solidFill>
                    <a:srgbClr val="FFFFFF"/>
                  </a:solidFill>
                </a14:hiddenFill>
              </a:ext>
            </a:extLst>
          </p:spPr>
        </p:pic>
      </p:grpSp>
      <p:pic>
        <p:nvPicPr>
          <p:cNvPr id="53271" name="Picture 23" descr="HOWCAL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50868" y="1230934"/>
            <a:ext cx="1066800" cy="1006475"/>
          </a:xfrm>
          <a:prstGeom prst="rect">
            <a:avLst/>
          </a:prstGeom>
          <a:noFill/>
          <a:extLst>
            <a:ext uri="{909E8E84-426E-40DD-AFC4-6F175D3DCCD1}">
              <a14:hiddenFill xmlns:a14="http://schemas.microsoft.com/office/drawing/2010/main">
                <a:solidFill>
                  <a:srgbClr val="FFFFFF"/>
                </a:solidFill>
              </a14:hiddenFill>
            </a:ext>
          </a:extLst>
        </p:spPr>
      </p:pic>
      <p:sp>
        <p:nvSpPr>
          <p:cNvPr id="53273" name="Rectangle 25"/>
          <p:cNvSpPr>
            <a:spLocks noChangeArrowheads="1"/>
          </p:cNvSpPr>
          <p:nvPr/>
        </p:nvSpPr>
        <p:spPr bwMode="auto">
          <a:xfrm>
            <a:off x="76199" y="1524000"/>
            <a:ext cx="4335391"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fontAlgn="base">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fontAlgn="base">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fontAlgn="base">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fontAlgn="base">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nSpc>
                <a:spcPct val="90000"/>
              </a:lnSpc>
              <a:buClrTx/>
              <a:buFont typeface="Wingdings" panose="05000000000000000000" pitchFamily="2" charset="2"/>
              <a:buChar char="§"/>
            </a:pPr>
            <a:r>
              <a:rPr lang="en-US" altLang="en-US" sz="2000" dirty="0" smtClean="0">
                <a:latin typeface="+mj-lt"/>
              </a:rPr>
              <a:t>7,000 Geo-Coded and Mapped FBOs</a:t>
            </a:r>
            <a:endParaRPr lang="en-US" altLang="en-US" sz="2000" dirty="0">
              <a:latin typeface="+mj-lt"/>
            </a:endParaRPr>
          </a:p>
          <a:p>
            <a:pPr>
              <a:lnSpc>
                <a:spcPct val="90000"/>
              </a:lnSpc>
              <a:buClrTx/>
              <a:buFont typeface="Wingdings" panose="05000000000000000000" pitchFamily="2" charset="2"/>
              <a:buChar char="§"/>
            </a:pPr>
            <a:r>
              <a:rPr lang="en-US" altLang="en-US" sz="2000" dirty="0" smtClean="0">
                <a:latin typeface="+mj-lt"/>
              </a:rPr>
              <a:t>1300 Flood Zone Mapped HOW</a:t>
            </a:r>
          </a:p>
          <a:p>
            <a:pPr>
              <a:lnSpc>
                <a:spcPct val="90000"/>
              </a:lnSpc>
              <a:buClrTx/>
              <a:buFont typeface="Wingdings" panose="05000000000000000000" pitchFamily="2" charset="2"/>
              <a:buChar char="§"/>
            </a:pPr>
            <a:r>
              <a:rPr lang="en-US" altLang="en-US" sz="2000" dirty="0" smtClean="0">
                <a:latin typeface="+mj-lt"/>
              </a:rPr>
              <a:t>300 Critical Sites Mapped</a:t>
            </a:r>
            <a:endParaRPr lang="en-US" altLang="en-US" sz="2000" dirty="0">
              <a:latin typeface="+mj-lt"/>
            </a:endParaRPr>
          </a:p>
        </p:txBody>
      </p:sp>
      <p:sp>
        <p:nvSpPr>
          <p:cNvPr id="14" name="Rectangle 13"/>
          <p:cNvSpPr/>
          <p:nvPr/>
        </p:nvSpPr>
        <p:spPr>
          <a:xfrm>
            <a:off x="457200" y="457200"/>
            <a:ext cx="8229600" cy="707886"/>
          </a:xfrm>
          <a:prstGeom prst="rect">
            <a:avLst/>
          </a:prstGeom>
        </p:spPr>
        <p:txBody>
          <a:bodyPr wrap="square">
            <a:spAutoFit/>
          </a:bodyPr>
          <a:lstStyle/>
          <a:p>
            <a:pPr algn="ctr"/>
            <a:r>
              <a:rPr lang="en-US" sz="4000" b="1" dirty="0" smtClean="0"/>
              <a:t>Faith Community Asset Mapping</a:t>
            </a:r>
            <a:endParaRPr lang="en-US" sz="4000" dirty="0"/>
          </a:p>
        </p:txBody>
      </p:sp>
      <p:cxnSp>
        <p:nvCxnSpPr>
          <p:cNvPr id="15" name="Straight Connector 14"/>
          <p:cNvCxnSpPr/>
          <p:nvPr/>
        </p:nvCxnSpPr>
        <p:spPr>
          <a:xfrm>
            <a:off x="228600" y="1143000"/>
            <a:ext cx="876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6349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1500"/>
                                  </p:stCondLst>
                                  <p:childTnLst>
                                    <p:set>
                                      <p:cBhvr>
                                        <p:cTn id="6" dur="1" fill="hold">
                                          <p:stCondLst>
                                            <p:cond delay="0"/>
                                          </p:stCondLst>
                                        </p:cTn>
                                        <p:tgtEl>
                                          <p:spTgt spid="53259"/>
                                        </p:tgtEl>
                                        <p:attrNameLst>
                                          <p:attrName>style.visibility</p:attrName>
                                        </p:attrNameLst>
                                      </p:cBhvr>
                                      <p:to>
                                        <p:strVal val="visible"/>
                                      </p:to>
                                    </p:set>
                                    <p:animEffect transition="in" filter="fade">
                                      <p:cBhvr>
                                        <p:cTn id="7" dur="800" decel="100000"/>
                                        <p:tgtEl>
                                          <p:spTgt spid="53259"/>
                                        </p:tgtEl>
                                      </p:cBhvr>
                                    </p:animEffect>
                                    <p:anim calcmode="lin" valueType="num">
                                      <p:cBhvr>
                                        <p:cTn id="8" dur="800" decel="100000" fill="hold"/>
                                        <p:tgtEl>
                                          <p:spTgt spid="53259"/>
                                        </p:tgtEl>
                                        <p:attrNameLst>
                                          <p:attrName>style.rotation</p:attrName>
                                        </p:attrNameLst>
                                      </p:cBhvr>
                                      <p:tavLst>
                                        <p:tav tm="0">
                                          <p:val>
                                            <p:fltVal val="-90"/>
                                          </p:val>
                                        </p:tav>
                                        <p:tav tm="100000">
                                          <p:val>
                                            <p:fltVal val="0"/>
                                          </p:val>
                                        </p:tav>
                                      </p:tavLst>
                                    </p:anim>
                                    <p:anim calcmode="lin" valueType="num">
                                      <p:cBhvr>
                                        <p:cTn id="9" dur="800" decel="100000" fill="hold"/>
                                        <p:tgtEl>
                                          <p:spTgt spid="53259"/>
                                        </p:tgtEl>
                                        <p:attrNameLst>
                                          <p:attrName>ppt_x</p:attrName>
                                        </p:attrNameLst>
                                      </p:cBhvr>
                                      <p:tavLst>
                                        <p:tav tm="0">
                                          <p:val>
                                            <p:strVal val="#ppt_x+0.4"/>
                                          </p:val>
                                        </p:tav>
                                        <p:tav tm="100000">
                                          <p:val>
                                            <p:strVal val="#ppt_x-0.05"/>
                                          </p:val>
                                        </p:tav>
                                      </p:tavLst>
                                    </p:anim>
                                    <p:anim calcmode="lin" valueType="num">
                                      <p:cBhvr>
                                        <p:cTn id="10" dur="800" decel="100000" fill="hold"/>
                                        <p:tgtEl>
                                          <p:spTgt spid="5325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325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3259"/>
                                        </p:tgtEl>
                                        <p:attrNameLst>
                                          <p:attrName>ppt_y</p:attrName>
                                        </p:attrNameLst>
                                      </p:cBhvr>
                                      <p:tavLst>
                                        <p:tav tm="0">
                                          <p:val>
                                            <p:strVal val="#ppt_y+0.1"/>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53260"/>
                                        </p:tgtEl>
                                        <p:attrNameLst>
                                          <p:attrName>style.visibility</p:attrName>
                                        </p:attrNameLst>
                                      </p:cBhvr>
                                      <p:to>
                                        <p:strVal val="visible"/>
                                      </p:to>
                                    </p:set>
                                    <p:anim calcmode="lin" valueType="num">
                                      <p:cBhvr additive="base">
                                        <p:cTn id="15" dur="500" fill="hold"/>
                                        <p:tgtEl>
                                          <p:spTgt spid="53260"/>
                                        </p:tgtEl>
                                        <p:attrNameLst>
                                          <p:attrName>ppt_x</p:attrName>
                                        </p:attrNameLst>
                                      </p:cBhvr>
                                      <p:tavLst>
                                        <p:tav tm="0">
                                          <p:val>
                                            <p:strVal val="0-#ppt_w/2"/>
                                          </p:val>
                                        </p:tav>
                                        <p:tav tm="100000">
                                          <p:val>
                                            <p:strVal val="#ppt_x"/>
                                          </p:val>
                                        </p:tav>
                                      </p:tavLst>
                                    </p:anim>
                                    <p:anim calcmode="lin" valueType="num">
                                      <p:cBhvr additive="base">
                                        <p:cTn id="16" dur="500" fill="hold"/>
                                        <p:tgtEl>
                                          <p:spTgt spid="53260"/>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2500"/>
                            </p:stCondLst>
                            <p:childTnLst>
                              <p:par>
                                <p:cTn id="18" presetID="37" presetClass="entr" presetSubtype="0" fill="hold" nodeType="afterEffect">
                                  <p:stCondLst>
                                    <p:cond delay="0"/>
                                  </p:stCondLst>
                                  <p:childTnLst>
                                    <p:set>
                                      <p:cBhvr>
                                        <p:cTn id="19" dur="1" fill="hold">
                                          <p:stCondLst>
                                            <p:cond delay="0"/>
                                          </p:stCondLst>
                                        </p:cTn>
                                        <p:tgtEl>
                                          <p:spTgt spid="53258"/>
                                        </p:tgtEl>
                                        <p:attrNameLst>
                                          <p:attrName>style.visibility</p:attrName>
                                        </p:attrNameLst>
                                      </p:cBhvr>
                                      <p:to>
                                        <p:strVal val="visible"/>
                                      </p:to>
                                    </p:set>
                                    <p:animEffect transition="in" filter="fade">
                                      <p:cBhvr>
                                        <p:cTn id="20" dur="1000"/>
                                        <p:tgtEl>
                                          <p:spTgt spid="53258"/>
                                        </p:tgtEl>
                                      </p:cBhvr>
                                    </p:animEffect>
                                    <p:anim calcmode="lin" valueType="num">
                                      <p:cBhvr>
                                        <p:cTn id="21" dur="1000" fill="hold"/>
                                        <p:tgtEl>
                                          <p:spTgt spid="53258"/>
                                        </p:tgtEl>
                                        <p:attrNameLst>
                                          <p:attrName>ppt_x</p:attrName>
                                        </p:attrNameLst>
                                      </p:cBhvr>
                                      <p:tavLst>
                                        <p:tav tm="0">
                                          <p:val>
                                            <p:strVal val="#ppt_x"/>
                                          </p:val>
                                        </p:tav>
                                        <p:tav tm="100000">
                                          <p:val>
                                            <p:strVal val="#ppt_x"/>
                                          </p:val>
                                        </p:tav>
                                      </p:tavLst>
                                    </p:anim>
                                    <p:anim calcmode="lin" valueType="num">
                                      <p:cBhvr>
                                        <p:cTn id="22" dur="900" decel="100000" fill="hold"/>
                                        <p:tgtEl>
                                          <p:spTgt spid="5325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5325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type="body" idx="1"/>
          </p:nvPr>
        </p:nvSpPr>
        <p:spPr>
          <a:xfrm>
            <a:off x="685800" y="1219200"/>
            <a:ext cx="8001000" cy="5486400"/>
          </a:xfrm>
        </p:spPr>
        <p:txBody>
          <a:bodyPr>
            <a:normAutofit/>
          </a:bodyPr>
          <a:lstStyle/>
          <a:p>
            <a:pPr>
              <a:lnSpc>
                <a:spcPct val="80000"/>
              </a:lnSpc>
            </a:pPr>
            <a:r>
              <a:rPr lang="en-US" altLang="en-US" sz="2000" b="1" dirty="0">
                <a:effectLst>
                  <a:outerShdw blurRad="38100" dist="38100" dir="2700000" algn="tl">
                    <a:srgbClr val="000000">
                      <a:alpha val="43137"/>
                    </a:srgbClr>
                  </a:outerShdw>
                </a:effectLst>
                <a:latin typeface="+mj-lt"/>
              </a:rPr>
              <a:t>Terrorist Attacks, September 11, 2001</a:t>
            </a:r>
          </a:p>
          <a:p>
            <a:pPr>
              <a:lnSpc>
                <a:spcPct val="80000"/>
              </a:lnSpc>
            </a:pPr>
            <a:r>
              <a:rPr lang="en-US" altLang="en-US" sz="2000" dirty="0">
                <a:latin typeface="+mj-lt"/>
              </a:rPr>
              <a:t>Anthrax Attacks, October 2001</a:t>
            </a:r>
          </a:p>
          <a:p>
            <a:pPr>
              <a:lnSpc>
                <a:spcPct val="80000"/>
              </a:lnSpc>
            </a:pPr>
            <a:r>
              <a:rPr lang="en-US" altLang="en-US" sz="2000" dirty="0">
                <a:latin typeface="+mj-lt"/>
              </a:rPr>
              <a:t>Flight 587 Crash, November 12, 2001</a:t>
            </a:r>
          </a:p>
          <a:p>
            <a:pPr>
              <a:lnSpc>
                <a:spcPct val="80000"/>
              </a:lnSpc>
            </a:pPr>
            <a:r>
              <a:rPr lang="en-US" altLang="en-US" sz="2000" dirty="0">
                <a:latin typeface="+mj-lt"/>
              </a:rPr>
              <a:t>Northeast Power Grid Blackout, August 14, 2003</a:t>
            </a:r>
          </a:p>
          <a:p>
            <a:pPr>
              <a:lnSpc>
                <a:spcPct val="80000"/>
              </a:lnSpc>
            </a:pPr>
            <a:r>
              <a:rPr lang="en-US" altLang="en-US" sz="2000" dirty="0">
                <a:latin typeface="+mj-lt"/>
              </a:rPr>
              <a:t>Staten Island Ferry Crash, October 15, 2003</a:t>
            </a:r>
          </a:p>
          <a:p>
            <a:pPr>
              <a:lnSpc>
                <a:spcPct val="80000"/>
              </a:lnSpc>
            </a:pPr>
            <a:r>
              <a:rPr lang="en-US" altLang="en-US" sz="2000" dirty="0">
                <a:latin typeface="+mj-lt"/>
              </a:rPr>
              <a:t>21” Blizzard, January 20, 2004</a:t>
            </a:r>
          </a:p>
          <a:p>
            <a:pPr>
              <a:lnSpc>
                <a:spcPct val="80000"/>
              </a:lnSpc>
            </a:pPr>
            <a:r>
              <a:rPr lang="en-US" altLang="en-US" sz="2000" b="1" dirty="0">
                <a:effectLst>
                  <a:outerShdw blurRad="38100" dist="38100" dir="2700000" algn="tl">
                    <a:srgbClr val="000000">
                      <a:alpha val="43137"/>
                    </a:srgbClr>
                  </a:outerShdw>
                </a:effectLst>
                <a:latin typeface="+mj-lt"/>
              </a:rPr>
              <a:t>Hurricanes Katrina/Rita </a:t>
            </a:r>
            <a:r>
              <a:rPr lang="en-US" altLang="en-US" sz="2000" b="1" dirty="0" smtClean="0">
                <a:effectLst>
                  <a:outerShdw blurRad="38100" dist="38100" dir="2700000" algn="tl">
                    <a:srgbClr val="000000">
                      <a:alpha val="43137"/>
                    </a:srgbClr>
                  </a:outerShdw>
                </a:effectLst>
                <a:latin typeface="+mj-lt"/>
              </a:rPr>
              <a:t>Evacuations &amp; Resettlement, </a:t>
            </a:r>
            <a:r>
              <a:rPr lang="en-US" altLang="en-US" sz="2000" b="1" dirty="0">
                <a:effectLst>
                  <a:outerShdw blurRad="38100" dist="38100" dir="2700000" algn="tl">
                    <a:srgbClr val="000000">
                      <a:alpha val="43137"/>
                    </a:srgbClr>
                  </a:outerShdw>
                </a:effectLst>
                <a:latin typeface="+mj-lt"/>
              </a:rPr>
              <a:t>August 2005 </a:t>
            </a:r>
          </a:p>
          <a:p>
            <a:pPr>
              <a:lnSpc>
                <a:spcPct val="80000"/>
              </a:lnSpc>
            </a:pPr>
            <a:r>
              <a:rPr lang="en-US" altLang="en-US" sz="2000" dirty="0">
                <a:latin typeface="+mj-lt"/>
              </a:rPr>
              <a:t>27” Blizzard, February 10, 2006</a:t>
            </a:r>
          </a:p>
          <a:p>
            <a:pPr>
              <a:lnSpc>
                <a:spcPct val="80000"/>
              </a:lnSpc>
            </a:pPr>
            <a:r>
              <a:rPr lang="en-US" altLang="en-US" sz="2000" dirty="0">
                <a:latin typeface="+mj-lt"/>
              </a:rPr>
              <a:t>Queens Blackout, July 17-25, 2006</a:t>
            </a:r>
          </a:p>
          <a:p>
            <a:pPr>
              <a:lnSpc>
                <a:spcPct val="80000"/>
              </a:lnSpc>
            </a:pPr>
            <a:r>
              <a:rPr lang="en-US" altLang="en-US" sz="2000" dirty="0">
                <a:latin typeface="+mj-lt"/>
              </a:rPr>
              <a:t>Staten Island Nor’easter, April 14, 2007</a:t>
            </a:r>
          </a:p>
          <a:p>
            <a:pPr>
              <a:lnSpc>
                <a:spcPct val="80000"/>
              </a:lnSpc>
            </a:pPr>
            <a:r>
              <a:rPr lang="en-US" altLang="en-US" sz="2000" dirty="0">
                <a:latin typeface="+mj-lt"/>
              </a:rPr>
              <a:t> Brooklyn-Queens Tornado &amp; Flood, August  8, 2007</a:t>
            </a:r>
          </a:p>
          <a:p>
            <a:pPr>
              <a:lnSpc>
                <a:spcPct val="80000"/>
              </a:lnSpc>
            </a:pPr>
            <a:r>
              <a:rPr lang="en-US" altLang="en-US" sz="2000" dirty="0">
                <a:latin typeface="+mj-lt"/>
              </a:rPr>
              <a:t>Turtle Bay Crane Collapse, March 18, 2008</a:t>
            </a:r>
          </a:p>
          <a:p>
            <a:pPr>
              <a:lnSpc>
                <a:spcPct val="80000"/>
              </a:lnSpc>
            </a:pPr>
            <a:r>
              <a:rPr lang="en-US" altLang="en-US" sz="2000" dirty="0">
                <a:latin typeface="+mj-lt"/>
              </a:rPr>
              <a:t>H1N1 Outbreak, Spring </a:t>
            </a:r>
            <a:r>
              <a:rPr lang="en-US" altLang="en-US" sz="2000" dirty="0" smtClean="0">
                <a:latin typeface="+mj-lt"/>
              </a:rPr>
              <a:t>2009</a:t>
            </a:r>
          </a:p>
          <a:p>
            <a:pPr>
              <a:lnSpc>
                <a:spcPct val="80000"/>
              </a:lnSpc>
            </a:pPr>
            <a:r>
              <a:rPr lang="en-US" altLang="en-US" sz="2000" b="1" dirty="0" smtClean="0">
                <a:effectLst>
                  <a:outerShdw blurRad="38100" dist="38100" dir="2700000" algn="tl">
                    <a:srgbClr val="000000">
                      <a:alpha val="43137"/>
                    </a:srgbClr>
                  </a:outerShdw>
                </a:effectLst>
                <a:latin typeface="+mj-lt"/>
              </a:rPr>
              <a:t>Haiti Earthquake Evacuations &amp; Resettlement, Winter 2010</a:t>
            </a:r>
          </a:p>
          <a:p>
            <a:pPr>
              <a:lnSpc>
                <a:spcPct val="80000"/>
              </a:lnSpc>
            </a:pPr>
            <a:r>
              <a:rPr lang="en-US" altLang="en-US" sz="2000" b="1" dirty="0" smtClean="0">
                <a:effectLst>
                  <a:outerShdw blurRad="38100" dist="38100" dir="2700000" algn="tl">
                    <a:srgbClr val="000000">
                      <a:alpha val="43137"/>
                    </a:srgbClr>
                  </a:outerShdw>
                </a:effectLst>
                <a:latin typeface="+mj-lt"/>
              </a:rPr>
              <a:t>SuperStorm Sandy, Fall 2012</a:t>
            </a:r>
          </a:p>
          <a:p>
            <a:pPr>
              <a:lnSpc>
                <a:spcPct val="80000"/>
              </a:lnSpc>
            </a:pPr>
            <a:r>
              <a:rPr lang="en-US" altLang="en-US" sz="2000" dirty="0" smtClean="0">
                <a:latin typeface="+mj-lt"/>
              </a:rPr>
              <a:t>East Harlem Build Explosion, Spring 2014</a:t>
            </a:r>
          </a:p>
          <a:p>
            <a:pPr>
              <a:lnSpc>
                <a:spcPct val="80000"/>
              </a:lnSpc>
            </a:pPr>
            <a:r>
              <a:rPr lang="en-US" altLang="en-US" sz="2000" dirty="0" smtClean="0">
                <a:latin typeface="+mj-lt"/>
              </a:rPr>
              <a:t>MERS Risk Communication Support of CDC, Spring 2014</a:t>
            </a:r>
            <a:endParaRPr lang="en-US" altLang="en-US" sz="2000" dirty="0">
              <a:latin typeface="+mj-lt"/>
            </a:endParaRPr>
          </a:p>
          <a:p>
            <a:pPr>
              <a:lnSpc>
                <a:spcPct val="80000"/>
              </a:lnSpc>
            </a:pPr>
            <a:endParaRPr lang="en-US" altLang="en-US" sz="2000" dirty="0">
              <a:latin typeface="Gotham-Book" pitchFamily="2" charset="0"/>
            </a:endParaRPr>
          </a:p>
          <a:p>
            <a:pPr>
              <a:lnSpc>
                <a:spcPct val="80000"/>
              </a:lnSpc>
            </a:pPr>
            <a:endParaRPr lang="en-US" altLang="en-US" sz="2000" dirty="0">
              <a:latin typeface="Gotham-Book" pitchFamily="2" charset="0"/>
            </a:endParaRPr>
          </a:p>
          <a:p>
            <a:pPr>
              <a:lnSpc>
                <a:spcPct val="80000"/>
              </a:lnSpc>
            </a:pPr>
            <a:endParaRPr lang="en-US" altLang="en-US" sz="2000" dirty="0">
              <a:latin typeface="Gotham-Book" pitchFamily="2" charset="0"/>
            </a:endParaRPr>
          </a:p>
        </p:txBody>
      </p:sp>
      <p:sp>
        <p:nvSpPr>
          <p:cNvPr id="5" name="Rectangle 4"/>
          <p:cNvSpPr/>
          <p:nvPr/>
        </p:nvSpPr>
        <p:spPr>
          <a:xfrm>
            <a:off x="457200" y="457200"/>
            <a:ext cx="8229600" cy="707886"/>
          </a:xfrm>
          <a:prstGeom prst="rect">
            <a:avLst/>
          </a:prstGeom>
        </p:spPr>
        <p:txBody>
          <a:bodyPr wrap="square">
            <a:spAutoFit/>
          </a:bodyPr>
          <a:lstStyle/>
          <a:p>
            <a:pPr algn="ctr"/>
            <a:r>
              <a:rPr lang="en-US" sz="4000" b="1" dirty="0" smtClean="0"/>
              <a:t>Activations &amp; Recovery TimeLine</a:t>
            </a:r>
            <a:endParaRPr lang="en-US" sz="4000" dirty="0"/>
          </a:p>
        </p:txBody>
      </p:sp>
      <p:cxnSp>
        <p:nvCxnSpPr>
          <p:cNvPr id="6" name="Straight Connector 5"/>
          <p:cNvCxnSpPr/>
          <p:nvPr/>
        </p:nvCxnSpPr>
        <p:spPr>
          <a:xfrm>
            <a:off x="228600" y="1143000"/>
            <a:ext cx="876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74366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3" name="Text Box 9"/>
          <p:cNvSpPr txBox="1">
            <a:spLocks noChangeArrowheads="1"/>
          </p:cNvSpPr>
          <p:nvPr/>
        </p:nvSpPr>
        <p:spPr bwMode="auto">
          <a:xfrm>
            <a:off x="2438400" y="2559050"/>
            <a:ext cx="4267200" cy="216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dirty="0">
                <a:latin typeface="+mj-lt"/>
              </a:rPr>
              <a:t>Contact NYDIS:</a:t>
            </a:r>
          </a:p>
          <a:p>
            <a:pPr algn="ctr"/>
            <a:endParaRPr lang="en-US" altLang="en-US" sz="800" dirty="0">
              <a:latin typeface="+mj-lt"/>
            </a:endParaRPr>
          </a:p>
          <a:p>
            <a:pPr algn="ctr"/>
            <a:r>
              <a:rPr lang="en-US" altLang="en-US" sz="2000" dirty="0">
                <a:latin typeface="+mj-lt"/>
              </a:rPr>
              <a:t>4 West 43</a:t>
            </a:r>
            <a:r>
              <a:rPr lang="en-US" altLang="en-US" sz="2000" baseline="30000" dirty="0">
                <a:latin typeface="+mj-lt"/>
              </a:rPr>
              <a:t>rd</a:t>
            </a:r>
            <a:r>
              <a:rPr lang="en-US" altLang="en-US" sz="2000" dirty="0">
                <a:latin typeface="+mj-lt"/>
              </a:rPr>
              <a:t> Street – Suite 604</a:t>
            </a:r>
          </a:p>
          <a:p>
            <a:pPr algn="ctr"/>
            <a:r>
              <a:rPr lang="en-US" altLang="en-US" sz="2000" dirty="0">
                <a:latin typeface="+mj-lt"/>
              </a:rPr>
              <a:t>New York, NY 10036</a:t>
            </a:r>
          </a:p>
          <a:p>
            <a:pPr algn="ctr"/>
            <a:r>
              <a:rPr lang="en-US" altLang="en-US" sz="2000" dirty="0">
                <a:latin typeface="+mj-lt"/>
              </a:rPr>
              <a:t>Phone: 212.669.6100</a:t>
            </a:r>
          </a:p>
          <a:p>
            <a:pPr algn="ctr"/>
            <a:r>
              <a:rPr lang="en-US" altLang="en-US" sz="2000" dirty="0">
                <a:latin typeface="+mj-lt"/>
              </a:rPr>
              <a:t>Email: </a:t>
            </a:r>
            <a:r>
              <a:rPr lang="en-US" altLang="en-US" sz="2000" dirty="0">
                <a:latin typeface="+mj-lt"/>
                <a:hlinkClick r:id="rId2"/>
              </a:rPr>
              <a:t>info@nydis.org</a:t>
            </a:r>
            <a:r>
              <a:rPr lang="en-US" altLang="en-US" sz="2000" dirty="0">
                <a:latin typeface="+mj-lt"/>
              </a:rPr>
              <a:t> </a:t>
            </a:r>
          </a:p>
          <a:p>
            <a:pPr algn="ctr"/>
            <a:endParaRPr lang="en-US" altLang="en-US" sz="800" dirty="0">
              <a:latin typeface="+mj-lt"/>
            </a:endParaRPr>
          </a:p>
          <a:p>
            <a:pPr algn="ctr"/>
            <a:r>
              <a:rPr lang="en-US" altLang="en-US" sz="2000" dirty="0">
                <a:latin typeface="+mj-lt"/>
                <a:hlinkClick r:id="rId3"/>
              </a:rPr>
              <a:t>www.nydis.org</a:t>
            </a:r>
            <a:r>
              <a:rPr lang="en-US" altLang="en-US" sz="2000" dirty="0">
                <a:latin typeface="+mj-lt"/>
              </a:rPr>
              <a:t> </a:t>
            </a:r>
          </a:p>
        </p:txBody>
      </p:sp>
      <p:pic>
        <p:nvPicPr>
          <p:cNvPr id="47116" name="Picture 12" descr="0899_Lantern u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96950"/>
            <a:ext cx="2743200" cy="1822450"/>
          </a:xfrm>
          <a:prstGeom prst="rect">
            <a:avLst/>
          </a:prstGeom>
          <a:noFill/>
          <a:extLst>
            <a:ext uri="{909E8E84-426E-40DD-AFC4-6F175D3DCCD1}">
              <a14:hiddenFill xmlns:a14="http://schemas.microsoft.com/office/drawing/2010/main">
                <a:solidFill>
                  <a:srgbClr val="FFFFFF"/>
                </a:solidFill>
              </a14:hiddenFill>
            </a:ext>
          </a:extLst>
        </p:spPr>
      </p:pic>
      <p:pic>
        <p:nvPicPr>
          <p:cNvPr id="47117" name="Picture 13" descr="NYDIS_Svc_Hilton 09-11-06_123 us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3600" y="1027113"/>
            <a:ext cx="266700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47118" name="Picture 14" descr="discus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00" y="4267200"/>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47119" name="Picture 15" descr="ade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24600" y="4275138"/>
            <a:ext cx="2133600"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4" name="Picture 20" descr="logo_BBB_blu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5105400"/>
            <a:ext cx="754063" cy="1304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93592" y="762185"/>
            <a:ext cx="1956816" cy="16063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93018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7113"/>
                                        </p:tgtEl>
                                        <p:attrNameLst>
                                          <p:attrName>style.visibility</p:attrName>
                                        </p:attrNameLst>
                                      </p:cBhvr>
                                      <p:to>
                                        <p:strVal val="visible"/>
                                      </p:to>
                                    </p:set>
                                    <p:anim calcmode="lin" valueType="num">
                                      <p:cBhvr additive="base">
                                        <p:cTn id="7" dur="1000" fill="hold"/>
                                        <p:tgtEl>
                                          <p:spTgt spid="47113"/>
                                        </p:tgtEl>
                                        <p:attrNameLst>
                                          <p:attrName>ppt_x</p:attrName>
                                        </p:attrNameLst>
                                      </p:cBhvr>
                                      <p:tavLst>
                                        <p:tav tm="0">
                                          <p:val>
                                            <p:strVal val="1+#ppt_w/2"/>
                                          </p:val>
                                        </p:tav>
                                        <p:tav tm="100000">
                                          <p:val>
                                            <p:strVal val="#ppt_x"/>
                                          </p:val>
                                        </p:tav>
                                      </p:tavLst>
                                    </p:anim>
                                    <p:anim calcmode="lin" valueType="num">
                                      <p:cBhvr additive="base">
                                        <p:cTn id="8" dur="1000" fill="hold"/>
                                        <p:tgtEl>
                                          <p:spTgt spid="4711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8" presetClass="entr" presetSubtype="16" fill="hold" nodeType="afterEffect">
                                  <p:stCondLst>
                                    <p:cond delay="0"/>
                                  </p:stCondLst>
                                  <p:childTnLst>
                                    <p:set>
                                      <p:cBhvr>
                                        <p:cTn id="11" dur="1" fill="hold">
                                          <p:stCondLst>
                                            <p:cond delay="0"/>
                                          </p:stCondLst>
                                        </p:cTn>
                                        <p:tgtEl>
                                          <p:spTgt spid="47117"/>
                                        </p:tgtEl>
                                        <p:attrNameLst>
                                          <p:attrName>style.visibility</p:attrName>
                                        </p:attrNameLst>
                                      </p:cBhvr>
                                      <p:to>
                                        <p:strVal val="visible"/>
                                      </p:to>
                                    </p:set>
                                    <p:animEffect transition="in" filter="diamond(in)">
                                      <p:cBhvr>
                                        <p:cTn id="12" dur="500"/>
                                        <p:tgtEl>
                                          <p:spTgt spid="47117"/>
                                        </p:tgtEl>
                                      </p:cBhvr>
                                    </p:animEffect>
                                  </p:childTnLst>
                                </p:cTn>
                              </p:par>
                            </p:childTnLst>
                          </p:cTn>
                        </p:par>
                        <p:par>
                          <p:cTn id="13" fill="hold" nodeType="afterGroup">
                            <p:stCondLst>
                              <p:cond delay="1500"/>
                            </p:stCondLst>
                            <p:childTnLst>
                              <p:par>
                                <p:cTn id="14" presetID="8" presetClass="entr" presetSubtype="16" fill="hold" nodeType="afterEffect">
                                  <p:stCondLst>
                                    <p:cond delay="0"/>
                                  </p:stCondLst>
                                  <p:childTnLst>
                                    <p:set>
                                      <p:cBhvr>
                                        <p:cTn id="15" dur="1" fill="hold">
                                          <p:stCondLst>
                                            <p:cond delay="0"/>
                                          </p:stCondLst>
                                        </p:cTn>
                                        <p:tgtEl>
                                          <p:spTgt spid="47118"/>
                                        </p:tgtEl>
                                        <p:attrNameLst>
                                          <p:attrName>style.visibility</p:attrName>
                                        </p:attrNameLst>
                                      </p:cBhvr>
                                      <p:to>
                                        <p:strVal val="visible"/>
                                      </p:to>
                                    </p:set>
                                    <p:animEffect transition="in" filter="diamond(in)">
                                      <p:cBhvr>
                                        <p:cTn id="16" dur="500"/>
                                        <p:tgtEl>
                                          <p:spTgt spid="47118"/>
                                        </p:tgtEl>
                                      </p:cBhvr>
                                    </p:animEffect>
                                  </p:childTnLst>
                                </p:cTn>
                              </p:par>
                            </p:childTnLst>
                          </p:cTn>
                        </p:par>
                        <p:par>
                          <p:cTn id="17" fill="hold" nodeType="afterGroup">
                            <p:stCondLst>
                              <p:cond delay="2000"/>
                            </p:stCondLst>
                            <p:childTnLst>
                              <p:par>
                                <p:cTn id="18" presetID="8" presetClass="entr" presetSubtype="16" fill="hold" nodeType="afterEffect">
                                  <p:stCondLst>
                                    <p:cond delay="0"/>
                                  </p:stCondLst>
                                  <p:childTnLst>
                                    <p:set>
                                      <p:cBhvr>
                                        <p:cTn id="19" dur="1" fill="hold">
                                          <p:stCondLst>
                                            <p:cond delay="0"/>
                                          </p:stCondLst>
                                        </p:cTn>
                                        <p:tgtEl>
                                          <p:spTgt spid="47119"/>
                                        </p:tgtEl>
                                        <p:attrNameLst>
                                          <p:attrName>style.visibility</p:attrName>
                                        </p:attrNameLst>
                                      </p:cBhvr>
                                      <p:to>
                                        <p:strVal val="visible"/>
                                      </p:to>
                                    </p:set>
                                    <p:animEffect transition="in" filter="diamond(in)">
                                      <p:cBhvr>
                                        <p:cTn id="20" dur="500"/>
                                        <p:tgtEl>
                                          <p:spTgt spid="47119"/>
                                        </p:tgtEl>
                                      </p:cBhvr>
                                    </p:animEffect>
                                  </p:childTnLst>
                                </p:cTn>
                              </p:par>
                            </p:childTnLst>
                          </p:cTn>
                        </p:par>
                        <p:par>
                          <p:cTn id="21" fill="hold" nodeType="afterGroup">
                            <p:stCondLst>
                              <p:cond delay="2500"/>
                            </p:stCondLst>
                            <p:childTnLst>
                              <p:par>
                                <p:cTn id="22" presetID="8" presetClass="entr" presetSubtype="16" fill="hold" nodeType="afterEffect">
                                  <p:stCondLst>
                                    <p:cond delay="0"/>
                                  </p:stCondLst>
                                  <p:childTnLst>
                                    <p:set>
                                      <p:cBhvr>
                                        <p:cTn id="23" dur="1" fill="hold">
                                          <p:stCondLst>
                                            <p:cond delay="0"/>
                                          </p:stCondLst>
                                        </p:cTn>
                                        <p:tgtEl>
                                          <p:spTgt spid="47116"/>
                                        </p:tgtEl>
                                        <p:attrNameLst>
                                          <p:attrName>style.visibility</p:attrName>
                                        </p:attrNameLst>
                                      </p:cBhvr>
                                      <p:to>
                                        <p:strVal val="visible"/>
                                      </p:to>
                                    </p:set>
                                    <p:animEffect transition="in" filter="diamond(in)">
                                      <p:cBhvr>
                                        <p:cTn id="24" dur="500"/>
                                        <p:tgtEl>
                                          <p:spTgt spid="47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685800"/>
            <a:ext cx="8458200" cy="685800"/>
          </a:xfrm>
        </p:spPr>
        <p:txBody>
          <a:bodyPr>
            <a:normAutofit/>
          </a:bodyPr>
          <a:lstStyle/>
          <a:p>
            <a:r>
              <a:rPr lang="en-US" sz="3600" dirty="0" smtClean="0">
                <a:effectLst>
                  <a:outerShdw blurRad="38100" dist="38100" dir="2700000" algn="tl">
                    <a:srgbClr val="000000">
                      <a:alpha val="43137"/>
                    </a:srgbClr>
                  </a:outerShdw>
                </a:effectLst>
              </a:rPr>
              <a:t>Religiou</a:t>
            </a:r>
            <a:r>
              <a:rPr lang="en-US" sz="3600" dirty="0" smtClean="0">
                <a:effectLst>
                  <a:outerShdw blurRad="38100" dist="38100" dir="2700000" algn="tl">
                    <a:srgbClr val="000000">
                      <a:alpha val="43137"/>
                    </a:srgbClr>
                  </a:outerShdw>
                </a:effectLst>
              </a:rPr>
              <a:t>s Literacy &amp; Competency</a:t>
            </a:r>
            <a:endParaRPr lang="en-US" sz="3600" dirty="0">
              <a:effectLst>
                <a:outerShdw blurRad="38100" dist="38100" dir="2700000" algn="tl">
                  <a:srgbClr val="000000">
                    <a:alpha val="43137"/>
                  </a:srgbClr>
                </a:outerShdw>
              </a:effectLst>
            </a:endParaRPr>
          </a:p>
        </p:txBody>
      </p:sp>
      <p:cxnSp>
        <p:nvCxnSpPr>
          <p:cNvPr id="9" name="Straight Connector 8"/>
          <p:cNvCxnSpPr/>
          <p:nvPr/>
        </p:nvCxnSpPr>
        <p:spPr>
          <a:xfrm>
            <a:off x="381000" y="1371600"/>
            <a:ext cx="8458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pPr>
              <a:defRPr/>
            </a:pPr>
            <a:fld id="{D71DFC7B-EC5A-4F3D-BAFC-82A85F127640}" type="slidenum">
              <a:rPr lang="en-US" smtClean="0"/>
              <a:pPr>
                <a:defRPr/>
              </a:pPr>
              <a:t>25</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033" y="1559152"/>
            <a:ext cx="7005934" cy="5146448"/>
          </a:xfrm>
          <a:prstGeom prst="rect">
            <a:avLst/>
          </a:prstGeom>
        </p:spPr>
      </p:pic>
    </p:spTree>
    <p:extLst>
      <p:ext uri="{BB962C8B-B14F-4D97-AF65-F5344CB8AC3E}">
        <p14:creationId xmlns:p14="http://schemas.microsoft.com/office/powerpoint/2010/main" val="26811431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cs typeface="Arial" pitchFamily="34" charset="0"/>
                <a:sym typeface="Arial" pitchFamily="34" charset="0"/>
              </a:rPr>
              <a:t>Defining Religious Literacy &amp; Competency</a:t>
            </a:r>
            <a:endParaRPr lang="en-US" sz="3600" b="1" dirty="0"/>
          </a:p>
        </p:txBody>
      </p:sp>
      <p:sp>
        <p:nvSpPr>
          <p:cNvPr id="3" name="Content Placeholder 2"/>
          <p:cNvSpPr>
            <a:spLocks noGrp="1"/>
          </p:cNvSpPr>
          <p:nvPr>
            <p:ph type="body" idx="1"/>
          </p:nvPr>
        </p:nvSpPr>
        <p:spPr>
          <a:xfrm>
            <a:off x="4876800" y="1371600"/>
            <a:ext cx="3810000" cy="4572000"/>
          </a:xfrm>
        </p:spPr>
        <p:txBody>
          <a:bodyPr anchor="t"/>
          <a:lstStyle/>
          <a:p>
            <a:pPr marL="0" indent="0" algn="ctr">
              <a:buNone/>
            </a:pPr>
            <a:r>
              <a:rPr lang="en-US" sz="2000" dirty="0" smtClean="0"/>
              <a:t>Religious Competency</a:t>
            </a:r>
          </a:p>
          <a:p>
            <a:pPr marL="0" indent="0" algn="ctr">
              <a:buNone/>
            </a:pPr>
            <a:r>
              <a:rPr lang="en-US" sz="2000" dirty="0" smtClean="0"/>
              <a:t>in a Disaster</a:t>
            </a:r>
          </a:p>
          <a:p>
            <a:pPr marL="0" indent="0">
              <a:buNone/>
            </a:pPr>
            <a:r>
              <a:rPr lang="en-US" sz="2000" b="0" dirty="0" smtClean="0"/>
              <a:t>Knowing </a:t>
            </a:r>
            <a:r>
              <a:rPr lang="en-US" sz="2000" b="0" dirty="0"/>
              <a:t>how to navigate and engage each faith community as a trusted, knowledgeable and effective </a:t>
            </a:r>
            <a:r>
              <a:rPr lang="en-US" sz="2000" b="0" dirty="0" smtClean="0"/>
              <a:t>partner in a disaster setting.</a:t>
            </a:r>
            <a:endParaRPr lang="en-US" sz="2000" b="0" dirty="0"/>
          </a:p>
          <a:p>
            <a:pPr algn="ctr"/>
            <a:endParaRPr lang="en-US" sz="1600" b="0" dirty="0"/>
          </a:p>
        </p:txBody>
      </p:sp>
      <p:sp>
        <p:nvSpPr>
          <p:cNvPr id="6" name="Content Placeholder 2"/>
          <p:cNvSpPr>
            <a:spLocks noGrp="1"/>
          </p:cNvSpPr>
          <p:nvPr>
            <p:ph type="body" idx="1"/>
          </p:nvPr>
        </p:nvSpPr>
        <p:spPr>
          <a:xfrm>
            <a:off x="381000" y="1143000"/>
            <a:ext cx="4040188" cy="4572000"/>
          </a:xfrm>
        </p:spPr>
        <p:txBody>
          <a:bodyPr anchor="ctr"/>
          <a:lstStyle/>
          <a:p>
            <a:pPr marL="0" indent="0" algn="ctr">
              <a:buNone/>
            </a:pPr>
            <a:r>
              <a:rPr lang="en-US" sz="2000" dirty="0" smtClean="0"/>
              <a:t>Religious Literacy</a:t>
            </a:r>
          </a:p>
          <a:p>
            <a:pPr marL="0" indent="0" algn="ctr">
              <a:buNone/>
            </a:pPr>
            <a:endParaRPr lang="en-US" sz="2000" dirty="0" smtClean="0"/>
          </a:p>
          <a:p>
            <a:r>
              <a:rPr lang="en-US" sz="2000" b="0" dirty="0"/>
              <a:t>A basic understanding of the </a:t>
            </a:r>
            <a:r>
              <a:rPr lang="en-US" sz="2000" b="0" dirty="0" smtClean="0"/>
              <a:t>history, </a:t>
            </a:r>
            <a:r>
              <a:rPr lang="en-US" sz="2000" b="0" dirty="0"/>
              <a:t>sacred texts, beliefs, rituals and current manifestations of multiple faith traditions.</a:t>
            </a:r>
          </a:p>
          <a:p>
            <a:pPr marL="514350" indent="-514350">
              <a:buFont typeface="+mj-lt"/>
              <a:buAutoNum type="arabicPeriod"/>
            </a:pPr>
            <a:endParaRPr lang="en-US" sz="2000" b="0" dirty="0"/>
          </a:p>
          <a:p>
            <a:r>
              <a:rPr lang="en-US" sz="2000" b="0" dirty="0"/>
              <a:t>The ability to understand the intersection of religious groups and the social, political and cultural life of the larger communities they inhabit.</a:t>
            </a:r>
          </a:p>
          <a:p>
            <a:pPr algn="ctr"/>
            <a:endParaRPr lang="en-US" sz="1600" b="0" dirty="0"/>
          </a:p>
        </p:txBody>
      </p:sp>
      <p:cxnSp>
        <p:nvCxnSpPr>
          <p:cNvPr id="12" name="Straight Connector 11"/>
          <p:cNvCxnSpPr/>
          <p:nvPr/>
        </p:nvCxnSpPr>
        <p:spPr bwMode="auto">
          <a:xfrm>
            <a:off x="4533900" y="1143000"/>
            <a:ext cx="0" cy="441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 name="TextBox 3"/>
          <p:cNvSpPr txBox="1"/>
          <p:nvPr/>
        </p:nvSpPr>
        <p:spPr>
          <a:xfrm>
            <a:off x="4952999" y="3733800"/>
            <a:ext cx="3505201" cy="1754326"/>
          </a:xfrm>
          <a:prstGeom prst="rect">
            <a:avLst/>
          </a:prstGeom>
          <a:noFill/>
        </p:spPr>
        <p:txBody>
          <a:bodyPr wrap="square" rtlCol="0">
            <a:spAutoFit/>
          </a:bodyPr>
          <a:lstStyle/>
          <a:p>
            <a:pPr algn="ctr"/>
            <a:r>
              <a:rPr lang="en-US" b="1" i="1" dirty="0" smtClean="0">
                <a:solidFill>
                  <a:srgbClr val="FF0000"/>
                </a:solidFill>
              </a:rPr>
              <a:t>One doesn’t need to become a scholar of religion to improve religious competency.</a:t>
            </a:r>
          </a:p>
          <a:p>
            <a:pPr algn="ctr"/>
            <a:endParaRPr lang="en-US" b="1" i="1" dirty="0" smtClean="0">
              <a:solidFill>
                <a:srgbClr val="FF0000"/>
              </a:solidFill>
            </a:endParaRPr>
          </a:p>
          <a:p>
            <a:pPr algn="ctr"/>
            <a:r>
              <a:rPr lang="en-US" b="1" i="1" dirty="0" smtClean="0">
                <a:solidFill>
                  <a:srgbClr val="FF0000"/>
                </a:solidFill>
              </a:rPr>
              <a:t>Aim for “a little of Column A, and a lot of Column B”!</a:t>
            </a:r>
            <a:endParaRPr lang="en-US" b="1" i="1" dirty="0">
              <a:solidFill>
                <a:srgbClr val="FF0000"/>
              </a:solidFill>
            </a:endParaRPr>
          </a:p>
        </p:txBody>
      </p:sp>
      <p:cxnSp>
        <p:nvCxnSpPr>
          <p:cNvPr id="8" name="Straight Connector 7"/>
          <p:cNvCxnSpPr/>
          <p:nvPr/>
        </p:nvCxnSpPr>
        <p:spPr>
          <a:xfrm>
            <a:off x="381000" y="990600"/>
            <a:ext cx="8458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5543624"/>
      </p:ext>
    </p:extLst>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304800" y="228600"/>
            <a:ext cx="8686800" cy="762000"/>
          </a:xfrm>
        </p:spPr>
        <p:txBody>
          <a:bodyPr lIns="88896" tIns="50798" rIns="88896" bIns="50798">
            <a:noAutofit/>
          </a:bodyPr>
          <a:lstStyle/>
          <a:p>
            <a:pPr defTabSz="914145"/>
            <a:r>
              <a:rPr lang="en-US" sz="2400" b="1" dirty="0" smtClean="0">
                <a:cs typeface="Arial" pitchFamily="34" charset="0"/>
                <a:sym typeface="Arial" pitchFamily="34" charset="0"/>
              </a:rPr>
              <a:t>Religious Competency in Disaster is Key to Effective Partnerships</a:t>
            </a:r>
            <a:endParaRPr lang="en-US" sz="2400" b="1" dirty="0">
              <a:cs typeface="Arial" pitchFamily="34" charset="0"/>
            </a:endParaRPr>
          </a:p>
        </p:txBody>
      </p:sp>
      <p:sp>
        <p:nvSpPr>
          <p:cNvPr id="9218" name="Rectangle 2"/>
          <p:cNvSpPr>
            <a:spLocks noGrp="1" noChangeArrowheads="1"/>
          </p:cNvSpPr>
          <p:nvPr>
            <p:ph idx="1"/>
          </p:nvPr>
        </p:nvSpPr>
        <p:spPr>
          <a:xfrm>
            <a:off x="457200" y="1219201"/>
            <a:ext cx="8229600" cy="4648199"/>
          </a:xfrm>
        </p:spPr>
        <p:txBody>
          <a:bodyPr lIns="88896" tIns="50798" rIns="88896" bIns="50798" anchor="t">
            <a:noAutofit/>
          </a:bodyPr>
          <a:lstStyle/>
          <a:p>
            <a:pPr defTabSz="914145">
              <a:spcBef>
                <a:spcPts val="492"/>
              </a:spcBef>
            </a:pPr>
            <a:r>
              <a:rPr lang="en-US" sz="2400" b="0" dirty="0" smtClean="0"/>
              <a:t>Religious competency is: </a:t>
            </a:r>
          </a:p>
          <a:p>
            <a:pPr lvl="2" defTabSz="914145">
              <a:spcBef>
                <a:spcPts val="492"/>
              </a:spcBef>
            </a:pPr>
            <a:r>
              <a:rPr lang="en-US" sz="2000" b="0" dirty="0"/>
              <a:t>Providing </a:t>
            </a:r>
            <a:r>
              <a:rPr lang="en-US" sz="2000" b="0" dirty="0" smtClean="0"/>
              <a:t>culturally and religiously appropriate </a:t>
            </a:r>
            <a:r>
              <a:rPr lang="en-US" sz="2000" b="0" dirty="0"/>
              <a:t>disaster services to the whole community.</a:t>
            </a:r>
          </a:p>
          <a:p>
            <a:pPr lvl="2" defTabSz="914145">
              <a:spcBef>
                <a:spcPts val="492"/>
              </a:spcBef>
            </a:pPr>
            <a:r>
              <a:rPr lang="en-US" sz="2000" b="0" dirty="0" smtClean="0"/>
              <a:t>Knowing and understanding the community where you work.</a:t>
            </a:r>
          </a:p>
          <a:p>
            <a:pPr lvl="2" defTabSz="914145">
              <a:spcBef>
                <a:spcPts val="492"/>
              </a:spcBef>
            </a:pPr>
            <a:r>
              <a:rPr lang="en-US" sz="2000" b="0" dirty="0"/>
              <a:t>Understanding the needs, concerns and missions of your </a:t>
            </a:r>
            <a:r>
              <a:rPr lang="en-US" sz="2000" b="0" dirty="0" smtClean="0"/>
              <a:t>partners both locally and nationally.</a:t>
            </a:r>
            <a:endParaRPr lang="en-US" sz="2000" b="0" dirty="0"/>
          </a:p>
          <a:p>
            <a:pPr lvl="2" defTabSz="914145">
              <a:spcBef>
                <a:spcPts val="492"/>
              </a:spcBef>
            </a:pPr>
            <a:r>
              <a:rPr lang="en-US" sz="2000" b="0" dirty="0" smtClean="0"/>
              <a:t>Relationship-building</a:t>
            </a:r>
            <a:r>
              <a:rPr lang="en-US" sz="2000" b="0" dirty="0"/>
              <a:t> </a:t>
            </a:r>
            <a:r>
              <a:rPr lang="en-US" sz="2000" b="0" dirty="0" smtClean="0"/>
              <a:t>that is trustworthy and sustainable.</a:t>
            </a:r>
          </a:p>
          <a:p>
            <a:pPr lvl="2" defTabSz="914145">
              <a:spcBef>
                <a:spcPts val="492"/>
              </a:spcBef>
            </a:pPr>
            <a:r>
              <a:rPr lang="en-US" sz="2000" b="0" dirty="0" smtClean="0"/>
              <a:t>Being more effective in the field.</a:t>
            </a:r>
          </a:p>
          <a:p>
            <a:pPr defTabSz="914145">
              <a:spcBef>
                <a:spcPts val="492"/>
              </a:spcBef>
            </a:pPr>
            <a:r>
              <a:rPr lang="en-US" sz="2400" b="0" dirty="0" smtClean="0"/>
              <a:t>Religious competency is not:</a:t>
            </a:r>
            <a:endParaRPr lang="en-US" sz="2400" b="0" dirty="0"/>
          </a:p>
          <a:p>
            <a:pPr lvl="2" defTabSz="914145">
              <a:spcBef>
                <a:spcPts val="492"/>
              </a:spcBef>
            </a:pPr>
            <a:r>
              <a:rPr lang="en-US" sz="2000" b="0" dirty="0" smtClean="0"/>
              <a:t>Checking the box.</a:t>
            </a:r>
          </a:p>
          <a:p>
            <a:pPr lvl="2" defTabSz="914145">
              <a:spcBef>
                <a:spcPts val="492"/>
              </a:spcBef>
            </a:pPr>
            <a:r>
              <a:rPr lang="en-US" sz="2000" b="0" dirty="0" smtClean="0"/>
              <a:t>Being politically correct.</a:t>
            </a:r>
            <a:endParaRPr lang="en-US" sz="2000" b="0" dirty="0"/>
          </a:p>
          <a:p>
            <a:pPr lvl="2" defTabSz="914145">
              <a:spcBef>
                <a:spcPts val="492"/>
              </a:spcBef>
            </a:pPr>
            <a:r>
              <a:rPr lang="en-US" sz="2000" b="0" dirty="0" smtClean="0"/>
              <a:t>Meeting so-called “inappropriate” needs.</a:t>
            </a:r>
          </a:p>
        </p:txBody>
      </p:sp>
      <p:cxnSp>
        <p:nvCxnSpPr>
          <p:cNvPr id="5" name="Straight Connector 4"/>
          <p:cNvCxnSpPr/>
          <p:nvPr/>
        </p:nvCxnSpPr>
        <p:spPr>
          <a:xfrm>
            <a:off x="381000" y="914400"/>
            <a:ext cx="8458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1504689"/>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685800"/>
            <a:ext cx="8458200" cy="685800"/>
          </a:xfrm>
        </p:spPr>
        <p:txBody>
          <a:bodyPr>
            <a:normAutofit/>
          </a:bodyPr>
          <a:lstStyle/>
          <a:p>
            <a:r>
              <a:rPr lang="en-US" sz="3600" dirty="0" smtClean="0">
                <a:effectLst>
                  <a:outerShdw blurRad="38100" dist="38100" dir="2700000" algn="tl">
                    <a:srgbClr val="000000">
                      <a:alpha val="43137"/>
                    </a:srgbClr>
                  </a:outerShdw>
                </a:effectLst>
              </a:rPr>
              <a:t>EM Speaks a Different Language</a:t>
            </a:r>
            <a:endParaRPr lang="en-US" sz="3600" dirty="0">
              <a:effectLst>
                <a:outerShdw blurRad="38100" dist="38100" dir="2700000" algn="tl">
                  <a:srgbClr val="000000">
                    <a:alpha val="43137"/>
                  </a:srgbClr>
                </a:outerShdw>
              </a:effectLst>
            </a:endParaRPr>
          </a:p>
        </p:txBody>
      </p:sp>
      <p:cxnSp>
        <p:nvCxnSpPr>
          <p:cNvPr id="9" name="Straight Connector 8"/>
          <p:cNvCxnSpPr/>
          <p:nvPr/>
        </p:nvCxnSpPr>
        <p:spPr>
          <a:xfrm>
            <a:off x="381000" y="1371600"/>
            <a:ext cx="8458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Grp="1" noChangeAspect="1" noChangeArrowheads="1"/>
          </p:cNvPicPr>
          <p:nvPr>
            <p:ph idx="1"/>
          </p:nvPr>
        </p:nvPicPr>
        <p:blipFill>
          <a:blip r:embed="rId3"/>
          <a:srcRect/>
          <a:stretch>
            <a:fillRect/>
          </a:stretch>
        </p:blipFill>
        <p:spPr bwMode="auto">
          <a:xfrm>
            <a:off x="948226" y="1600199"/>
            <a:ext cx="7205174" cy="4670125"/>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pPr>
              <a:defRPr/>
            </a:pPr>
            <a:fld id="{D71DFC7B-EC5A-4F3D-BAFC-82A85F127640}" type="slidenum">
              <a:rPr lang="en-US" smtClean="0"/>
              <a:pPr>
                <a:defRPr/>
              </a:pPr>
              <a:t>28</a:t>
            </a:fld>
            <a:endParaRPr lang="en-US"/>
          </a:p>
        </p:txBody>
      </p:sp>
    </p:spTree>
    <p:extLst>
      <p:ext uri="{BB962C8B-B14F-4D97-AF65-F5344CB8AC3E}">
        <p14:creationId xmlns:p14="http://schemas.microsoft.com/office/powerpoint/2010/main" val="6663231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1447800"/>
            <a:ext cx="8305800" cy="4724400"/>
          </a:xfrm>
        </p:spPr>
        <p:txBody>
          <a:bodyPr>
            <a:noAutofit/>
          </a:bodyPr>
          <a:lstStyle/>
          <a:p>
            <a:pPr algn="ctr">
              <a:buNone/>
            </a:pPr>
            <a:r>
              <a:rPr lang="en-US" dirty="0" smtClean="0"/>
              <a:t>CCUSA</a:t>
            </a:r>
            <a:r>
              <a:rPr lang="en-US" sz="2800" dirty="0" smtClean="0"/>
              <a:t>●CWS●ERD●ICNA Relief USA●IOCC</a:t>
            </a:r>
          </a:p>
          <a:p>
            <a:pPr algn="ctr">
              <a:buNone/>
            </a:pPr>
            <a:endParaRPr lang="en-US" sz="2800" dirty="0" smtClean="0"/>
          </a:p>
          <a:p>
            <a:pPr algn="ctr">
              <a:buNone/>
            </a:pPr>
            <a:endParaRPr lang="en-US" sz="2800" dirty="0" smtClean="0"/>
          </a:p>
          <a:p>
            <a:pPr algn="ctr">
              <a:buNone/>
            </a:pPr>
            <a:endParaRPr lang="en-US" sz="2800" dirty="0" smtClean="0"/>
          </a:p>
          <a:p>
            <a:pPr algn="ctr">
              <a:buNone/>
            </a:pPr>
            <a:endParaRPr lang="en-US" sz="2800" dirty="0" smtClean="0"/>
          </a:p>
          <a:p>
            <a:pPr algn="ctr">
              <a:buNone/>
            </a:pPr>
            <a:endParaRPr lang="en-US" sz="2800" dirty="0" smtClean="0"/>
          </a:p>
          <a:p>
            <a:pPr algn="ctr">
              <a:buNone/>
            </a:pPr>
            <a:endParaRPr lang="en-US" sz="2800" dirty="0" smtClean="0"/>
          </a:p>
          <a:p>
            <a:pPr algn="ctr">
              <a:buNone/>
            </a:pPr>
            <a:endParaRPr lang="en-US" sz="2800" dirty="0" smtClean="0"/>
          </a:p>
          <a:p>
            <a:pPr algn="ctr">
              <a:buNone/>
            </a:pPr>
            <a:r>
              <a:rPr lang="en-US" sz="2800" dirty="0" smtClean="0"/>
              <a:t>IRUSA●JDRC●LDR●MDS●PDA</a:t>
            </a:r>
            <a:r>
              <a:rPr lang="en-US" dirty="0"/>
              <a:t>●</a:t>
            </a:r>
            <a:r>
              <a:rPr lang="en-US" dirty="0" smtClean="0"/>
              <a:t>TSA●UMCOR</a:t>
            </a:r>
            <a:endParaRPr lang="en-US" sz="2800" dirty="0"/>
          </a:p>
        </p:txBody>
      </p:sp>
      <p:sp>
        <p:nvSpPr>
          <p:cNvPr id="2" name="Title 1"/>
          <p:cNvSpPr>
            <a:spLocks noGrp="1"/>
          </p:cNvSpPr>
          <p:nvPr>
            <p:ph type="title"/>
          </p:nvPr>
        </p:nvSpPr>
        <p:spPr>
          <a:xfrm>
            <a:off x="342900" y="304800"/>
            <a:ext cx="8458200" cy="685800"/>
          </a:xfrm>
        </p:spPr>
        <p:txBody>
          <a:bodyPr>
            <a:normAutofit fontScale="90000"/>
          </a:bodyPr>
          <a:lstStyle/>
          <a:p>
            <a:r>
              <a:rPr lang="en-US" dirty="0" smtClean="0"/>
              <a:t>Faith Communities’ Disaster Language</a:t>
            </a:r>
            <a:endParaRPr lang="en-US" dirty="0"/>
          </a:p>
        </p:txBody>
      </p:sp>
      <p:sp>
        <p:nvSpPr>
          <p:cNvPr id="5" name="AutoShape 6" descr="data:image/jpeg;base64,/9j/4AAQSkZJRgABAQAAAQABAAD/2wCEAAkGBxQTEhUUExQWFhUXGCAaGBcYFx4aHxgaHBgYGh8YGhoYHCggHBolHxsXITEhJSkrLi4uGh8zODMsNygtLisBCgoKDg0OGhAQGiwkHyQsLCwsLCwsLCwsLCwsLCwsLCwsLCwsLCwsLCwsLCwsLCwsLDQsLCwsLCwsLCwsLCwsK//AABEIALgBEgMBIgACEQEDEQH/xAAcAAACAgMBAQAAAAAAAAAAAAAEBQIDAAYHAQj/xABAEAABAgQDBQYDBgUEAQUAAAABAhEAAwQhEjFBBSJRYXEGE4GRofAyscEHQlLR4fEUIzNiciSCorKSFWNzg8L/xAAZAQADAQEBAAAAAAAAAAAAAAABAgMABAX/xAAlEQACAgIDAAEEAwEAAAAAAAAAAQIRITEDEkFhEyIyUQRC8HH/2gAMAwEAAhEDEQA/ANRmYWyPhx84qkJ3S2ZOXr8onhLRhRm/WDRPsVThc218uERlp0L3gjBm1wYmJV/lGyBtEURPSPUy2MS7u8UBZkqVF8qXdgIxCTpBFOghQJgN0FJthRlhIfgIFnSsQxZfMQ1kIBLHI8vSA5KblJBt7+UJEfkLpNMFAGxtwv0EYJASxLPdrDp+cXbOlJBI4XA+eUTqUb1ns4J5Pn5i0ZvNAS+22K6mWHcAccsxA8mSHyHlBVQscX16QJ34DOTE5bLx0RnouEsG1IHh76QNPlh3AHkz8PS8FyqkY3OXX5xXOWFFXHOGSIzdi0IYjpl4xaOUQmKY++kYkhs7/plBE2YRk/GIAknhEgbBtdIMmSGAUGbUOHD8s2zjGoXqBDkfKLUofr7tEwLkHL3lwMYkBx69YRoeL/Zk6WBLIP4nHk0D0iCCSMsJfUMxiSppwlK83zjKWcUl8xhII8MoC0O6spTSqKMaQSBm126tlANYLCDZaCAFpJHAhx6wPXObnNyT4wRfSmkNlNGVlwOQb0i2gTZRj2oTk7X+gib2WivtFk74h70gGoVeGU5DK6mF8xDqMPEEiEqYXHlfgbRFYax0iKktE52hvcPfU6+rxQQyUq/WPVxWlUSKngGNlpU7ibD4RpyjyJUh3Ef4j5CMgmGiZoOV7vEVm1oUpltcOOhaCJc5Yz3utvURSiFDWULcvWJN5/UQFKqAeIPvUQVjyv8AWChWXqRrBFPIKg/h5fvFElJy4QNW1ZSAnIO8K/gaNXkciQRflo0G0KQSxA09tCuhqzMQOIsrn+8NZbApLmzacOERbZ1RSPKunYkOR0LEfvFSdmYlEibMQdWwkHriFvCCqtGLe0OvsxbS5s/3eefIeHrAUmgtJlVPs+Ygv3wUGLuhjwzBbhpFVTLmAF1hTWfIkG+9nfLKH1IUgnGALM/AAF9PGFuEKSWcbvO9876wvZm6oRFgeLwJPRZhxdos25tGXTpxKLqPwpGZ/IczGhbS23NnWJwp/CnLx4/KHSsEn4P5+1ZaFHEu+TC/ygZfaOUDYLI6AfMwo2Vsdc9QSkpSD95ZwgecWbS2EuRMMuaQ6c8BxDzEN2RFxGae0Uo/dUOoH0MFUm0JUywUH0ex9Y1r+BByVFaqFWjH0jdkCkbkmSWbmYnUryJ0DeAyEalSbUmyWBun8KvodI2SgrJc8btjqk5jpxHOCDKLpandiW/PKK1KdrwRTHCVcG+oyiFTKZVsvl7f1hbD1xaKZkx78XiSUOCQbAE+Ht4rEotduUToFEKIFwoKBHho8BhiUSKlaDukgHMaHqDYxTWzcj6ZNcxJSSAOlorqQSB4xg/9JbPVYjm8TmpuPeseUMuyj0aLgL8LfWIyeToh+IprFN1gBoYVyN5R0ax58oCmpbDFI6EdkVSgXcnFpwLeNoqVJ0OmV4KyVfwiqpWxI0hk2ZpA65YAisCLsbpIbgfK1/MRS8OIPJG0khKQ+QA9IyELRkYxuiJbaQSmVa3SLCgDKJpD6t4axUmUyZAB4wRgcxaiU558By1ifdfKMJI8lyS7h+EDV1CtyWdi5a8NqRHB4K7lxvC+WWY5QGZPAlpFmXmSBqG1LaeEMqatQtdyWA3btfUtElSnSxOdrh/nrASdnpuBmD1hHFMophddMZRTLIFgMQJL2F+ZePKOuWg6LPO0TNAohLB/8cz1B/WAVBWLDqD+doCiqA5ys2ehrSRqFYVEpUXIsziw4jzhZtzbCaVsRBUQyBcjdALlg+EXD6wfLWmmBmzAHVYXBAGpI9AByjl+3NvzZk9YV8ClfCL7r2CbtzszmI9c4OhSxkXbRC5s1SiStSlZ+8hDTZXZ4laEs61nCkH8RyHCHdDRyy2EoCiEhamLIuxJYOz3tm8dF2Z2Ykypc+XUsQyZ0irlhzgG6Sk6BJIUU8CTexhHOTwgtR2aIezqkU8yYshKZc7uJ6MDqlhx/MfLOwbWGfbHYaZRxyKRBkylpUmcid3veSkgE45et9cmeHXakin2iDNUn+GrpAE9SRiTiALrSBncIUD/AHmND/8AXUSUqRJkJTMMoylTwo74PxLMv4QpXW0PFJbOebb0ONubAkg1ipUyUDMlpnIkpTvISCF2yABuLcWaNO2NTibPlS1WC1pSbtYqALHo8TVtqYFhWMBQld07C6GwsXzLa5xTsys7uaiYMKyhQISTmRpDMVX6H7X2KkXkqM1BmmUxDKSsfdOhfQiNemyFS1YkEgpPikiNzotsSDMlDu1IQZyp03GsKGPAQALDdc6wOuklmlKlpaYMSlLckgrOKUSA4MtQ3XzBgpmtoC2JtMTQyiAsXP8AdzHpaGVcSDpkL5vb01jTp0opIWhwRf8AWNm2dtATpYJ+IWI8/pBq8jXjARgcODnoNI8pARMSf7m9IilJSXHrwguTNSycgX8C0K3Q0UmAGcpBKbFL/CoAjPMPl4QNPz5XtwvBdUCVl9PekV1chQSk+fvxEEGyFFYKD68ItmWub8bx7QSiQToYsmIwuMxxiEtl4fiK6wEoHLPq/wCnpANQnd8BDKem1iWtAVQjIacYdGYBWaREqxJvn+sTrjcdIolq9IotCPZkoMbu2RbOKsJ4Qy+NDnESNWJ9YGUBBs3UFaMgm0ZGs3U3wpc5x5LBePSQFWGeUSQBrnx0/eLnOG0qQC58YgqMSk+cTKDwLZxhaLqZF3/WDAGb38oooi+XoINt7EKwoiEhQSHOJ8m0A6+sVzJTEHjY8zE/4Z1YvD629YPFP5C7NduMKNgoSQb5Hy88oW1ymmucuf7w0UgOSlwMm4Ej5flFe06cKAKtMyH9eEZGaexF2l2hNm1VNJSnG4xFGIJBACgCbMDYl9cIhHtKQCmRN7pQWkMVKPxEjLDkCljkPlDzs1WLKaqsQBuIOBSrAmWcQlg2N0XsdDxgLZMxaO5qDhUsrxAK+F0s+6+T28olLZRy+02fs/s8K2b/AKeYgKmqw1k1XxSJaRjYIVc5C/PxC/YXaWqoacd4gTaWeF92FqYt8OJILlKVPlkxLXjZFVUhSJ1ZRoCJ0tGKfTn4VoBGIobztrwJvzXtPt2ZWTgsgpZOCVLSHCED4UpCQHLvkL+EZpCRb8YrnbQKMJUpSsIZIKieoA0EJp9UuYWGpslOpOnEmNz2X9mdbOSZ08GTLGYbEsC33Pui+t+Vo6N2e7M0lJeVL3gLzVl1ZZuch0aHjD0Ep9TlvZ/7O6meQZo7hH9432AcsjT/AHEZx0DYHZGRSsUoBmDOYreU9svw56Qf2p7RS6ZnBXMUgskWsSbqUchwsco1qR2/IJxSEYT90LNmbiOkFyjE0eLm5VaWBb297MmWoz5CSxvMl+pWnhqSOTxruzNunB3UwkyjZQAGMJd8AUfuk6eUdH2d2ikT3Z0zcghWoPDRTRBHYymWtTSQyzidykocJBAIIIDuWfUwN5QMxxI1Wsol1ipEqnQkvLWtAshkBXwkmzgBs7k841OUVU08hYKblK0mxDFiCOIL+sbkVSKWqn0yyRK3QCRjKUlBK5R1wqExQ6gGNb2rSqnSjUFy68JsRcJASXOZUxfmIROmOtD0gEfL9IqqUOBxBtAPZ+sxycKviQW8ND4XhhMz5tDMXKYPLUAS97W/WG9HIC6hCGLEelyb+ML5coXcxZS1Rlz5K9Apj0O6fQwkkVhItqKEyVTE5srzBygaagG3XSNm7Ry95Cmvk/Q68c4RTZWEuBxfpEXsutCqcndwwLWAENwEHAAudHz+kA7QlsR0hksmbwJqvPwiopZD6k/KLqkuXihR3fGLoiwqkmMg9IBUp4wLs0QeDRmyeKMiLx5BAdKUASOHKLpUgnPX3lFolpta0Gy20yh3IRQ/ZGnpQ41+UMBJcKBby0+kUU7F9PekXqWQktpCW2PSSBJEhlFIIbJ+kH0aWOh5E4jfWAlyrYiDm7cIPlMrI2OjXaKM50ySgU2y9PSIy1uffkDE1LGIozUBfqfbW4QGpahlmDeEKVQYiWC5JH68xlAfaaoanm4Us0sscmJDA35t5RZTkfe8ffDnC7tnNCaVRV8KlJFj0OZ6eUYCeKNf2NSKVsywNipRcqZSQDYNxYBoJlWShJAOABPiTiJztmPKHXeypMmYEK3QhwlJcF0g2PG+cJNnSJ9SsEgzFMSbB8KE6s33R7McytyZXl0kbZSbSQimmSkI/qglS8BMxaCQO7T94gEjwMc62dtw0VdKmMQhCt8a4FWLtrhOIc2jbJVQQnH3v8xRSlLBIKZZUSc88o0XtCFzqhClffDAhsgSNMy0PBO8i4lSR9AbC22mrkTJ1OFBJWpAC2BVuhSSwLgFxnfOOb1Pb6sJOMy1D8PdJ3bZAs7Dm+UbT9lKyilOIMnvlOf/AK5Ybl+sBr7DIm1q199LMhyrAkupzmhhYJfV3bTWDKMpJNHRxz4uJyjJf5Gg1yFTnnLK977ygcJ0ABy8BBHZDYwqKlCFjEg4icKmfCgqZxcZR26sp5a5JkzEJMs2Ib7rMwyy08I41RBVBXhOItLms/4pZLYvFBeFlBwZXi/kx5oySVOvDbKrsjRYbAy1OCkpUXdzclyBxhpRSVJCApYURYFmJYtvc7i46hoabSkJWLjFhIu2QJJZ03ze8L0odQCFkKYllAMxPG31yMdCSR5EpykqbOW/aRsiZIq1TicUucRcF8KmAY35OD14Rds6RPrE/GiTToSJX9r7psnVZLF7M/n0na9CmYJkuaEKQtIBDjdxP4u7ENHLqSjwz59EidLUMbCcVYUDCClSiWLuhRSQNRyickVi31Eeyv5VUUKGbpI/uGh8QR4w+mIxLITYhOJuQOVzzhV2upDInpX3omknH3gDYiFKCraMtCxGxbHSDNmkhx3aUv8A5F/pAerKx+4XyJjKva8E1s0Imo3AoEDd65NbOMqZG8UgfpFO15KgUlJYpAPi0Bqxlg3LbEkLpUHIiYzHgxf6Rryi5OhbLzgum2mTIRLUL54iWxF8w3ENblFC8gSQXGIN1OfrEGXE9TKscJfprd4UbTmlyPLlbKHlSogvhs3vOFVenETyD/KHjsWWqES84pWYKnJYwPOFosmI0VyhvDrHneq/EfMxKnG8IhDCku9V+I+ZjyPIyMajptNtJLsUTB1AOn9pNni2bteUksSbf2Kb5RWmU12yics58eH7w7gT+oGUO1pU1REsgnUj53hwgBVsnHnnf1ELqdJCOH5QSmUlRZQCmY306c84mV2eyEkpINx+kFbJltYA2OerR5K2NIW5KCCzYkqUj/oQPExZT7GQHCVzCk2IUsqccnv6wZStCR46dg05J7ws2QDZeXm0D05Dqz+K97ka9R0i2v2UpJQlEwkhzvAGwwskszN53gRVPUOCFyn0BQpPrjPm0FaFkssMs7i/LJh04Qq7ZLaRLSU4iZqQBzKFgcrQVTon6plqJ0Cy+jfEgfOEvbpM1UhA7shlg/EngoN8Tm/KCJ1YtoGlUs1iS5KCSpmJILAC/Pm8d67E0EsSZdR/DpkzZssY2SA982FgFWV4x8yUtYvuzKV8BOIBnuBhsc8njo/YX7QJsnvP4ieubLEvcSo5LB3UgtrcHw4RFYbsrJ3Q4+03ZcimUESETMa0lak5pwlwAH5g2ByEcvpw5DJwlDn/AI4fDING07X7eTagFNR3cwAKwqCWbEkOLFiORhZsyvplYirGxQf6SQouB+Fak26GGWU6Fg1HkTaNy7O7VTS7InTyzy5iym+alJQlIY53byMc7+zah7+vTNmKIRJBnzl4iLJvcjioh+TxZ2k7QyjRyqOSpZAmKmzVLl92SpmQhsRJbM6ZQTIQqi2MtRDTdoKCE8RIRcnobjooQ0dIfkzKTXrPdk9ptoVu0MEipXKE+aopBZSZaLq+EuGCQIGmbUnVVZ3E4omTMZld8hOEqCVEYiBuswdwBaLOw1QikpaysJHe4e5kJ1xKzUzuwdJfkYT7DlKlSJ9XlhHcSydZk1JCm5pl4z/uTBatZBCXWVxN+p/tOVMmLQilVMShyFIU5KEffKSGyub6w+2L2tl1UibMlKw92gY0zGBQGUcTuzWJeOR7A2qKaTUnu1GZPl9zLXkECxmHi7FEQnU82mpAVboqxugG5lyy7ngFKUluOE5amycuNM6Rt3tZTTqedJRPSqaoAJIJDkYfhUQBocvCOZ7GnJTMBmIExKVgqQonfD3BIvf6xuNd2Xw7GlFW4sKE9Rw/F3jJAfMMlSfeWmbPkFU8y05qUwctcm19LmJyHiqhjQw7UbUVU76wlID4UpDBIK1Kbncm8bH2XLycZuVBJ/8AFAHzeE/abYE2mlpK0llIDmzCZclHgAL9Ybdk3NJL0ckDwJF4R/iPx5Z6ma67guY92ollXGQEQkrOIH3rlHm0VkqJN2tc6CHJ4DWBlgEBuB+kQ7nIpZgCGOXnxi2Ur+WkkXPAekQmzMIL52t1a0c7s60ArsCFOC/lCTaJIUpuLdW0jYFANmxz8z78oQV/xkc/WHgticj0LJ6GUR7eBqhMGVCb9fWBalPyh1sD0UUo3x4/IxW0WU+Z6K/6qitJigh5HkTjIxjppnqOrdIJo5JVcZQvzYCHEpkJAEPJ0ShGwrH0AHhFkmW+Rv7yimWcoNoFATOJ98YkXGMiWQkZjieB4ZQXPLjCci/p0g0y0kJIBHDy/fhFFQBYC+jZ+HpCjCutSykqSDYFx1a+fX1gRIckYgL8ukMJtGTguWOYyLHnpAu0Kfu12uE4SbZ2BIHn6RSL8I8kfTJMkpuXBbMAHK9hCza9J30v4iN5J10WL25PDhEzCnEhr/Phn7aJbKpe9Ve9nZuGn6wz0TjlnIV0OGdhSUKIJTuk3AY4gFZZkRdSzFJUUBSkvYsWyfz184v2SUzJ85QxFlgAFgQkbvTj7zLm7HmzZuGRKWtRzYPlm5LBOmcSktDN5YdQoxocpBKjhDAOBm3W7+EC7OpkJmYe7QHcKIOFQfK4zDtaN4qOyppKYzFqSpaACqWk7yUFxiJBvvNyzvHPdtVq0TFFDKOYdNjzGXl0gx/QE3FqR1bsfs3+QlSyfjUzsoXOEFlA3ZhlBO39ky56wqcmXNSksMctCmBbJ02BYQR2QmiZQSJiBZQUb3+87efyixBYAKbU9NL8rmKwS6i/yJt8jfya7O7EUKjvUMl8zgVMSA7sLLbIRdtvsTR1MmXJwLkokk4ESZgSHXmoiYg4jugOb58YfhZzsLWYcPOGDBQDCxAhuiJ/VkfOx2XIf+HmKWgJmMVsFFOEqSosCxzv0jba37PDOlSacVgWZYUZS1yVJSEHD/LOEknInF4Qq7e0vd104aKOMf7nf/k8bz2F2gmfIRjLzJf8tQ8sJvqze8+eG2mz0P5LXSPIkJu1ydoy6UpqpVLMkApGKSqZLWQ4wgYwQ3LDoeEcv2ZUhNQZmFwlWLAS+SnwkgBxbMAR2X7S6nBQm5YLSfJwxOeUcX2NTLmFWEOWKjkGCbkknSDK02Qi4vjVG3dvu1MurloSlDEIBJfJSkspLNdrX6xZ2TU1IgasbdVFrRqG1jhQAXfgc/IxstA6ZUoNkAnrZ4VLsgp9BhLlMoe/CKq9BxqyginBK7HRs/zimuQXUTD+k/AqSXQAwL58i3vzj2dKGScmAB5gC/HOLJKd0MSLco8EtwTiI8YhI64gC5LJPq415ekI6mX/ADdCSb25w+mSh+I8nJhDPV/NcBy7NDQEmL58sgtwEA1ecNauWysJzYfIQrrBvGGWwvRRSpcq/wAFf9TFREEUQ+L/AAV/1gcxQmZGRkZGMdOpKa+JQtByUp0aKweoGmjxIX93gN2FKggTCfpaDqWYkKBOnKFiDyeGFGQRl5cbQrGRs0ybjFrDI+GREernYSksHPPLTTKFgrSMIe/3hx5xVO2vLSo94okgBkJF/k3rGQW6HEqZd1boJLDPVsXlAVeApbkWWHAOQw2/VoXDtEgJxKSrGTup5M2Ilm1yiNVtXGoMbJSwtqS5t5B4aKaZKck1gMVJDAMwOYEWUlR3N0hSklJFiHZrt0tAcustciLVz2AIKuQZs7eXWKNWRTaZzmp2cZVVMShymajGwSLKfCQDycnx5Q5plzZf9CYZapoEtaiRqQCHAs1t4BxdoYbX2ViRjwlSpSnz0+9kCTa8JBtcY+7UAcabcX5uPTpAlH0Ep4OiCqlIBppQNVWKp+4XMSd05g43N1JAS5vo5F4592t2GunT3ZGGZL4HMZhrXszdI2zsTttMmimrkykmdKmf6kOcZkO2OWRcMGtphJhdtKZUbQlhMiSZnckp75SglS5ZDoQoEuVhybE+sI36bewf7Ju1aQhdDNUoJWoqkEn77b0vEAwCviA44vxCOjS5ZfFc4vukaAl7NkfrHzydlzElSg6Qlyz4SlYNhxBBjpHYv7RRUpEmqWETgGSvITRz0Ey2ticuEUhJA5It5R0mWEkb1gWHC9h+flEa2r7uWSliXDJJHjn5wtq8bpUXUEkMElsY0PDT1gqonIVLYsxNn5CwHA2ij0RWzm32myyVSZrO6VIJ6HEPmvyhb9nu0jLqe7Pwzhhv+IEkH5jxjbO2VAVUqyq2HfTb8JuP/F45Oqv7ohQO+CFJGdwXBPJ2jlnidnq8NT4Osjefti26nAijl3UVY5nIA7o6k38Oca52XkKkSlzylKkBOEoKmKhjQcQH3kBeAEawm2fIm1lSVKdS5iioqOQ4q/xSBlyjZ9rIMqmTLUglCkgyJ+EAqSSFmVMGlzi0MNJ2ciXVJGu9pakVFQkJOJ8KcRDFTJCSojmcR6NG1TJLpfg0ax2YoTPnrWMpYt1Nh6OY3SrpVIsWY5frBjWjSi6B6NP8wNk8V1q3f3rB+zEurzuIU7QWO8tkCWjemWhrNmAIsbtoDm0VT6gkkak3i0KsAHYiB1hjk5f3+8Qo6kCTZhBIJy1hROVvki7PcfOHaACFE6FvGxZ4Qys1H+1R9IpFYJzeUCLmFRxGzn5MNfCF1cLnqYOSqyR1PnANWS46H5xlsZ6I0I/qf/Gr/wDMUFMX0htMP9nzUkQOSYYQi0ZHrxkY1nVuESSrOxtkeUUqXxz4DpHstYGeZFrsf2jMYJlFRv7MMKOwUQklhZudtevpAMlaWAcB+Y+sWd6lDl3458c+UCjBtTP7pBWWfnqTlCWnmXclyS5PPU/kIr2pUmctLAskNwc8YxCCzWa3O/O8PGNEpytlpAIPVxf0i92L38tIGKC2Q9R52j0IJNy51zPTwhhKChNOQdnyAHEcofUiwQMWbO1nbnCaTJSbknKzHx8OsGSKYqZ1KytvEeAY5aPBQsojKmpMa7Esrqws3yjmXbfYqqabiSv+WScF3J42cm1/APrHS0JDcTk6lYhlkCflCzbGyEVEoy1hOLNKmAKFaNbnlzMZmVI5bQ1ayThUUqKcKsJIxJLOC2YLBxlaOwStnJVRzlU7IpjJTOlrEwY5NTLbcIJxXbN45HtjZqqdRGHCU5vqDa2jG8ONj1WJCSBqCpDlOJiHBIvfJ2s8Saoa0zZNodl59XKVVvLTUVKitFI7d4gAYiklrn42Occx2jsdcvMB9UO5TyPPlpHYFdupqp6lJkSThtT4kuqSCAmygA41vrFu16KmM6bRKkSymRTmZPqWaYJpQFYsWZGIjdyvCr4GtJHLtkdu62nSJYmlaBkiZvMOAJuBDxH2oFhjpQoj/wB9QHlhtGL7GKUmkNv9SjE6k2lnu+8YkaFN/CAFdkkiQJypkhKlS+9RJUsha5f4kvYk6Jzh+zFuLI7V+0SfNBTKlSZIIZ0pxqZmbEt7dBCPZOxJs9TJQpZzIGbcSTkOsbNtXs1LpEXWpU0lO6JKkoAKcX9YllFiLDnE9hBCpFTIM5Mhcwy1JWtWFJCCrEkkdQQNSIDbug9q0HbPohIlyylBTO7hdTLn4i2KUSTKIywMCk8X5iNT7T7YM6YtQSUCYrFgCiQCQAoh8nIPyg7ae21S5S6aVNWafEcKSwKnLnRwkkYm5wJ2WoO8X3sxLgKdPMh9OA+cBKwJVlm2dkqf+Gp2KXUTiV5PfkBaDK2rxkNkB6+2gWfMzDE9P0gek3lXtBpJ2N3co9RxsqWyi3vL0hNtJQXNO4E3bdBvzubG8NKSowKIztq7E8C2kLZ4CpgI3XItwjXYarA0lU9rqAIGXiNctfSIqSACeHHnz+kFIlpwqsynSAG/yfI+2gWf8Lc3HPKJssKJn3n1JPhdj1hQzomFvhljzJAeHNYo4Fk8PSAdkSRhUpRsrcbMm1g3nBTxYJboTyqcqHTTjAE4ti6Q/p5OEg9eovqISVKHMw8Dx4mNHYZaKKU7szokf8n+kZT0+K5JYcLx7TKYL5kemL84KpzhYKBAJfKHEBTIRxMZB3fJ5eUewaNfwbGlRJYlUEJlBnNzFcri8EJTFqOdtnkhN9IYYR3YN/iIbwgKV0vDVMkd3vWYk5XuNL30gOgoHTKBTzitKDlflZ3hpQ0r3A6mCTSAnSx955wAZoTIWwb6X99YlKSc8vn+n6QdPlMcIAOqjwZ/0j2UgPceHMwKDZkh/K/mcr5nKDZM3yzYxkuTyz5+ZgnuQTlBoVuzEoChZunvKMWtjlc6j8tYabIoAZlywa7EAZ6nxj3bdKmVMsRhItd/GA34MlizXNtbAl1krCpkqFkrGmtxqPzMc7odnzJC1S1pIUkkpIyU+ZB/D9bWjrSnIt1s3rAE+nQpeFYCkq489QRBj8gmsYNOpVYkuoszuQDd9cn4HwvyP2t2iqZ8hUnFL30gTJgQEzJiE3SlSwbgefHMwbtHswq/dHFuEBKrZ7ty12F/3jUk7PnIUStK5YRugqsk5vyUGszwsoXoRNpZGsntcCmoBCgFIAkOHKVCUZbFrBwRytFqNsU4oFSVTlT3lJTLkrkAGTMGakzvwC7AXyEaBOqVoUoOFAKIfzv0ihdcq1wAeUI1Iqo3o6f2i7XUtVIEhUqaFIloCZpXZKkhIJEsWL79zpHN6qsSkMC6vl1MVyaGonGyVkcTujzLCNq2P2PlJRjqFFS33UJG7b8RcFvQwFD9j2a9sfYq6g417ssam2Lkn8429EoIAAsBYAZD6wyMkBAtY2AEDzKJdgw89G1imEJmRbTlSbgA6ZAjjd7Qvp0Ev+Inhk4jYNnyQAAemVjx8YoQlCJy2At+TxPtZX6dUB0ssFanNhmW/KAZqCJpZrFn4s+UM5ku67uDewzgdKMJQGd8vOCtCN5Cp01kknPw0hNtqqUJEwpUQbAHV1EJtwFxeG07IuP3bXlaE+0a1CE4ZgJE1WEWcBlJN7jg3J3hEWeyG0ltKID2ADeIf6xZ2emYpRRYYZpv/tDwJtpYAscyG6D94L7PrCKeYv7zqI8g0BfiZ/kLNtqdbva4HS4+XzhRPkkJUzbzXfhhPneGe1HaWNWv6CKlS3UE/DZ2PO/5Q8UaTwJUzCOHCPe+Vzg/+FBXvkDkM8+AiKqNIviBvkDlyu1/CGFBBNV+L35RkHia1sPp+sZAwNk2dStAYvlpH7QJLSSWEFos3rFzlD6FADqILZA8+EWqXiZ7/pFUpRYNlnFzA2vxt9YNCN3ga0LYQMrueeVs+sGAjp9enhCylcsC9w7A+t4LS41Yf3WbleF9se8UTmHQ+cYhgb5mwiJmucj4EG/0iSVNf4nv8J4jnAM9FiwdLdYIkl7acbW8ffjA0pTkuk265/IxMVCUi5vqxvrBsVIaJYpULsoMeb8LQmkJUp5alXTkeWXoIvkV6Sci1yCbMNXMLKraYEwLQFKGRUgbr8MROEluekbAcj1FORr8vfCFfaFYCQrLCfPODBLm2K1BLm2HfUxOblkg+Co8/wDT0KxbpdrKmbxPMBmTrkBAsPV+mSKjvJSsCVGwKVaPYXUbWvbmIvlSXcKVrYJD8PvKDceOcW7AuhbkkSwbP8tOMET6YFBUgghtSzO2YGXrC+jtYNa7Q7OpwEqEhDZOUuTfnClUuWVOmWgMwskCH21x/KOJQUzGw13XZ7tGuS1G7C9mHGwaCkhG3ouKgSOEV1aywaLqiSqUAldioYmNrOwvzijA+tg7wbF60yynmgYcWYLAcnHpeCaiYEh1kDNkjoIXrk2F4qUi+bxNxsup0e/xalrIG6GPMlgddD0iMtanB48ecTpkDEb2Y8tDAjXYnKNSQrk3kJlEsTw+b8YrTNebLs5sOEX0FOVS18Negv8AT1inZ0p5qjwFoDeBorKCq9QOEpBDk265ekKNp0WNSGslKsSrcMgD7yhjWTxkCzXJ982ipahit6RK8F/RHtJitvp0hltGQEU8gJZlpSS13LEHPw8oA2kgpU+Tjw1iFMP5VKDkcSvNbfSKf1J/2IbfUym1w2/P0gOYoLdbnIeiQPpDXadGFqJPBvfnAiZaJYA8ifrDJGbAkKKTY/t584nNXMIwk26PnpvZQQutl4cnOvCBKmsB+FLPm/CMYgJA/u8o9gc9B6/nGQAm20wB4j94KUoeXt4yMi/hy+ltNPc8IuRcuIyMgiMaUymT/dYPBcp/xG3rGRkKOSlTBr8nY+Uernh945DUD19YyMjDUD0lYknDKC5vKWl9XYrcJD8zEv4KbcrUiSDmBvqL6PZAPQmPYyFbHUUX0OzZD4lEzGu8ze/4gYfSCdrrxoIvYOA2TXyEZGQUhJPJLZkwmWl2cWNuecHSsyB8vdoyMjMHoFLmYJqknKYGPME/vE55ZJSAGFieWj8YyMjMyYFNlgpwgO4ZjrYgHONblHDiBBIDAHmAIyMgaClZ4qsUpZcu1gTdgNA8VpVdy+cZGRjMlPqBfSBVLGb9I9jI1hohIU/Qg3iSSLH5x7GQqM9BJ/p5DeOhy6+UUUSg6i+reWfWMjIR6Kx2gGuu7DNgOn5wTJ+EOwJb5ZR7GQstDx2A10krN+BA5DJvOPZktL0yRogE+Kiq/hHkZDLQDK2WcdzY8NC8LqurlkYQlyOdvLwj2MirwKhUCnIR7MS0eRkKEj4iMjIyBQT/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data:image/jpeg;base64,/9j/4AAQSkZJRgABAQAAAQABAAD/2wCEAAkGBxQTEhUUExQWFhUXGCAaGBcYFx4aHxgaHBgYGh8YGhoYHCggHBolHxsXITEhJSkrLi4uGh8zODMsNygtLisBCgoKDg0OGhAQGiwkHyQsLCwsLCwsLCwsLCwsLCwsLCwsLCwsLCwsLCwsLCwsLCwsLDQsLCwsLCwsLCwsLCwsK//AABEIALgBEgMBIgACEQEDEQH/xAAcAAACAgMBAQAAAAAAAAAAAAAEBQIDAAYHAQj/xABAEAABAgQDBQYDBgUEAQUAAAABAhEAAwQhEjFBBSJRYXEGE4GRofAyscEHQlLR4fEUIzNiciSCorKSFWNzg8L/xAAZAQADAQEBAAAAAAAAAAAAAAABAgMABAX/xAAlEQACAgIDAAEEAwEAAAAAAAAAAQIRITEDEkFhEyIyUQRC8HH/2gAMAwEAAhEDEQA/ANRmYWyPhx84qkJ3S2ZOXr8onhLRhRm/WDRPsVThc218uERlp0L3gjBm1wYmJV/lGyBtEURPSPUy2MS7u8UBZkqVF8qXdgIxCTpBFOghQJgN0FJthRlhIfgIFnSsQxZfMQ1kIBLHI8vSA5KblJBt7+UJEfkLpNMFAGxtwv0EYJASxLPdrDp+cXbOlJBI4XA+eUTqUb1ns4J5Pn5i0ZvNAS+22K6mWHcAccsxA8mSHyHlBVQscX16QJ34DOTE5bLx0RnouEsG1IHh76QNPlh3AHkz8PS8FyqkY3OXX5xXOWFFXHOGSIzdi0IYjpl4xaOUQmKY++kYkhs7/plBE2YRk/GIAknhEgbBtdIMmSGAUGbUOHD8s2zjGoXqBDkfKLUofr7tEwLkHL3lwMYkBx69YRoeL/Zk6WBLIP4nHk0D0iCCSMsJfUMxiSppwlK83zjKWcUl8xhII8MoC0O6spTSqKMaQSBm126tlANYLCDZaCAFpJHAhx6wPXObnNyT4wRfSmkNlNGVlwOQb0i2gTZRj2oTk7X+gib2WivtFk74h70gGoVeGU5DK6mF8xDqMPEEiEqYXHlfgbRFYax0iKktE52hvcPfU6+rxQQyUq/WPVxWlUSKngGNlpU7ibD4RpyjyJUh3Ef4j5CMgmGiZoOV7vEVm1oUpltcOOhaCJc5Yz3utvURSiFDWULcvWJN5/UQFKqAeIPvUQVjyv8AWChWXqRrBFPIKg/h5fvFElJy4QNW1ZSAnIO8K/gaNXkciQRflo0G0KQSxA09tCuhqzMQOIsrn+8NZbApLmzacOERbZ1RSPKunYkOR0LEfvFSdmYlEibMQdWwkHriFvCCqtGLe0OvsxbS5s/3eefIeHrAUmgtJlVPs+Ygv3wUGLuhjwzBbhpFVTLmAF1hTWfIkG+9nfLKH1IUgnGALM/AAF9PGFuEKSWcbvO9876wvZm6oRFgeLwJPRZhxdos25tGXTpxKLqPwpGZ/IczGhbS23NnWJwp/CnLx4/KHSsEn4P5+1ZaFHEu+TC/ygZfaOUDYLI6AfMwo2Vsdc9QSkpSD95ZwgecWbS2EuRMMuaQ6c8BxDzEN2RFxGae0Uo/dUOoH0MFUm0JUywUH0ex9Y1r+BByVFaqFWjH0jdkCkbkmSWbmYnUryJ0DeAyEalSbUmyWBun8KvodI2SgrJc8btjqk5jpxHOCDKLpandiW/PKK1KdrwRTHCVcG+oyiFTKZVsvl7f1hbD1xaKZkx78XiSUOCQbAE+Ht4rEotduUToFEKIFwoKBHho8BhiUSKlaDukgHMaHqDYxTWzcj6ZNcxJSSAOlorqQSB4xg/9JbPVYjm8TmpuPeseUMuyj0aLgL8LfWIyeToh+IprFN1gBoYVyN5R0ax58oCmpbDFI6EdkVSgXcnFpwLeNoqVJ0OmV4KyVfwiqpWxI0hk2ZpA65YAisCLsbpIbgfK1/MRS8OIPJG0khKQ+QA9IyELRkYxuiJbaQSmVa3SLCgDKJpD6t4axUmUyZAB4wRgcxaiU558By1ifdfKMJI8lyS7h+EDV1CtyWdi5a8NqRHB4K7lxvC+WWY5QGZPAlpFmXmSBqG1LaeEMqatQtdyWA3btfUtElSnSxOdrh/nrASdnpuBmD1hHFMophddMZRTLIFgMQJL2F+ZePKOuWg6LPO0TNAohLB/8cz1B/WAVBWLDqD+doCiqA5ys2ehrSRqFYVEpUXIsziw4jzhZtzbCaVsRBUQyBcjdALlg+EXD6wfLWmmBmzAHVYXBAGpI9AByjl+3NvzZk9YV8ClfCL7r2CbtzszmI9c4OhSxkXbRC5s1SiStSlZ+8hDTZXZ4laEs61nCkH8RyHCHdDRyy2EoCiEhamLIuxJYOz3tm8dF2Z2Ykypc+XUsQyZ0irlhzgG6Sk6BJIUU8CTexhHOTwgtR2aIezqkU8yYshKZc7uJ6MDqlhx/MfLOwbWGfbHYaZRxyKRBkylpUmcid3veSkgE45et9cmeHXakin2iDNUn+GrpAE9SRiTiALrSBncIUD/AHmND/8AXUSUqRJkJTMMoylTwo74PxLMv4QpXW0PFJbOebb0ONubAkg1ipUyUDMlpnIkpTvISCF2yABuLcWaNO2NTibPlS1WC1pSbtYqALHo8TVtqYFhWMBQld07C6GwsXzLa5xTsys7uaiYMKyhQISTmRpDMVX6H7X2KkXkqM1BmmUxDKSsfdOhfQiNemyFS1YkEgpPikiNzotsSDMlDu1IQZyp03GsKGPAQALDdc6wOuklmlKlpaYMSlLckgrOKUSA4MtQ3XzBgpmtoC2JtMTQyiAsXP8AdzHpaGVcSDpkL5vb01jTp0opIWhwRf8AWNm2dtATpYJ+IWI8/pBq8jXjARgcODnoNI8pARMSf7m9IilJSXHrwguTNSycgX8C0K3Q0UmAGcpBKbFL/CoAjPMPl4QNPz5XtwvBdUCVl9PekV1chQSk+fvxEEGyFFYKD68ItmWub8bx7QSiQToYsmIwuMxxiEtl4fiK6wEoHLPq/wCnpANQnd8BDKem1iWtAVQjIacYdGYBWaREqxJvn+sTrjcdIolq9IotCPZkoMbu2RbOKsJ4Qy+NDnESNWJ9YGUBBs3UFaMgm0ZGs3U3wpc5x5LBePSQFWGeUSQBrnx0/eLnOG0qQC58YgqMSk+cTKDwLZxhaLqZF3/WDAGb38oooi+XoINt7EKwoiEhQSHOJ8m0A6+sVzJTEHjY8zE/4Z1YvD629YPFP5C7NduMKNgoSQb5Hy88oW1ymmucuf7w0UgOSlwMm4Ej5flFe06cKAKtMyH9eEZGaexF2l2hNm1VNJSnG4xFGIJBACgCbMDYl9cIhHtKQCmRN7pQWkMVKPxEjLDkCljkPlDzs1WLKaqsQBuIOBSrAmWcQlg2N0XsdDxgLZMxaO5qDhUsrxAK+F0s+6+T28olLZRy+02fs/s8K2b/AKeYgKmqw1k1XxSJaRjYIVc5C/PxC/YXaWqoacd4gTaWeF92FqYt8OJILlKVPlkxLXjZFVUhSJ1ZRoCJ0tGKfTn4VoBGIobztrwJvzXtPt2ZWTgsgpZOCVLSHCED4UpCQHLvkL+EZpCRb8YrnbQKMJUpSsIZIKieoA0EJp9UuYWGpslOpOnEmNz2X9mdbOSZ08GTLGYbEsC33Pui+t+Vo6N2e7M0lJeVL3gLzVl1ZZuch0aHjD0Ep9TlvZ/7O6meQZo7hH9432AcsjT/AHEZx0DYHZGRSsUoBmDOYreU9svw56Qf2p7RS6ZnBXMUgskWsSbqUchwsco1qR2/IJxSEYT90LNmbiOkFyjE0eLm5VaWBb297MmWoz5CSxvMl+pWnhqSOTxruzNunB3UwkyjZQAGMJd8AUfuk6eUdH2d2ikT3Z0zcghWoPDRTRBHYymWtTSQyzidykocJBAIIIDuWfUwN5QMxxI1Wsol1ipEqnQkvLWtAshkBXwkmzgBs7k841OUVU08hYKblK0mxDFiCOIL+sbkVSKWqn0yyRK3QCRjKUlBK5R1wqExQ6gGNb2rSqnSjUFy68JsRcJASXOZUxfmIROmOtD0gEfL9IqqUOBxBtAPZ+sxycKviQW8ND4XhhMz5tDMXKYPLUAS97W/WG9HIC6hCGLEelyb+ML5coXcxZS1Rlz5K9Apj0O6fQwkkVhItqKEyVTE5srzBygaagG3XSNm7Ry95Cmvk/Q68c4RTZWEuBxfpEXsutCqcndwwLWAENwEHAAudHz+kA7QlsR0hksmbwJqvPwiopZD6k/KLqkuXihR3fGLoiwqkmMg9IBUp4wLs0QeDRmyeKMiLx5BAdKUASOHKLpUgnPX3lFolpta0Gy20yh3IRQ/ZGnpQ41+UMBJcKBby0+kUU7F9PekXqWQktpCW2PSSBJEhlFIIbJ+kH0aWOh5E4jfWAlyrYiDm7cIPlMrI2OjXaKM50ySgU2y9PSIy1uffkDE1LGIozUBfqfbW4QGpahlmDeEKVQYiWC5JH68xlAfaaoanm4Us0sscmJDA35t5RZTkfe8ffDnC7tnNCaVRV8KlJFj0OZ6eUYCeKNf2NSKVsywNipRcqZSQDYNxYBoJlWShJAOABPiTiJztmPKHXeypMmYEK3QhwlJcF0g2PG+cJNnSJ9SsEgzFMSbB8KE6s33R7McytyZXl0kbZSbSQimmSkI/qglS8BMxaCQO7T94gEjwMc62dtw0VdKmMQhCt8a4FWLtrhOIc2jbJVQQnH3v8xRSlLBIKZZUSc88o0XtCFzqhClffDAhsgSNMy0PBO8i4lSR9AbC22mrkTJ1OFBJWpAC2BVuhSSwLgFxnfOOb1Pb6sJOMy1D8PdJ3bZAs7Dm+UbT9lKyilOIMnvlOf/AK5Ybl+sBr7DIm1q199LMhyrAkupzmhhYJfV3bTWDKMpJNHRxz4uJyjJf5Gg1yFTnnLK977ygcJ0ABy8BBHZDYwqKlCFjEg4icKmfCgqZxcZR26sp5a5JkzEJMs2Ib7rMwyy08I41RBVBXhOItLms/4pZLYvFBeFlBwZXi/kx5oySVOvDbKrsjRYbAy1OCkpUXdzclyBxhpRSVJCApYURYFmJYtvc7i46hoabSkJWLjFhIu2QJJZ03ze8L0odQCFkKYllAMxPG31yMdCSR5EpykqbOW/aRsiZIq1TicUucRcF8KmAY35OD14Rds6RPrE/GiTToSJX9r7psnVZLF7M/n0na9CmYJkuaEKQtIBDjdxP4u7ENHLqSjwz59EidLUMbCcVYUDCClSiWLuhRSQNRyickVi31Eeyv5VUUKGbpI/uGh8QR4w+mIxLITYhOJuQOVzzhV2upDInpX3omknH3gDYiFKCraMtCxGxbHSDNmkhx3aUv8A5F/pAerKx+4XyJjKva8E1s0Imo3AoEDd65NbOMqZG8UgfpFO15KgUlJYpAPi0Bqxlg3LbEkLpUHIiYzHgxf6Rryi5OhbLzgum2mTIRLUL54iWxF8w3ENblFC8gSQXGIN1OfrEGXE9TKscJfprd4UbTmlyPLlbKHlSogvhs3vOFVenETyD/KHjsWWqES84pWYKnJYwPOFosmI0VyhvDrHneq/EfMxKnG8IhDCku9V+I+ZjyPIyMajptNtJLsUTB1AOn9pNni2bteUksSbf2Kb5RWmU12yics58eH7w7gT+oGUO1pU1REsgnUj53hwgBVsnHnnf1ELqdJCOH5QSmUlRZQCmY306c84mV2eyEkpINx+kFbJltYA2OerR5K2NIW5KCCzYkqUj/oQPExZT7GQHCVzCk2IUsqccnv6wZStCR46dg05J7ws2QDZeXm0D05Dqz+K97ka9R0i2v2UpJQlEwkhzvAGwwskszN53gRVPUOCFyn0BQpPrjPm0FaFkssMs7i/LJh04Qq7ZLaRLSU4iZqQBzKFgcrQVTon6plqJ0Cy+jfEgfOEvbpM1UhA7shlg/EngoN8Tm/KCJ1YtoGlUs1iS5KCSpmJILAC/Pm8d67E0EsSZdR/DpkzZssY2SA982FgFWV4x8yUtYvuzKV8BOIBnuBhsc8njo/YX7QJsnvP4ieubLEvcSo5LB3UgtrcHw4RFYbsrJ3Q4+03ZcimUESETMa0lak5pwlwAH5g2ByEcvpw5DJwlDn/AI4fDING07X7eTagFNR3cwAKwqCWbEkOLFiORhZsyvplYirGxQf6SQouB+Fak26GGWU6Fg1HkTaNy7O7VTS7InTyzy5iym+alJQlIY53byMc7+zah7+vTNmKIRJBnzl4iLJvcjioh+TxZ2k7QyjRyqOSpZAmKmzVLl92SpmQhsRJbM6ZQTIQqi2MtRDTdoKCE8RIRcnobjooQ0dIfkzKTXrPdk9ptoVu0MEipXKE+aopBZSZaLq+EuGCQIGmbUnVVZ3E4omTMZld8hOEqCVEYiBuswdwBaLOw1QikpaysJHe4e5kJ1xKzUzuwdJfkYT7DlKlSJ9XlhHcSydZk1JCm5pl4z/uTBatZBCXWVxN+p/tOVMmLQilVMShyFIU5KEffKSGyub6w+2L2tl1UibMlKw92gY0zGBQGUcTuzWJeOR7A2qKaTUnu1GZPl9zLXkECxmHi7FEQnU82mpAVboqxugG5lyy7ngFKUluOE5amycuNM6Rt3tZTTqedJRPSqaoAJIJDkYfhUQBocvCOZ7GnJTMBmIExKVgqQonfD3BIvf6xuNd2Xw7GlFW4sKE9Rw/F3jJAfMMlSfeWmbPkFU8y05qUwctcm19LmJyHiqhjQw7UbUVU76wlID4UpDBIK1Kbncm8bH2XLycZuVBJ/8AFAHzeE/abYE2mlpK0llIDmzCZclHgAL9Ybdk3NJL0ckDwJF4R/iPx5Z6ma67guY92ollXGQEQkrOIH3rlHm0VkqJN2tc6CHJ4DWBlgEBuB+kQ7nIpZgCGOXnxi2Ur+WkkXPAekQmzMIL52t1a0c7s60ArsCFOC/lCTaJIUpuLdW0jYFANmxz8z78oQV/xkc/WHgticj0LJ6GUR7eBqhMGVCb9fWBalPyh1sD0UUo3x4/IxW0WU+Z6K/6qitJigh5HkTjIxjppnqOrdIJo5JVcZQvzYCHEpkJAEPJ0ShGwrH0AHhFkmW+Rv7yimWcoNoFATOJ98YkXGMiWQkZjieB4ZQXPLjCci/p0g0y0kJIBHDy/fhFFQBYC+jZ+HpCjCutSykqSDYFx1a+fX1gRIckYgL8ukMJtGTguWOYyLHnpAu0Kfu12uE4SbZ2BIHn6RSL8I8kfTJMkpuXBbMAHK9hCza9J30v4iN5J10WL25PDhEzCnEhr/Phn7aJbKpe9Ve9nZuGn6wz0TjlnIV0OGdhSUKIJTuk3AY4gFZZkRdSzFJUUBSkvYsWyfz184v2SUzJ85QxFlgAFgQkbvTj7zLm7HmzZuGRKWtRzYPlm5LBOmcSktDN5YdQoxocpBKjhDAOBm3W7+EC7OpkJmYe7QHcKIOFQfK4zDtaN4qOyppKYzFqSpaACqWk7yUFxiJBvvNyzvHPdtVq0TFFDKOYdNjzGXl0gx/QE3FqR1bsfs3+QlSyfjUzsoXOEFlA3ZhlBO39ky56wqcmXNSksMctCmBbJ02BYQR2QmiZQSJiBZQUb3+87efyixBYAKbU9NL8rmKwS6i/yJt8jfya7O7EUKjvUMl8zgVMSA7sLLbIRdtvsTR1MmXJwLkokk4ESZgSHXmoiYg4jugOb58YfhZzsLWYcPOGDBQDCxAhuiJ/VkfOx2XIf+HmKWgJmMVsFFOEqSosCxzv0jba37PDOlSacVgWZYUZS1yVJSEHD/LOEknInF4Qq7e0vd104aKOMf7nf/k8bz2F2gmfIRjLzJf8tQ8sJvqze8+eG2mz0P5LXSPIkJu1ydoy6UpqpVLMkApGKSqZLWQ4wgYwQ3LDoeEcv2ZUhNQZmFwlWLAS+SnwkgBxbMAR2X7S6nBQm5YLSfJwxOeUcX2NTLmFWEOWKjkGCbkknSDK02Qi4vjVG3dvu1MurloSlDEIBJfJSkspLNdrX6xZ2TU1IgasbdVFrRqG1jhQAXfgc/IxstA6ZUoNkAnrZ4VLsgp9BhLlMoe/CKq9BxqyginBK7HRs/zimuQXUTD+k/AqSXQAwL58i3vzj2dKGScmAB5gC/HOLJKd0MSLco8EtwTiI8YhI64gC5LJPq415ekI6mX/ADdCSb25w+mSh+I8nJhDPV/NcBy7NDQEmL58sgtwEA1ecNauWysJzYfIQrrBvGGWwvRRSpcq/wAFf9TFREEUQ+L/AAV/1gcxQmZGRkZGMdOpKa+JQtByUp0aKweoGmjxIX93gN2FKggTCfpaDqWYkKBOnKFiDyeGFGQRl5cbQrGRs0ybjFrDI+GREernYSksHPPLTTKFgrSMIe/3hx5xVO2vLSo94okgBkJF/k3rGQW6HEqZd1boJLDPVsXlAVeApbkWWHAOQw2/VoXDtEgJxKSrGTup5M2Ilm1yiNVtXGoMbJSwtqS5t5B4aKaZKck1gMVJDAMwOYEWUlR3N0hSklJFiHZrt0tAcustciLVz2AIKuQZs7eXWKNWRTaZzmp2cZVVMShymajGwSLKfCQDycnx5Q5plzZf9CYZapoEtaiRqQCHAs1t4BxdoYbX2ViRjwlSpSnz0+9kCTa8JBtcY+7UAcabcX5uPTpAlH0Ep4OiCqlIBppQNVWKp+4XMSd05g43N1JAS5vo5F4592t2GunT3ZGGZL4HMZhrXszdI2zsTttMmimrkykmdKmf6kOcZkO2OWRcMGtphJhdtKZUbQlhMiSZnckp75SglS5ZDoQoEuVhybE+sI36bewf7Ju1aQhdDNUoJWoqkEn77b0vEAwCviA44vxCOjS5ZfFc4vukaAl7NkfrHzydlzElSg6Qlyz4SlYNhxBBjpHYv7RRUpEmqWETgGSvITRz0Ey2ticuEUhJA5It5R0mWEkb1gWHC9h+flEa2r7uWSliXDJJHjn5wtq8bpUXUEkMElsY0PDT1gqonIVLYsxNn5CwHA2ij0RWzm32myyVSZrO6VIJ6HEPmvyhb9nu0jLqe7Pwzhhv+IEkH5jxjbO2VAVUqyq2HfTb8JuP/F45Oqv7ohQO+CFJGdwXBPJ2jlnidnq8NT4Osjefti26nAijl3UVY5nIA7o6k38Oca52XkKkSlzylKkBOEoKmKhjQcQH3kBeAEawm2fIm1lSVKdS5iioqOQ4q/xSBlyjZ9rIMqmTLUglCkgyJ+EAqSSFmVMGlzi0MNJ2ciXVJGu9pakVFQkJOJ8KcRDFTJCSojmcR6NG1TJLpfg0ax2YoTPnrWMpYt1Nh6OY3SrpVIsWY5frBjWjSi6B6NP8wNk8V1q3f3rB+zEurzuIU7QWO8tkCWjemWhrNmAIsbtoDm0VT6gkkak3i0KsAHYiB1hjk5f3+8Qo6kCTZhBIJy1hROVvki7PcfOHaACFE6FvGxZ4Qys1H+1R9IpFYJzeUCLmFRxGzn5MNfCF1cLnqYOSqyR1PnANWS46H5xlsZ6I0I/qf/Gr/wDMUFMX0htMP9nzUkQOSYYQi0ZHrxkY1nVuESSrOxtkeUUqXxz4DpHstYGeZFrsf2jMYJlFRv7MMKOwUQklhZudtevpAMlaWAcB+Y+sWd6lDl3458c+UCjBtTP7pBWWfnqTlCWnmXclyS5PPU/kIr2pUmctLAskNwc8YxCCzWa3O/O8PGNEpytlpAIPVxf0i92L38tIGKC2Q9R52j0IJNy51zPTwhhKChNOQdnyAHEcofUiwQMWbO1nbnCaTJSbknKzHx8OsGSKYqZ1KytvEeAY5aPBQsojKmpMa7Esrqws3yjmXbfYqqabiSv+WScF3J42cm1/APrHS0JDcTk6lYhlkCflCzbGyEVEoy1hOLNKmAKFaNbnlzMZmVI5bQ1ayThUUqKcKsJIxJLOC2YLBxlaOwStnJVRzlU7IpjJTOlrEwY5NTLbcIJxXbN45HtjZqqdRGHCU5vqDa2jG8ONj1WJCSBqCpDlOJiHBIvfJ2s8Saoa0zZNodl59XKVVvLTUVKitFI7d4gAYiklrn42Occx2jsdcvMB9UO5TyPPlpHYFdupqp6lJkSThtT4kuqSCAmygA41vrFu16KmM6bRKkSymRTmZPqWaYJpQFYsWZGIjdyvCr4GtJHLtkdu62nSJYmlaBkiZvMOAJuBDxH2oFhjpQoj/wB9QHlhtGL7GKUmkNv9SjE6k2lnu+8YkaFN/CAFdkkiQJypkhKlS+9RJUsha5f4kvYk6Jzh+zFuLI7V+0SfNBTKlSZIIZ0pxqZmbEt7dBCPZOxJs9TJQpZzIGbcSTkOsbNtXs1LpEXWpU0lO6JKkoAKcX9YllFiLDnE9hBCpFTIM5Mhcwy1JWtWFJCCrEkkdQQNSIDbug9q0HbPohIlyylBTO7hdTLn4i2KUSTKIywMCk8X5iNT7T7YM6YtQSUCYrFgCiQCQAoh8nIPyg7ae21S5S6aVNWafEcKSwKnLnRwkkYm5wJ2WoO8X3sxLgKdPMh9OA+cBKwJVlm2dkqf+Gp2KXUTiV5PfkBaDK2rxkNkB6+2gWfMzDE9P0gek3lXtBpJ2N3co9RxsqWyi3vL0hNtJQXNO4E3bdBvzubG8NKSowKIztq7E8C2kLZ4CpgI3XItwjXYarA0lU9rqAIGXiNctfSIqSACeHHnz+kFIlpwqsynSAG/yfI+2gWf8Lc3HPKJssKJn3n1JPhdj1hQzomFvhljzJAeHNYo4Fk8PSAdkSRhUpRsrcbMm1g3nBTxYJboTyqcqHTTjAE4ti6Q/p5OEg9eovqISVKHMw8Dx4mNHYZaKKU7szokf8n+kZT0+K5JYcLx7TKYL5kemL84KpzhYKBAJfKHEBTIRxMZB3fJ5eUewaNfwbGlRJYlUEJlBnNzFcri8EJTFqOdtnkhN9IYYR3YN/iIbwgKV0vDVMkd3vWYk5XuNL30gOgoHTKBTzitKDlflZ3hpQ0r3A6mCTSAnSx955wAZoTIWwb6X99YlKSc8vn+n6QdPlMcIAOqjwZ/0j2UgPceHMwKDZkh/K/mcr5nKDZM3yzYxkuTyz5+ZgnuQTlBoVuzEoChZunvKMWtjlc6j8tYabIoAZlywa7EAZ6nxj3bdKmVMsRhItd/GA34MlizXNtbAl1krCpkqFkrGmtxqPzMc7odnzJC1S1pIUkkpIyU+ZB/D9bWjrSnIt1s3rAE+nQpeFYCkq489QRBj8gmsYNOpVYkuoszuQDd9cn4HwvyP2t2iqZ8hUnFL30gTJgQEzJiE3SlSwbgefHMwbtHswq/dHFuEBKrZ7ty12F/3jUk7PnIUStK5YRugqsk5vyUGszwsoXoRNpZGsntcCmoBCgFIAkOHKVCUZbFrBwRytFqNsU4oFSVTlT3lJTLkrkAGTMGakzvwC7AXyEaBOqVoUoOFAKIfzv0ihdcq1wAeUI1Iqo3o6f2i7XUtVIEhUqaFIloCZpXZKkhIJEsWL79zpHN6qsSkMC6vl1MVyaGonGyVkcTujzLCNq2P2PlJRjqFFS33UJG7b8RcFvQwFD9j2a9sfYq6g417ssam2Lkn8429EoIAAsBYAZD6wyMkBAtY2AEDzKJdgw89G1imEJmRbTlSbgA6ZAjjd7Qvp0Ev+Inhk4jYNnyQAAemVjx8YoQlCJy2At+TxPtZX6dUB0ssFanNhmW/KAZqCJpZrFn4s+UM5ku67uDewzgdKMJQGd8vOCtCN5Cp01kknPw0hNtqqUJEwpUQbAHV1EJtwFxeG07IuP3bXlaE+0a1CE4ZgJE1WEWcBlJN7jg3J3hEWeyG0ltKID2ADeIf6xZ2emYpRRYYZpv/tDwJtpYAscyG6D94L7PrCKeYv7zqI8g0BfiZ/kLNtqdbva4HS4+XzhRPkkJUzbzXfhhPneGe1HaWNWv6CKlS3UE/DZ2PO/5Q8UaTwJUzCOHCPe+Vzg/+FBXvkDkM8+AiKqNIviBvkDlyu1/CGFBBNV+L35RkHia1sPp+sZAwNk2dStAYvlpH7QJLSSWEFos3rFzlD6FADqILZA8+EWqXiZ7/pFUpRYNlnFzA2vxt9YNCN3ga0LYQMrueeVs+sGAjp9enhCylcsC9w7A+t4LS41Yf3WbleF9se8UTmHQ+cYhgb5mwiJmucj4EG/0iSVNf4nv8J4jnAM9FiwdLdYIkl7acbW8ffjA0pTkuk265/IxMVCUi5vqxvrBsVIaJYpULsoMeb8LQmkJUp5alXTkeWXoIvkV6Sci1yCbMNXMLKraYEwLQFKGRUgbr8MROEluekbAcj1FORr8vfCFfaFYCQrLCfPODBLm2K1BLm2HfUxOblkg+Co8/wDT0KxbpdrKmbxPMBmTrkBAsPV+mSKjvJSsCVGwKVaPYXUbWvbmIvlSXcKVrYJD8PvKDceOcW7AuhbkkSwbP8tOMET6YFBUgghtSzO2YGXrC+jtYNa7Q7OpwEqEhDZOUuTfnClUuWVOmWgMwskCH21x/KOJQUzGw13XZ7tGuS1G7C9mHGwaCkhG3ouKgSOEV1aywaLqiSqUAldioYmNrOwvzijA+tg7wbF60yynmgYcWYLAcnHpeCaiYEh1kDNkjoIXrk2F4qUi+bxNxsup0e/xalrIG6GPMlgddD0iMtanB48ecTpkDEb2Y8tDAjXYnKNSQrk3kJlEsTw+b8YrTNebLs5sOEX0FOVS18Negv8AT1inZ0p5qjwFoDeBorKCq9QOEpBDk265ekKNp0WNSGslKsSrcMgD7yhjWTxkCzXJ982ipahit6RK8F/RHtJitvp0hltGQEU8gJZlpSS13LEHPw8oA2kgpU+Tjw1iFMP5VKDkcSvNbfSKf1J/2IbfUym1w2/P0gOYoLdbnIeiQPpDXadGFqJPBvfnAiZaJYA8ifrDJGbAkKKTY/t584nNXMIwk26PnpvZQQutl4cnOvCBKmsB+FLPm/CMYgJA/u8o9gc9B6/nGQAm20wB4j94KUoeXt4yMi/hy+ltNPc8IuRcuIyMgiMaUymT/dYPBcp/xG3rGRkKOSlTBr8nY+Uernh945DUD19YyMjDUD0lYknDKC5vKWl9XYrcJD8zEv4KbcrUiSDmBvqL6PZAPQmPYyFbHUUX0OzZD4lEzGu8ze/4gYfSCdrrxoIvYOA2TXyEZGQUhJPJLZkwmWl2cWNuecHSsyB8vdoyMjMHoFLmYJqknKYGPME/vE55ZJSAGFieWj8YyMjMyYFNlgpwgO4ZjrYgHONblHDiBBIDAHmAIyMgaClZ4qsUpZcu1gTdgNA8VpVdy+cZGRjMlPqBfSBVLGb9I9jI1hohIU/Qg3iSSLH5x7GQqM9BJ/p5DeOhy6+UUUSg6i+reWfWMjIR6Kx2gGuu7DNgOn5wTJ+EOwJb5ZR7GQstDx2A10krN+BA5DJvOPZktL0yRogE+Kiq/hHkZDLQDK2WcdzY8NC8LqurlkYQlyOdvLwj2MirwKhUCnIR7MS0eRkKEj4iMjIyBQT/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Moore, Okla., June 7, 2013 -- Southern Baptist Disaster Relief (SBDR) volunteers prepare to demolish remnants of destroyed homes and push debris to the street. SBDR is an important partner with FEMA in providing services to the May 20 tornado survivors.  George Armstrong/FEMA"/>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11771" y="1910166"/>
            <a:ext cx="2402829" cy="18236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Moore, Okla., May 26, 2013 -- Volunteers with Mormon Helping Hands are helping survivors clean up after the deadly May 20 tornado. Volunteers provide much needed personal services and are important FEMA partners in disaster recovery. George Armstrong/FEMA"/>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76200" y="3657600"/>
            <a:ext cx="2571636" cy="20457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4" name="Picture 10" descr="Phil Campbell, Ala., May 14, 2011 --  This United Methodist Church sign represents volunteers who provide critical services for storm affected residents. Faith Based organizations such as this are part of the team with FEMA and provide critical services to survivors of the April tornado.  George Armstrong/FEMA"/>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6934200" y="1905000"/>
            <a:ext cx="2133600" cy="37286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6" name="Picture 12" descr="Pratt City, Ala., Jan. 17, 2012 -- Nearly nine months after the deadly tornadoes struck the Southeast, rebuilding is still occurring. Habitat for Humanity and Jewish and Muslim NYU student volunteers at a job site where 2 new homes are being built. FEMA funding and coordination with volunteer agencies helped make this happen.  FEMA photo/Tim Burkitt"/>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3886200" y="1905000"/>
            <a:ext cx="3195234" cy="21077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8" name="Picture 14" descr="FEMA official meets with volunteers in a neighborhood impacted by a tornado"/>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383"/>
          <a:stretch/>
        </p:blipFill>
        <p:spPr bwMode="auto">
          <a:xfrm>
            <a:off x="2404890" y="1872544"/>
            <a:ext cx="1557510" cy="20898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Moore, Okla., May 26, 2013 -- Volunteers with the Missouri Lutheran Church Disaster Response team are helping survivors clean up after the deadly May 20 tornado. Volunteers provide much needed personal services and are important FEMA partners in disaster recovery. George Armstrong/FEMA"/>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2590800" y="3886200"/>
            <a:ext cx="2897291" cy="17889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descr="https://www.archindy.org/criterion/files/2012/03-16/tornadoes-large.jpg"/>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5462392" y="3886200"/>
            <a:ext cx="1548008" cy="17738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15" name="Straight Connector 14"/>
          <p:cNvCxnSpPr/>
          <p:nvPr/>
        </p:nvCxnSpPr>
        <p:spPr>
          <a:xfrm>
            <a:off x="381000" y="990600"/>
            <a:ext cx="8458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21444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381000" y="762000"/>
            <a:ext cx="8305800" cy="6858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sp>
        <p:nvSpPr>
          <p:cNvPr id="10" name="Rectangle 2"/>
          <p:cNvSpPr>
            <a:spLocks noGrp="1" noChangeArrowheads="1"/>
          </p:cNvSpPr>
          <p:nvPr>
            <p:ph type="title" idx="4294967295"/>
          </p:nvPr>
        </p:nvSpPr>
        <p:spPr>
          <a:xfrm>
            <a:off x="342900" y="838200"/>
            <a:ext cx="8458200" cy="838200"/>
          </a:xfrm>
        </p:spPr>
        <p:txBody>
          <a:bodyPr anchorCtr="1">
            <a:normAutofit fontScale="90000"/>
          </a:bodyPr>
          <a:lstStyle/>
          <a:p>
            <a:pPr algn="ctr" eaLnBrk="1" hangingPunct="1">
              <a:defRPr/>
            </a:pPr>
            <a:r>
              <a:rPr lang="en-US" dirty="0" smtClean="0">
                <a:effectLst>
                  <a:outerShdw blurRad="38100" dist="38100" dir="2700000" algn="tl">
                    <a:srgbClr val="C0C0C0"/>
                  </a:outerShdw>
                </a:effectLst>
              </a:rPr>
              <a:t>How Did I Get Here?</a:t>
            </a:r>
            <a:br>
              <a:rPr lang="en-US" dirty="0" smtClean="0">
                <a:effectLst>
                  <a:outerShdw blurRad="38100" dist="38100" dir="2700000" algn="tl">
                    <a:srgbClr val="C0C0C0"/>
                  </a:outerShdw>
                </a:effectLst>
              </a:rPr>
            </a:br>
            <a:endParaRPr lang="en-US" sz="3200" dirty="0" smtClean="0">
              <a:solidFill>
                <a:srgbClr val="C00000"/>
              </a:solidFill>
              <a:effectLst>
                <a:outerShdw blurRad="38100" dist="38100" dir="2700000" algn="tl">
                  <a:srgbClr val="000000">
                    <a:alpha val="43137"/>
                  </a:srgbClr>
                </a:outerShdw>
              </a:effectLst>
            </a:endParaRPr>
          </a:p>
        </p:txBody>
      </p:sp>
      <p:cxnSp>
        <p:nvCxnSpPr>
          <p:cNvPr id="11" name="Straight Connector 10"/>
          <p:cNvCxnSpPr/>
          <p:nvPr/>
        </p:nvCxnSpPr>
        <p:spPr>
          <a:xfrm>
            <a:off x="457200" y="1295400"/>
            <a:ext cx="83058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pPr>
              <a:defRPr/>
            </a:pPr>
            <a:fld id="{D71DFC7B-EC5A-4F3D-BAFC-82A85F127640}" type="slidenum">
              <a:rPr lang="en-US" smtClean="0"/>
              <a:pPr>
                <a:defRPr/>
              </a:pPr>
              <a:t>3</a:t>
            </a:fld>
            <a:endParaRPr lang="en-US"/>
          </a:p>
        </p:txBody>
      </p:sp>
      <p:pic>
        <p:nvPicPr>
          <p:cNvPr id="7" name="Picture 6" descr="St. Paul's - 9.11.11.jpg"/>
          <p:cNvPicPr>
            <a:picLocks noChangeAspect="1"/>
          </p:cNvPicPr>
          <p:nvPr/>
        </p:nvPicPr>
        <p:blipFill>
          <a:blip r:embed="rId3"/>
          <a:stretch>
            <a:fillRect/>
          </a:stretch>
        </p:blipFill>
        <p:spPr>
          <a:xfrm>
            <a:off x="609600" y="1676400"/>
            <a:ext cx="4419600" cy="4419600"/>
          </a:xfrm>
          <a:prstGeom prst="rect">
            <a:avLst/>
          </a:prstGeom>
        </p:spPr>
      </p:pic>
      <p:pic>
        <p:nvPicPr>
          <p:cNvPr id="9" name="Picture 8" descr="St. Paul's - WTC1.jpg"/>
          <p:cNvPicPr>
            <a:picLocks noChangeAspect="1"/>
          </p:cNvPicPr>
          <p:nvPr/>
        </p:nvPicPr>
        <p:blipFill>
          <a:blip r:embed="rId4" cstate="print"/>
          <a:stretch>
            <a:fillRect/>
          </a:stretch>
        </p:blipFill>
        <p:spPr>
          <a:xfrm>
            <a:off x="5276850" y="1651000"/>
            <a:ext cx="3333750" cy="4445000"/>
          </a:xfrm>
          <a:prstGeom prst="rect">
            <a:avLst/>
          </a:prstGeom>
        </p:spPr>
      </p:pic>
    </p:spTree>
    <p:extLst>
      <p:ext uri="{BB962C8B-B14F-4D97-AF65-F5344CB8AC3E}">
        <p14:creationId xmlns:p14="http://schemas.microsoft.com/office/powerpoint/2010/main" val="289949082"/>
      </p:ext>
    </p:extLst>
  </p:cSld>
  <p:clrMapOvr>
    <a:masterClrMapping/>
  </p:clrMapOvr>
  <p:transition spd="slow">
    <p:sndAc>
      <p:stSnd>
        <p:snd r:embed="rId2" name="arrow.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dirty="0" smtClean="0"/>
              <a:t>Quiz: Familiar Religious Symbols</a:t>
            </a:r>
            <a:endParaRPr lang="en-US" dirty="0"/>
          </a:p>
        </p:txBody>
      </p:sp>
      <p:sp>
        <p:nvSpPr>
          <p:cNvPr id="3" name="Content Placeholder 2"/>
          <p:cNvSpPr>
            <a:spLocks noGrp="1"/>
          </p:cNvSpPr>
          <p:nvPr>
            <p:ph idx="1"/>
          </p:nvPr>
        </p:nvSpPr>
        <p:spPr/>
        <p:txBody>
          <a:bodyPr>
            <a:normAutofit/>
          </a:bodyPr>
          <a:lstStyle/>
          <a:p>
            <a:endParaRPr lang="en-US" b="0" dirty="0"/>
          </a:p>
          <a:p>
            <a:endParaRPr lang="en-US" b="0" dirty="0"/>
          </a:p>
        </p:txBody>
      </p:sp>
      <p:sp>
        <p:nvSpPr>
          <p:cNvPr id="23568" name="AutoShape 16" descr="data:image/jpeg;base64,/9j/4AAQSkZJRgABAQAAAQABAAD/2wCEAAkGBhQSERQUEhQWFRQWGBYYFhQUFhUVFRgVGhcVHBQUFBcYHCceFxolGRgVHzAgIycpLSwsFR4xNTAqNSYrLCkBCQoKBQUFDQUFDSkYEhgpKSkpKSkpKSkpKSkpKSkpKSkpKSkpKSkpKSkpKSkpKSkpKSkpKSkpKSkpKSkpKSkpKf/AABEIAKAAoAMBIgACEQEDEQH/xAAcAAACAgMBAQAAAAAAAAAAAAAACAYHAQQFAgP/xABOEAABAwIDBAUDDQ0HBQAAAAABAAIDBBEFEiEGBzFBCBNRYYEicZEUMjVDUlRyc4KhsbLSFiUzQkRiY5KToqPC0RUXGCRTlMEjNLPD8P/EABQBAQAAAAAAAAAAAAAAAAAAAAD/xAAUEQEAAAAAAAAAAAAAAAAAAAAA/9oADAMBAAIRAxEAPwC8UIS47xN8Nd6umippjDFC98bQxrQ5xa7K5zy699QbWsLctUDHISw4Dv1xGnd/1XtqWE6tmaARwvleyxGg53GvBX7sXtxT4nB1sBILTaSN1g9hN7BwB4EAkEaGx7CAEhQhCAQhCAQhCAQhatfikUDc00rImk2DpHtY0nXQFxAvodO5BtIUTm3rYW1xaa2K47Mzh4FrSD4L60m83DJTZtbBf85+T532CCToXG+7Sh9+Uv8AuIftL5VO3mHxtLnVtNYcbTRuPg1pJPgEHeQqt2w39UkEZFERUzG1vJeIW9pcdCdOQ58wqPxLeDiE8hkfVzB17gMkfG1vc1rCAOKBwkKtdyW3UtfTysqXh80Lh5drOdG7VpdbQm4eNLaNCspAJU98WAGlxWfQBkx65ljxDyc3HnnD01irbfpsiKqgM7AOtpbvvYkmL21unZo/5B4XKBZlKt2u1/8AZtfHM6/VEFkwAuTGbXIHcQ13yeaiqEDwtdcXCyovuyxJ0+FUkj/XdUGnUm+QltzfmQ0HxUoQCEIQC+dRUNja573BrWguc5xAAaBckk8AAvoqU6Q+2DmNioIyRnHWzEHiy5EcZseFwXEEcmW5oOTvC38ySkw4cTFGHa1HtjwPcAjyG35+uNh63UGoqmqfI4vkc573G7nOJc4ntLjqT5181hBlCEIBCEIAoQpVsTu8qcRkHVtLYrkOlPrRa1w33TtfMgtLo44SWw1E5BHWODB2EMHEeL3jwCuZcvZvAI6Knjgi9awWHPz6+e58V1EAsOaCLHUdhWUIEt2goBBVVELblsc0sYJ42Y9zQT32C56lm9aINxitAFh1t9O0taSfSSVE0DU7l3Xwin7g4fvuU5UE3KexFP8AK+u5SHbDadmH0ktTIC4MAswGxc8mzW35XPPz8eCDtISp4jvkxSWRzxUuiBNxHEGtY0dguCSPOSpvur30TyVEdLXuD2yEtjnIDXh5tlbIbhpbxF7XuQgvVKhvhqXPxirzG+VzWjuaGMsE16Ufem6+L1t/9Z3zAAIIqpHsBsicRrGQXIZYukcLXDBpcXB1zFo4c1HFfXRxwgCGoqC3VzwwHllaAdPFzvQOxBtDo30nvmf+F9hb1P0e8PaPKdM/vL7fQArQVG7YdIZzZnMw+ON0bbjrpg85ne6jaHCzezNqewIJlSbjcMj9pc/4x7nejULo0u6bC4yHNpIyR7q7x6HEj5lBdjekJ1swjr4o4muNmzRFwYw/pWvJNvzgdOzmLpQcyi2apoRaKCOMHkxjWj0ALoRwhvrQB5l7QgEIQgEIQgUze2PvzW/GD6jFEFN99FUH4zU2blyljD3lsbbu8f8AhQhA0+5T2Ip/lfXctDf/AIW+XC8zOEMrJHj8zK9l/AvB8Fvbkng4RBblnHjmcpzLEHNLXAOaQQQQCCDoQQeIsgSBdjY+ifLX0zGau62M6djXBzj6AVeuL9Hqilkc+KSWFp9raWljfg5mk27iVItid1tLhpL48z5TcGR58qxINtAABoOA5IJizgL8bJSN6PsvW/HO/wCE3KUHeTOH4rWuHDr5B4tNj84QRtM1uDjthLT2ySH95LKma3BH70t+Nl+lBJ94XWf2ZWdTbP1Elr+5ynPbvyZrd6T5PEqQ2y6PRfMZMPkYxjrkwy5rMPZG5rTdvceHaeQUYnF2HfIcPpTLfrOpjzZr5r5B66+ubtvzuqq2Q6Pz2TCStkY9rTcRsBLXfDLgDbj5NuzXkrviiDQAOA4IPaEIQCEIQCEIQKXva9mK34wfUYoipbvZH34rfjP5GKJIGK6O2LB9BLDpmilJsDc5XgEOI5ahw+SVa90jyLoHhui6SBkxbwJHmNvoXv1W/wB279Y/1QO3JIGgkmwGpJ0AHMk8gkrxjEDPUTTEBplkkkyjUAvcXW8Lr4Gqefxnd+pXyQCYfcDj0AoeodNG2brX2iL2h5zajK06u4Hhfgl4QgeG6ykkpK+SI3ie+M9rHFh9LbLpDbSuH5bVf7ib7SByUJSm72cUH5bL+4fpas/3tYr79k9Ef2UDaISx4Pv5xKHSR0dQLH8Kyx43vmjLSeY17VeWw+8alxRh6klkrRd8L7Z2i4GYEaObcgXHiBwQSpCEIBCEIKB36buZGzPxCBpdE8NM4uS5jwLZ7W0YQG8zY34CyptPCQolXbqMMlcXupIw48cmZg/VaQB4BApaEzFTuAw118omZfskJt5rhct3RvpOVTP/AAvsIF7QmB/w4U3vmb+H9hY/w303vmb+H9hAv6FfzujfByqZfHIf5FSm02BOo6uameQ4xPLcw4EcWutyuCDZBzEIVnboN2UGJNllqHOyMdkDGHLrlBJJ+UPQePIKxQmoi3LYWG29Tg95c+/0rUm3DYY43ySN7myOA+dAsSEzH9wGG9k37UqK7WdHfLGX0ErnuFz1M1tRyax4Asfhce0cwpBdnZHaJ1DWQ1LPa3XcB+Mw6Pb4tJ+ZcdCB34ZQ5ocOBF17Ud3eVXWYXRu/QRjxa0NPzhSJAIQhAIQhAKuN8m8d2HQtipyPVMwNjoerjGhkt7onRt9NHHlZWOqH6R+AydbT1YF4snUut+K8Oe9t/hBzrfAPaEFWS7XVjpTMaqfrNfLEsgcATcgWOgvyGncrx3Lb0Za0upKs5pmtL2TaAvaCMzHDTyhe9wNQDe1rld1Zu4PB3yYkJwDkhY+7raFzhlDb9tiXfJ7wgZVKXva9mKz4wfUYm0Sl72vZis+MH1GIIimD6N7v8nUj9N/640viv/o3/wDa1Pxv8kaCy9q9q4MPp3T1DiGjRrW2L3vsSGMB4k2PcLElU7N0k5euu2jZ1HuXSO608dc4GVvLTIfOtfpI1snqumiJPVCEvDeWd0j2uPecrWDu8VT6BwdjNuKbE4TJTkgtNnxvsJGHXLmAJFiBcEEg69hUgKWPcPVuZizA31r45Gv04ttmA7vKa30JnCgR4oXqRliQeI0PnHFeQgbLdG++DUfxZHoe8D5gpgoZufP3mpPgO/8AI9TNAIQhAIQuZjO01LSC9TPHFpez3gOIva7W+udr2AoOmtbEMOjnjfFMwPjeC1zXC4IPI/8A3JReTe9hQF/VjD3BshPgMq5zt++Ff6sh80Mn9EHPquj1QOlztfMxl/wQcC3zBxGYDxU+2f2agoohHTxhjR2czzJ7SomzfrhR9vePPDL/AEW3Fvlwl35WB545R/KgmqUneqD/AGxW349afRlbb5rK78R3+YZGDkdLMQbWjjIv3gyFoslzx3GX1dRLUS2zyuLnW4C/BovrYCwF+QQaCv7o3u/y9SP0v8kf9FQKvro3NPU1R/Fztt58rb/S1BOt5OwDMVpgy4ZNGS6GQ8A4ixY/S+R1m3tr5IOtrGhZ9ymKNkydQHD3bXsyHxJuO2xHNNQhBXO6vdWMNBllcH1DxYlt8rW3Bytvx1AJJ5gdmtjFCECUYvDknmba2WSQW5iziFqLr7YtAxCsA0AqKiw7uteuQga7c77D0nwXfXepooVubP3npfgu+u9TVALDnAC50A5rKrrfxjZgwpzALmoe2K5/FFi8nz+RbxQQXejvsdMTTYc8siHr6hpLXvOvkxkG7WcNdHEjkONOF19ShCAQt+DAKl7Q5kEzmnUObFIWkdoIFivf3M1Xvaf9jL9lBzULp/czVe9p/wBjL9lH3MVfvaf9jL9lBzELu0+w1c/1tLN4sLfrWXZwbc7iNQ/L1PUj3cpsPDLcn0IISmb3G7MvpKDNKC18zusynQtFgGgi2hs0HxWtsduKpqVzZZ3GeVtiMwAY0i9nBmuvDiTays5jABYCw7EHpCEIBCEIFD3m0YixataOHXPd+vZ5+dxUZV49ILYdxLcQiF2hoZOADcW/Byk9liGHhazeNzajkDJdHzEA/DHR63ileDf84NcLd2v0q0ErO5fH5qfE4o4j5E5ySstcFoDiHW5Fp4HvPaU0yAUD3ybHz4jQsjpg0yRyiTI45S4BkjcrTwzeUONhpxU8QgUyl3S4m92X1K9ve8ta303Vu7H7h6enLJakmZ4AuxwHVh/MhttflX8ytZCD5R0zWiwAAXvqx2BekIPOQdgWcqyhBiyyhCAQhCAQhCAQhCDxLEHNLXAOaQQQRcEHiCDxFuSqbHOjxTSzOfBK+FjteqsHNaexhOtu43VuIQV3sJucgw6fr+sdLJlygusA2/ri0AaXFhz59qsRCEH/2Q=="/>
          <p:cNvSpPr>
            <a:spLocks noChangeAspect="1" noChangeArrowheads="1"/>
          </p:cNvSpPr>
          <p:nvPr/>
        </p:nvSpPr>
        <p:spPr bwMode="auto">
          <a:xfrm>
            <a:off x="63500" y="-744538"/>
            <a:ext cx="1524000" cy="1524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70" name="AutoShape 18" descr="data:image/jpeg;base64,/9j/4AAQSkZJRgABAQAAAQABAAD/2wCEAAkGBhQSERQUEhQWFRQWGBYYFhQUFhUVFRgVGhcVHBQUFBcYHCceFxolGRgVHzAgIycpLSwsFR4xNTAqNSYrLCkBCQoKBQUFDQUFDSkYEhgpKSkpKSkpKSkpKSkpKSkpKSkpKSkpKSkpKSkpKSkpKSkpKSkpKSkpKSkpKSkpKSkpKf/AABEIAKAAoAMBIgACEQEDEQH/xAAcAAACAgMBAQAAAAAAAAAAAAAACAYHAQQFAgP/xABOEAABAwIDBAUDDQ0HBQAAAAABAAIDBBEFEiEGBzFBCBNRYYEicZEUMjVDUlRyc4KhsbLSFiUzQkRiY5KToqPC0RUXGCRTlMEjNLPD8P/EABQBAQAAAAAAAAAAAAAAAAAAAAD/xAAUEQEAAAAAAAAAAAAAAAAAAAAA/9oADAMBAAIRAxEAPwC8UIS47xN8Nd6umippjDFC98bQxrQ5xa7K5zy699QbWsLctUDHISw4Dv1xGnd/1XtqWE6tmaARwvleyxGg53GvBX7sXtxT4nB1sBILTaSN1g9hN7BwB4EAkEaGx7CAEhQhCAQhCAQhCAQhatfikUDc00rImk2DpHtY0nXQFxAvodO5BtIUTm3rYW1xaa2K47Mzh4FrSD4L60m83DJTZtbBf85+T532CCToXG+7Sh9+Uv8AuIftL5VO3mHxtLnVtNYcbTRuPg1pJPgEHeQqt2w39UkEZFERUzG1vJeIW9pcdCdOQ58wqPxLeDiE8hkfVzB17gMkfG1vc1rCAOKBwkKtdyW3UtfTysqXh80Lh5drOdG7VpdbQm4eNLaNCspAJU98WAGlxWfQBkx65ljxDyc3HnnD01irbfpsiKqgM7AOtpbvvYkmL21unZo/5B4XKBZlKt2u1/8AZtfHM6/VEFkwAuTGbXIHcQ13yeaiqEDwtdcXCyovuyxJ0+FUkj/XdUGnUm+QltzfmQ0HxUoQCEIQC+dRUNja573BrWguc5xAAaBckk8AAvoqU6Q+2DmNioIyRnHWzEHiy5EcZseFwXEEcmW5oOTvC38ySkw4cTFGHa1HtjwPcAjyG35+uNh63UGoqmqfI4vkc573G7nOJc4ntLjqT5181hBlCEIBCEIAoQpVsTu8qcRkHVtLYrkOlPrRa1w33TtfMgtLo44SWw1E5BHWODB2EMHEeL3jwCuZcvZvAI6Knjgi9awWHPz6+e58V1EAsOaCLHUdhWUIEt2goBBVVELblsc0sYJ42Y9zQT32C56lm9aINxitAFh1t9O0taSfSSVE0DU7l3Xwin7g4fvuU5UE3KexFP8AK+u5SHbDadmH0ktTIC4MAswGxc8mzW35XPPz8eCDtISp4jvkxSWRzxUuiBNxHEGtY0dguCSPOSpvur30TyVEdLXuD2yEtjnIDXh5tlbIbhpbxF7XuQgvVKhvhqXPxirzG+VzWjuaGMsE16Ufem6+L1t/9Z3zAAIIqpHsBsicRrGQXIZYukcLXDBpcXB1zFo4c1HFfXRxwgCGoqC3VzwwHllaAdPFzvQOxBtDo30nvmf+F9hb1P0e8PaPKdM/vL7fQArQVG7YdIZzZnMw+ON0bbjrpg85ne6jaHCzezNqewIJlSbjcMj9pc/4x7nejULo0u6bC4yHNpIyR7q7x6HEj5lBdjekJ1swjr4o4muNmzRFwYw/pWvJNvzgdOzmLpQcyi2apoRaKCOMHkxjWj0ALoRwhvrQB5l7QgEIQgEIQgUze2PvzW/GD6jFEFN99FUH4zU2blyljD3lsbbu8f8AhQhA0+5T2Ip/lfXctDf/AIW+XC8zOEMrJHj8zK9l/AvB8Fvbkng4RBblnHjmcpzLEHNLXAOaQQQQCCDoQQeIsgSBdjY+ifLX0zGau62M6djXBzj6AVeuL9Hqilkc+KSWFp9raWljfg5mk27iVItid1tLhpL48z5TcGR58qxINtAABoOA5IJizgL8bJSN6PsvW/HO/wCE3KUHeTOH4rWuHDr5B4tNj84QRtM1uDjthLT2ySH95LKma3BH70t+Nl+lBJ94XWf2ZWdTbP1Elr+5ynPbvyZrd6T5PEqQ2y6PRfMZMPkYxjrkwy5rMPZG5rTdvceHaeQUYnF2HfIcPpTLfrOpjzZr5r5B66+ubtvzuqq2Q6Pz2TCStkY9rTcRsBLXfDLgDbj5NuzXkrviiDQAOA4IPaEIQCEIQCEIQKXva9mK34wfUYoipbvZH34rfjP5GKJIGK6O2LB9BLDpmilJsDc5XgEOI5ahw+SVa90jyLoHhui6SBkxbwJHmNvoXv1W/wB279Y/1QO3JIGgkmwGpJ0AHMk8gkrxjEDPUTTEBplkkkyjUAvcXW8Lr4Gqefxnd+pXyQCYfcDj0AoeodNG2brX2iL2h5zajK06u4Hhfgl4QgeG6ykkpK+SI3ie+M9rHFh9LbLpDbSuH5bVf7ib7SByUJSm72cUH5bL+4fpas/3tYr79k9Ef2UDaISx4Pv5xKHSR0dQLH8Kyx43vmjLSeY17VeWw+8alxRh6klkrRd8L7Z2i4GYEaObcgXHiBwQSpCEIBCEIKB36buZGzPxCBpdE8NM4uS5jwLZ7W0YQG8zY34CyptPCQolXbqMMlcXupIw48cmZg/VaQB4BApaEzFTuAw118omZfskJt5rhct3RvpOVTP/AAvsIF7QmB/w4U3vmb+H9hY/w303vmb+H9hAv6FfzujfByqZfHIf5FSm02BOo6uameQ4xPLcw4EcWutyuCDZBzEIVnboN2UGJNllqHOyMdkDGHLrlBJJ+UPQePIKxQmoi3LYWG29Tg95c+/0rUm3DYY43ySN7myOA+dAsSEzH9wGG9k37UqK7WdHfLGX0ErnuFz1M1tRyax4Asfhce0cwpBdnZHaJ1DWQ1LPa3XcB+Mw6Pb4tJ+ZcdCB34ZQ5ocOBF17Ud3eVXWYXRu/QRjxa0NPzhSJAIQhAIQhAKuN8m8d2HQtipyPVMwNjoerjGhkt7onRt9NHHlZWOqH6R+AydbT1YF4snUut+K8Oe9t/hBzrfAPaEFWS7XVjpTMaqfrNfLEsgcATcgWOgvyGncrx3Lb0Za0upKs5pmtL2TaAvaCMzHDTyhe9wNQDe1rld1Zu4PB3yYkJwDkhY+7raFzhlDb9tiXfJ7wgZVKXva9mKz4wfUYm0Sl72vZis+MH1GIIimD6N7v8nUj9N/640viv/o3/wDa1Pxv8kaCy9q9q4MPp3T1DiGjRrW2L3vsSGMB4k2PcLElU7N0k5euu2jZ1HuXSO608dc4GVvLTIfOtfpI1snqumiJPVCEvDeWd0j2uPecrWDu8VT6BwdjNuKbE4TJTkgtNnxvsJGHXLmAJFiBcEEg69hUgKWPcPVuZizA31r45Gv04ttmA7vKa30JnCgR4oXqRliQeI0PnHFeQgbLdG++DUfxZHoe8D5gpgoZufP3mpPgO/8AI9TNAIQhAIQuZjO01LSC9TPHFpez3gOIva7W+udr2AoOmtbEMOjnjfFMwPjeC1zXC4IPI/8A3JReTe9hQF/VjD3BshPgMq5zt++Ff6sh80Mn9EHPquj1QOlztfMxl/wQcC3zBxGYDxU+2f2agoohHTxhjR2czzJ7SomzfrhR9vePPDL/AEW3Fvlwl35WB545R/KgmqUneqD/AGxW349afRlbb5rK78R3+YZGDkdLMQbWjjIv3gyFoslzx3GX1dRLUS2zyuLnW4C/BovrYCwF+QQaCv7o3u/y9SP0v8kf9FQKvro3NPU1R/Fztt58rb/S1BOt5OwDMVpgy4ZNGS6GQ8A4ixY/S+R1m3tr5IOtrGhZ9ymKNkydQHD3bXsyHxJuO2xHNNQhBXO6vdWMNBllcH1DxYlt8rW3Bytvx1AJJ5gdmtjFCECUYvDknmba2WSQW5iziFqLr7YtAxCsA0AqKiw7uteuQga7c77D0nwXfXepooVubP3npfgu+u9TVALDnAC50A5rKrrfxjZgwpzALmoe2K5/FFi8nz+RbxQQXejvsdMTTYc8siHr6hpLXvOvkxkG7WcNdHEjkONOF19ShCAQt+DAKl7Q5kEzmnUObFIWkdoIFivf3M1Xvaf9jL9lBzULp/czVe9p/wBjL9lH3MVfvaf9jL9lBzELu0+w1c/1tLN4sLfrWXZwbc7iNQ/L1PUj3cpsPDLcn0IISmb3G7MvpKDNKC18zusynQtFgGgi2hs0HxWtsduKpqVzZZ3GeVtiMwAY0i9nBmuvDiTays5jABYCw7EHpCEIBCEIFD3m0YixataOHXPd+vZ5+dxUZV49ILYdxLcQiF2hoZOADcW/Byk9liGHhazeNzajkDJdHzEA/DHR63ileDf84NcLd2v0q0ErO5fH5qfE4o4j5E5ySstcFoDiHW5Fp4HvPaU0yAUD3ybHz4jQsjpg0yRyiTI45S4BkjcrTwzeUONhpxU8QgUyl3S4m92X1K9ve8ta303Vu7H7h6enLJakmZ4AuxwHVh/MhttflX8ytZCD5R0zWiwAAXvqx2BekIPOQdgWcqyhBiyyhCAQhCAQhCAQhCDxLEHNLXAOaQQQRcEHiCDxFuSqbHOjxTSzOfBK+FjteqsHNaexhOtu43VuIQV3sJucgw6fr+sdLJlygusA2/ri0AaXFhz59qsRCEH/2Q=="/>
          <p:cNvSpPr>
            <a:spLocks noChangeAspect="1" noChangeArrowheads="1"/>
          </p:cNvSpPr>
          <p:nvPr/>
        </p:nvSpPr>
        <p:spPr bwMode="auto">
          <a:xfrm>
            <a:off x="63500" y="-744538"/>
            <a:ext cx="1524000" cy="1524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72" name="AutoShape 20" descr="data:image/jpeg;base64,/9j/4AAQSkZJRgABAQAAAQABAAD/2wCEAAkGBhQSERQUEhQWFRQWGBYYFhQUFhUVFRgVGhcVHBQUFBcYHCceFxolGRgVHzAgIycpLSwsFR4xNTAqNSYrLCkBCQoKBQUFDQUFDSkYEhgpKSkpKSkpKSkpKSkpKSkpKSkpKSkpKSkpKSkpKSkpKSkpKSkpKSkpKSkpKSkpKSkpKf/AABEIAKAAoAMBIgACEQEDEQH/xAAcAAACAgMBAQAAAAAAAAAAAAAACAYHAQQFAgP/xABOEAABAwIDBAUDDQ0HBQAAAAABAAIDBBEFEiEGBzFBCBNRYYEicZEUMjVDUlRyc4KhsbLSFiUzQkRiY5KToqPC0RUXGCRTlMEjNLPD8P/EABQBAQAAAAAAAAAAAAAAAAAAAAD/xAAUEQEAAAAAAAAAAAAAAAAAAAAA/9oADAMBAAIRAxEAPwC8UIS47xN8Nd6umippjDFC98bQxrQ5xa7K5zy699QbWsLctUDHISw4Dv1xGnd/1XtqWE6tmaARwvleyxGg53GvBX7sXtxT4nB1sBILTaSN1g9hN7BwB4EAkEaGx7CAEhQhCAQhCAQhCAQhatfikUDc00rImk2DpHtY0nXQFxAvodO5BtIUTm3rYW1xaa2K47Mzh4FrSD4L60m83DJTZtbBf85+T532CCToXG+7Sh9+Uv8AuIftL5VO3mHxtLnVtNYcbTRuPg1pJPgEHeQqt2w39UkEZFERUzG1vJeIW9pcdCdOQ58wqPxLeDiE8hkfVzB17gMkfG1vc1rCAOKBwkKtdyW3UtfTysqXh80Lh5drOdG7VpdbQm4eNLaNCspAJU98WAGlxWfQBkx65ljxDyc3HnnD01irbfpsiKqgM7AOtpbvvYkmL21unZo/5B4XKBZlKt2u1/8AZtfHM6/VEFkwAuTGbXIHcQ13yeaiqEDwtdcXCyovuyxJ0+FUkj/XdUGnUm+QltzfmQ0HxUoQCEIQC+dRUNja573BrWguc5xAAaBckk8AAvoqU6Q+2DmNioIyRnHWzEHiy5EcZseFwXEEcmW5oOTvC38ySkw4cTFGHa1HtjwPcAjyG35+uNh63UGoqmqfI4vkc573G7nOJc4ntLjqT5181hBlCEIBCEIAoQpVsTu8qcRkHVtLYrkOlPrRa1w33TtfMgtLo44SWw1E5BHWODB2EMHEeL3jwCuZcvZvAI6Knjgi9awWHPz6+e58V1EAsOaCLHUdhWUIEt2goBBVVELblsc0sYJ42Y9zQT32C56lm9aINxitAFh1t9O0taSfSSVE0DU7l3Xwin7g4fvuU5UE3KexFP8AK+u5SHbDadmH0ktTIC4MAswGxc8mzW35XPPz8eCDtISp4jvkxSWRzxUuiBNxHEGtY0dguCSPOSpvur30TyVEdLXuD2yEtjnIDXh5tlbIbhpbxF7XuQgvVKhvhqXPxirzG+VzWjuaGMsE16Ufem6+L1t/9Z3zAAIIqpHsBsicRrGQXIZYukcLXDBpcXB1zFo4c1HFfXRxwgCGoqC3VzwwHllaAdPFzvQOxBtDo30nvmf+F9hb1P0e8PaPKdM/vL7fQArQVG7YdIZzZnMw+ON0bbjrpg85ne6jaHCzezNqewIJlSbjcMj9pc/4x7nejULo0u6bC4yHNpIyR7q7x6HEj5lBdjekJ1swjr4o4muNmzRFwYw/pWvJNvzgdOzmLpQcyi2apoRaKCOMHkxjWj0ALoRwhvrQB5l7QgEIQgEIQgUze2PvzW/GD6jFEFN99FUH4zU2blyljD3lsbbu8f8AhQhA0+5T2Ip/lfXctDf/AIW+XC8zOEMrJHj8zK9l/AvB8Fvbkng4RBblnHjmcpzLEHNLXAOaQQQQCCDoQQeIsgSBdjY+ifLX0zGau62M6djXBzj6AVeuL9Hqilkc+KSWFp9raWljfg5mk27iVItid1tLhpL48z5TcGR58qxINtAABoOA5IJizgL8bJSN6PsvW/HO/wCE3KUHeTOH4rWuHDr5B4tNj84QRtM1uDjthLT2ySH95LKma3BH70t+Nl+lBJ94XWf2ZWdTbP1Elr+5ynPbvyZrd6T5PEqQ2y6PRfMZMPkYxjrkwy5rMPZG5rTdvceHaeQUYnF2HfIcPpTLfrOpjzZr5r5B66+ubtvzuqq2Q6Pz2TCStkY9rTcRsBLXfDLgDbj5NuzXkrviiDQAOA4IPaEIQCEIQCEIQKXva9mK34wfUYoipbvZH34rfjP5GKJIGK6O2LB9BLDpmilJsDc5XgEOI5ahw+SVa90jyLoHhui6SBkxbwJHmNvoXv1W/wB279Y/1QO3JIGgkmwGpJ0AHMk8gkrxjEDPUTTEBplkkkyjUAvcXW8Lr4Gqefxnd+pXyQCYfcDj0AoeodNG2brX2iL2h5zajK06u4Hhfgl4QgeG6ykkpK+SI3ie+M9rHFh9LbLpDbSuH5bVf7ib7SByUJSm72cUH5bL+4fpas/3tYr79k9Ef2UDaISx4Pv5xKHSR0dQLH8Kyx43vmjLSeY17VeWw+8alxRh6klkrRd8L7Z2i4GYEaObcgXHiBwQSpCEIBCEIKB36buZGzPxCBpdE8NM4uS5jwLZ7W0YQG8zY34CyptPCQolXbqMMlcXupIw48cmZg/VaQB4BApaEzFTuAw118omZfskJt5rhct3RvpOVTP/AAvsIF7QmB/w4U3vmb+H9hY/w303vmb+H9hAv6FfzujfByqZfHIf5FSm02BOo6uameQ4xPLcw4EcWutyuCDZBzEIVnboN2UGJNllqHOyMdkDGHLrlBJJ+UPQePIKxQmoi3LYWG29Tg95c+/0rUm3DYY43ySN7myOA+dAsSEzH9wGG9k37UqK7WdHfLGX0ErnuFz1M1tRyax4Asfhce0cwpBdnZHaJ1DWQ1LPa3XcB+Mw6Pb4tJ+ZcdCB34ZQ5ocOBF17Ud3eVXWYXRu/QRjxa0NPzhSJAIQhAIQhAKuN8m8d2HQtipyPVMwNjoerjGhkt7onRt9NHHlZWOqH6R+AydbT1YF4snUut+K8Oe9t/hBzrfAPaEFWS7XVjpTMaqfrNfLEsgcATcgWOgvyGncrx3Lb0Za0upKs5pmtL2TaAvaCMzHDTyhe9wNQDe1rld1Zu4PB3yYkJwDkhY+7raFzhlDb9tiXfJ7wgZVKXva9mKz4wfUYm0Sl72vZis+MH1GIIimD6N7v8nUj9N/640viv/o3/wDa1Pxv8kaCy9q9q4MPp3T1DiGjRrW2L3vsSGMB4k2PcLElU7N0k5euu2jZ1HuXSO608dc4GVvLTIfOtfpI1snqumiJPVCEvDeWd0j2uPecrWDu8VT6BwdjNuKbE4TJTkgtNnxvsJGHXLmAJFiBcEEg69hUgKWPcPVuZizA31r45Gv04ttmA7vKa30JnCgR4oXqRliQeI0PnHFeQgbLdG++DUfxZHoe8D5gpgoZufP3mpPgO/8AI9TNAIQhAIQuZjO01LSC9TPHFpez3gOIva7W+udr2AoOmtbEMOjnjfFMwPjeC1zXC4IPI/8A3JReTe9hQF/VjD3BshPgMq5zt++Ff6sh80Mn9EHPquj1QOlztfMxl/wQcC3zBxGYDxU+2f2agoohHTxhjR2czzJ7SomzfrhR9vePPDL/AEW3Fvlwl35WB545R/KgmqUneqD/AGxW349afRlbb5rK78R3+YZGDkdLMQbWjjIv3gyFoslzx3GX1dRLUS2zyuLnW4C/BovrYCwF+QQaCv7o3u/y9SP0v8kf9FQKvro3NPU1R/Fztt58rb/S1BOt5OwDMVpgy4ZNGS6GQ8A4ixY/S+R1m3tr5IOtrGhZ9ymKNkydQHD3bXsyHxJuO2xHNNQhBXO6vdWMNBllcH1DxYlt8rW3Bytvx1AJJ5gdmtjFCECUYvDknmba2WSQW5iziFqLr7YtAxCsA0AqKiw7uteuQga7c77D0nwXfXepooVubP3npfgu+u9TVALDnAC50A5rKrrfxjZgwpzALmoe2K5/FFi8nz+RbxQQXejvsdMTTYc8siHr6hpLXvOvkxkG7WcNdHEjkONOF19ShCAQt+DAKl7Q5kEzmnUObFIWkdoIFivf3M1Xvaf9jL9lBzULp/czVe9p/wBjL9lH3MVfvaf9jL9lBzELu0+w1c/1tLN4sLfrWXZwbc7iNQ/L1PUj3cpsPDLcn0IISmb3G7MvpKDNKC18zusynQtFgGgi2hs0HxWtsduKpqVzZZ3GeVtiMwAY0i9nBmuvDiTays5jABYCw7EHpCEIBCEIFD3m0YixataOHXPd+vZ5+dxUZV49ILYdxLcQiF2hoZOADcW/Byk9liGHhazeNzajkDJdHzEA/DHR63ileDf84NcLd2v0q0ErO5fH5qfE4o4j5E5ySstcFoDiHW5Fp4HvPaU0yAUD3ybHz4jQsjpg0yRyiTI45S4BkjcrTwzeUONhpxU8QgUyl3S4m92X1K9ve8ta303Vu7H7h6enLJakmZ4AuxwHVh/MhttflX8ytZCD5R0zWiwAAXvqx2BekIPOQdgWcqyhBiyyhCAQhCAQhCAQhCDxLEHNLXAOaQQQRcEHiCDxFuSqbHOjxTSzOfBK+FjteqsHNaexhOtu43VuIQV3sJucgw6fr+sdLJlygusA2/ri0AaXFhz59qsRCEH/2Q=="/>
          <p:cNvSpPr>
            <a:spLocks noChangeAspect="1" noChangeArrowheads="1"/>
          </p:cNvSpPr>
          <p:nvPr/>
        </p:nvSpPr>
        <p:spPr bwMode="auto">
          <a:xfrm>
            <a:off x="63500" y="-744538"/>
            <a:ext cx="1524000" cy="1524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7" name="Picture 3" descr="C:\Users\Tyler\Google Drive\NDIN\Religion Primer\religion symbols images\christian-symbols_1.png"/>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609600" y="1231066"/>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Tyler\Google Drive\NDIN\Religion Primer\religion symbols images\283px-Star_and_Crescent.svg.png"/>
          <p:cNvPicPr>
            <a:picLocks noChangeAspect="1" noChangeArrowheads="1"/>
          </p:cNvPicPr>
          <p:nvPr/>
        </p:nvPicPr>
        <p:blipFill>
          <a:blip r:embed="rId4">
            <a:biLevel thresh="75000"/>
            <a:extLst>
              <a:ext uri="{28A0092B-C50C-407E-A947-70E740481C1C}">
                <a14:useLocalDpi xmlns:a14="http://schemas.microsoft.com/office/drawing/2010/main" val="0"/>
              </a:ext>
            </a:extLst>
          </a:blip>
          <a:srcRect/>
          <a:stretch>
            <a:fillRect/>
          </a:stretch>
        </p:blipFill>
        <p:spPr bwMode="auto">
          <a:xfrm>
            <a:off x="6455690" y="358140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upload.wikimedia.org/wikipedia/commons/thumb/b/bc/Black_Star_of_David.svg/260px-Black_Star_of_David.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2240" y="1295400"/>
            <a:ext cx="158496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uddha (Black Print) by rudeboyskun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371600"/>
            <a:ext cx="1828800" cy="166254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asset.zcache.com/assets/graphics/s.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asset.zcache.com/assets/graphics/s.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asset.zcache.com/assets/graphics/s.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375" y="1682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rlv.zcache.com/ganesha_elephant_no_3_black_white_ipad_3_skins-r96de0509efb244bea9548f3cee8225a4_fx0ft_8byvr_512.jpg"/>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914400" y="3610342"/>
            <a:ext cx="141100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hrist-on-the-cross-m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3531447"/>
            <a:ext cx="1279301" cy="1828800"/>
          </a:xfrm>
          <a:prstGeom prst="roundRect">
            <a:avLst>
              <a:gd name="adj" fmla="val 16667"/>
            </a:avLst>
          </a:prstGeom>
          <a:noFill/>
          <a:ln w="38100" algn="in">
            <a:noFill/>
            <a:round/>
            <a:headEnd/>
            <a:tailEnd/>
          </a:ln>
          <a:effectLst>
            <a:outerShdw dist="99190" dir="3011666" algn="ctr" rotWithShape="0">
              <a:srgbClr val="B2B2B2">
                <a:alpha val="5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6881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200" dirty="0" smtClean="0"/>
              <a:t>Quiz Answers: Familiar Religious Symbols</a:t>
            </a:r>
            <a:endParaRPr lang="en-US" sz="3200" dirty="0"/>
          </a:p>
        </p:txBody>
      </p:sp>
      <p:sp>
        <p:nvSpPr>
          <p:cNvPr id="23568" name="AutoShape 16" descr="data:image/jpeg;base64,/9j/4AAQSkZJRgABAQAAAQABAAD/2wCEAAkGBhQSERQUEhQWFRQWGBYYFhQUFhUVFRgVGhcVHBQUFBcYHCceFxolGRgVHzAgIycpLSwsFR4xNTAqNSYrLCkBCQoKBQUFDQUFDSkYEhgpKSkpKSkpKSkpKSkpKSkpKSkpKSkpKSkpKSkpKSkpKSkpKSkpKSkpKSkpKSkpKSkpKf/AABEIAKAAoAMBIgACEQEDEQH/xAAcAAACAgMBAQAAAAAAAAAAAAAACAYHAQQFAgP/xABOEAABAwIDBAUDDQ0HBQAAAAABAAIDBBEFEiEGBzFBCBNRYYEicZEUMjVDUlRyc4KhsbLSFiUzQkRiY5KToqPC0RUXGCRTlMEjNLPD8P/EABQBAQAAAAAAAAAAAAAAAAAAAAD/xAAUEQEAAAAAAAAAAAAAAAAAAAAA/9oADAMBAAIRAxEAPwC8UIS47xN8Nd6umippjDFC98bQxrQ5xa7K5zy699QbWsLctUDHISw4Dv1xGnd/1XtqWE6tmaARwvleyxGg53GvBX7sXtxT4nB1sBILTaSN1g9hN7BwB4EAkEaGx7CAEhQhCAQhCAQhCAQhatfikUDc00rImk2DpHtY0nXQFxAvodO5BtIUTm3rYW1xaa2K47Mzh4FrSD4L60m83DJTZtbBf85+T532CCToXG+7Sh9+Uv8AuIftL5VO3mHxtLnVtNYcbTRuPg1pJPgEHeQqt2w39UkEZFERUzG1vJeIW9pcdCdOQ58wqPxLeDiE8hkfVzB17gMkfG1vc1rCAOKBwkKtdyW3UtfTysqXh80Lh5drOdG7VpdbQm4eNLaNCspAJU98WAGlxWfQBkx65ljxDyc3HnnD01irbfpsiKqgM7AOtpbvvYkmL21unZo/5B4XKBZlKt2u1/8AZtfHM6/VEFkwAuTGbXIHcQ13yeaiqEDwtdcXCyovuyxJ0+FUkj/XdUGnUm+QltzfmQ0HxUoQCEIQC+dRUNja573BrWguc5xAAaBckk8AAvoqU6Q+2DmNioIyRnHWzEHiy5EcZseFwXEEcmW5oOTvC38ySkw4cTFGHa1HtjwPcAjyG35+uNh63UGoqmqfI4vkc573G7nOJc4ntLjqT5181hBlCEIBCEIAoQpVsTu8qcRkHVtLYrkOlPrRa1w33TtfMgtLo44SWw1E5BHWODB2EMHEeL3jwCuZcvZvAI6Knjgi9awWHPz6+e58V1EAsOaCLHUdhWUIEt2goBBVVELblsc0sYJ42Y9zQT32C56lm9aINxitAFh1t9O0taSfSSVE0DU7l3Xwin7g4fvuU5UE3KexFP8AK+u5SHbDadmH0ktTIC4MAswGxc8mzW35XPPz8eCDtISp4jvkxSWRzxUuiBNxHEGtY0dguCSPOSpvur30TyVEdLXuD2yEtjnIDXh5tlbIbhpbxF7XuQgvVKhvhqXPxirzG+VzWjuaGMsE16Ufem6+L1t/9Z3zAAIIqpHsBsicRrGQXIZYukcLXDBpcXB1zFo4c1HFfXRxwgCGoqC3VzwwHllaAdPFzvQOxBtDo30nvmf+F9hb1P0e8PaPKdM/vL7fQArQVG7YdIZzZnMw+ON0bbjrpg85ne6jaHCzezNqewIJlSbjcMj9pc/4x7nejULo0u6bC4yHNpIyR7q7x6HEj5lBdjekJ1swjr4o4muNmzRFwYw/pWvJNvzgdOzmLpQcyi2apoRaKCOMHkxjWj0ALoRwhvrQB5l7QgEIQgEIQgUze2PvzW/GD6jFEFN99FUH4zU2blyljD3lsbbu8f8AhQhA0+5T2Ip/lfXctDf/AIW+XC8zOEMrJHj8zK9l/AvB8Fvbkng4RBblnHjmcpzLEHNLXAOaQQQQCCDoQQeIsgSBdjY+ifLX0zGau62M6djXBzj6AVeuL9Hqilkc+KSWFp9raWljfg5mk27iVItid1tLhpL48z5TcGR58qxINtAABoOA5IJizgL8bJSN6PsvW/HO/wCE3KUHeTOH4rWuHDr5B4tNj84QRtM1uDjthLT2ySH95LKma3BH70t+Nl+lBJ94XWf2ZWdTbP1Elr+5ynPbvyZrd6T5PEqQ2y6PRfMZMPkYxjrkwy5rMPZG5rTdvceHaeQUYnF2HfIcPpTLfrOpjzZr5r5B66+ubtvzuqq2Q6Pz2TCStkY9rTcRsBLXfDLgDbj5NuzXkrviiDQAOA4IPaEIQCEIQCEIQKXva9mK34wfUYoipbvZH34rfjP5GKJIGK6O2LB9BLDpmilJsDc5XgEOI5ahw+SVa90jyLoHhui6SBkxbwJHmNvoXv1W/wB279Y/1QO3JIGgkmwGpJ0AHMk8gkrxjEDPUTTEBplkkkyjUAvcXW8Lr4Gqefxnd+pXyQCYfcDj0AoeodNG2brX2iL2h5zajK06u4Hhfgl4QgeG6ykkpK+SI3ie+M9rHFh9LbLpDbSuH5bVf7ib7SByUJSm72cUH5bL+4fpas/3tYr79k9Ef2UDaISx4Pv5xKHSR0dQLH8Kyx43vmjLSeY17VeWw+8alxRh6klkrRd8L7Z2i4GYEaObcgXHiBwQSpCEIBCEIKB36buZGzPxCBpdE8NM4uS5jwLZ7W0YQG8zY34CyptPCQolXbqMMlcXupIw48cmZg/VaQB4BApaEzFTuAw118omZfskJt5rhct3RvpOVTP/AAvsIF7QmB/w4U3vmb+H9hY/w303vmb+H9hAv6FfzujfByqZfHIf5FSm02BOo6uameQ4xPLcw4EcWutyuCDZBzEIVnboN2UGJNllqHOyMdkDGHLrlBJJ+UPQePIKxQmoi3LYWG29Tg95c+/0rUm3DYY43ySN7myOA+dAsSEzH9wGG9k37UqK7WdHfLGX0ErnuFz1M1tRyax4Asfhce0cwpBdnZHaJ1DWQ1LPa3XcB+Mw6Pb4tJ+ZcdCB34ZQ5ocOBF17Ud3eVXWYXRu/QRjxa0NPzhSJAIQhAIQhAKuN8m8d2HQtipyPVMwNjoerjGhkt7onRt9NHHlZWOqH6R+AydbT1YF4snUut+K8Oe9t/hBzrfAPaEFWS7XVjpTMaqfrNfLEsgcATcgWOgvyGncrx3Lb0Za0upKs5pmtL2TaAvaCMzHDTyhe9wNQDe1rld1Zu4PB3yYkJwDkhY+7raFzhlDb9tiXfJ7wgZVKXva9mKz4wfUYm0Sl72vZis+MH1GIIimD6N7v8nUj9N/640viv/o3/wDa1Pxv8kaCy9q9q4MPp3T1DiGjRrW2L3vsSGMB4k2PcLElU7N0k5euu2jZ1HuXSO608dc4GVvLTIfOtfpI1snqumiJPVCEvDeWd0j2uPecrWDu8VT6BwdjNuKbE4TJTkgtNnxvsJGHXLmAJFiBcEEg69hUgKWPcPVuZizA31r45Gv04ttmA7vKa30JnCgR4oXqRliQeI0PnHFeQgbLdG++DUfxZHoe8D5gpgoZufP3mpPgO/8AI9TNAIQhAIQuZjO01LSC9TPHFpez3gOIva7W+udr2AoOmtbEMOjnjfFMwPjeC1zXC4IPI/8A3JReTe9hQF/VjD3BshPgMq5zt++Ff6sh80Mn9EHPquj1QOlztfMxl/wQcC3zBxGYDxU+2f2agoohHTxhjR2czzJ7SomzfrhR9vePPDL/AEW3Fvlwl35WB545R/KgmqUneqD/AGxW349afRlbb5rK78R3+YZGDkdLMQbWjjIv3gyFoslzx3GX1dRLUS2zyuLnW4C/BovrYCwF+QQaCv7o3u/y9SP0v8kf9FQKvro3NPU1R/Fztt58rb/S1BOt5OwDMVpgy4ZNGS6GQ8A4ixY/S+R1m3tr5IOtrGhZ9ymKNkydQHD3bXsyHxJuO2xHNNQhBXO6vdWMNBllcH1DxYlt8rW3Bytvx1AJJ5gdmtjFCECUYvDknmba2WSQW5iziFqLr7YtAxCsA0AqKiw7uteuQga7c77D0nwXfXepooVubP3npfgu+u9TVALDnAC50A5rKrrfxjZgwpzALmoe2K5/FFi8nz+RbxQQXejvsdMTTYc8siHr6hpLXvOvkxkG7WcNdHEjkONOF19ShCAQt+DAKl7Q5kEzmnUObFIWkdoIFivf3M1Xvaf9jL9lBzULp/czVe9p/wBjL9lH3MVfvaf9jL9lBzELu0+w1c/1tLN4sLfrWXZwbc7iNQ/L1PUj3cpsPDLcn0IISmb3G7MvpKDNKC18zusynQtFgGgi2hs0HxWtsduKpqVzZZ3GeVtiMwAY0i9nBmuvDiTays5jABYCw7EHpCEIBCEIFD3m0YixataOHXPd+vZ5+dxUZV49ILYdxLcQiF2hoZOADcW/Byk9liGHhazeNzajkDJdHzEA/DHR63ileDf84NcLd2v0q0ErO5fH5qfE4o4j5E5ySstcFoDiHW5Fp4HvPaU0yAUD3ybHz4jQsjpg0yRyiTI45S4BkjcrTwzeUONhpxU8QgUyl3S4m92X1K9ve8ta303Vu7H7h6enLJakmZ4AuxwHVh/MhttflX8ytZCD5R0zWiwAAXvqx2BekIPOQdgWcqyhBiyyhCAQhCAQhCAQhCDxLEHNLXAOaQQQRcEHiCDxFuSqbHOjxTSzOfBK+FjteqsHNaexhOtu43VuIQV3sJucgw6fr+sdLJlygusA2/ri0AaXFhz59qsRCEH/2Q=="/>
          <p:cNvSpPr>
            <a:spLocks noChangeAspect="1" noChangeArrowheads="1"/>
          </p:cNvSpPr>
          <p:nvPr/>
        </p:nvSpPr>
        <p:spPr bwMode="auto">
          <a:xfrm>
            <a:off x="63500" y="-744538"/>
            <a:ext cx="1524000" cy="1524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70" name="AutoShape 18" descr="data:image/jpeg;base64,/9j/4AAQSkZJRgABAQAAAQABAAD/2wCEAAkGBhQSERQUEhQWFRQWGBYYFhQUFhUVFRgVGhcVHBQUFBcYHCceFxolGRgVHzAgIycpLSwsFR4xNTAqNSYrLCkBCQoKBQUFDQUFDSkYEhgpKSkpKSkpKSkpKSkpKSkpKSkpKSkpKSkpKSkpKSkpKSkpKSkpKSkpKSkpKSkpKSkpKf/AABEIAKAAoAMBIgACEQEDEQH/xAAcAAACAgMBAQAAAAAAAAAAAAAACAYHAQQFAgP/xABOEAABAwIDBAUDDQ0HBQAAAAABAAIDBBEFEiEGBzFBCBNRYYEicZEUMjVDUlRyc4KhsbLSFiUzQkRiY5KToqPC0RUXGCRTlMEjNLPD8P/EABQBAQAAAAAAAAAAAAAAAAAAAAD/xAAUEQEAAAAAAAAAAAAAAAAAAAAA/9oADAMBAAIRAxEAPwC8UIS47xN8Nd6umippjDFC98bQxrQ5xa7K5zy699QbWsLctUDHISw4Dv1xGnd/1XtqWE6tmaARwvleyxGg53GvBX7sXtxT4nB1sBILTaSN1g9hN7BwB4EAkEaGx7CAEhQhCAQhCAQhCAQhatfikUDc00rImk2DpHtY0nXQFxAvodO5BtIUTm3rYW1xaa2K47Mzh4FrSD4L60m83DJTZtbBf85+T532CCToXG+7Sh9+Uv8AuIftL5VO3mHxtLnVtNYcbTRuPg1pJPgEHeQqt2w39UkEZFERUzG1vJeIW9pcdCdOQ58wqPxLeDiE8hkfVzB17gMkfG1vc1rCAOKBwkKtdyW3UtfTysqXh80Lh5drOdG7VpdbQm4eNLaNCspAJU98WAGlxWfQBkx65ljxDyc3HnnD01irbfpsiKqgM7AOtpbvvYkmL21unZo/5B4XKBZlKt2u1/8AZtfHM6/VEFkwAuTGbXIHcQ13yeaiqEDwtdcXCyovuyxJ0+FUkj/XdUGnUm+QltzfmQ0HxUoQCEIQC+dRUNja573BrWguc5xAAaBckk8AAvoqU6Q+2DmNioIyRnHWzEHiy5EcZseFwXEEcmW5oOTvC38ySkw4cTFGHa1HtjwPcAjyG35+uNh63UGoqmqfI4vkc573G7nOJc4ntLjqT5181hBlCEIBCEIAoQpVsTu8qcRkHVtLYrkOlPrRa1w33TtfMgtLo44SWw1E5BHWODB2EMHEeL3jwCuZcvZvAI6Knjgi9awWHPz6+e58V1EAsOaCLHUdhWUIEt2goBBVVELblsc0sYJ42Y9zQT32C56lm9aINxitAFh1t9O0taSfSSVE0DU7l3Xwin7g4fvuU5UE3KexFP8AK+u5SHbDadmH0ktTIC4MAswGxc8mzW35XPPz8eCDtISp4jvkxSWRzxUuiBNxHEGtY0dguCSPOSpvur30TyVEdLXuD2yEtjnIDXh5tlbIbhpbxF7XuQgvVKhvhqXPxirzG+VzWjuaGMsE16Ufem6+L1t/9Z3zAAIIqpHsBsicRrGQXIZYukcLXDBpcXB1zFo4c1HFfXRxwgCGoqC3VzwwHllaAdPFzvQOxBtDo30nvmf+F9hb1P0e8PaPKdM/vL7fQArQVG7YdIZzZnMw+ON0bbjrpg85ne6jaHCzezNqewIJlSbjcMj9pc/4x7nejULo0u6bC4yHNpIyR7q7x6HEj5lBdjekJ1swjr4o4muNmzRFwYw/pWvJNvzgdOzmLpQcyi2apoRaKCOMHkxjWj0ALoRwhvrQB5l7QgEIQgEIQgUze2PvzW/GD6jFEFN99FUH4zU2blyljD3lsbbu8f8AhQhA0+5T2Ip/lfXctDf/AIW+XC8zOEMrJHj8zK9l/AvB8Fvbkng4RBblnHjmcpzLEHNLXAOaQQQQCCDoQQeIsgSBdjY+ifLX0zGau62M6djXBzj6AVeuL9Hqilkc+KSWFp9raWljfg5mk27iVItid1tLhpL48z5TcGR58qxINtAABoOA5IJizgL8bJSN6PsvW/HO/wCE3KUHeTOH4rWuHDr5B4tNj84QRtM1uDjthLT2ySH95LKma3BH70t+Nl+lBJ94XWf2ZWdTbP1Elr+5ynPbvyZrd6T5PEqQ2y6PRfMZMPkYxjrkwy5rMPZG5rTdvceHaeQUYnF2HfIcPpTLfrOpjzZr5r5B66+ubtvzuqq2Q6Pz2TCStkY9rTcRsBLXfDLgDbj5NuzXkrviiDQAOA4IPaEIQCEIQCEIQKXva9mK34wfUYoipbvZH34rfjP5GKJIGK6O2LB9BLDpmilJsDc5XgEOI5ahw+SVa90jyLoHhui6SBkxbwJHmNvoXv1W/wB279Y/1QO3JIGgkmwGpJ0AHMk8gkrxjEDPUTTEBplkkkyjUAvcXW8Lr4Gqefxnd+pXyQCYfcDj0AoeodNG2brX2iL2h5zajK06u4Hhfgl4QgeG6ykkpK+SI3ie+M9rHFh9LbLpDbSuH5bVf7ib7SByUJSm72cUH5bL+4fpas/3tYr79k9Ef2UDaISx4Pv5xKHSR0dQLH8Kyx43vmjLSeY17VeWw+8alxRh6klkrRd8L7Z2i4GYEaObcgXHiBwQSpCEIBCEIKB36buZGzPxCBpdE8NM4uS5jwLZ7W0YQG8zY34CyptPCQolXbqMMlcXupIw48cmZg/VaQB4BApaEzFTuAw118omZfskJt5rhct3RvpOVTP/AAvsIF7QmB/w4U3vmb+H9hY/w303vmb+H9hAv6FfzujfByqZfHIf5FSm02BOo6uameQ4xPLcw4EcWutyuCDZBzEIVnboN2UGJNllqHOyMdkDGHLrlBJJ+UPQePIKxQmoi3LYWG29Tg95c+/0rUm3DYY43ySN7myOA+dAsSEzH9wGG9k37UqK7WdHfLGX0ErnuFz1M1tRyax4Asfhce0cwpBdnZHaJ1DWQ1LPa3XcB+Mw6Pb4tJ+ZcdCB34ZQ5ocOBF17Ud3eVXWYXRu/QRjxa0NPzhSJAIQhAIQhAKuN8m8d2HQtipyPVMwNjoerjGhkt7onRt9NHHlZWOqH6R+AydbT1YF4snUut+K8Oe9t/hBzrfAPaEFWS7XVjpTMaqfrNfLEsgcATcgWOgvyGncrx3Lb0Za0upKs5pmtL2TaAvaCMzHDTyhe9wNQDe1rld1Zu4PB3yYkJwDkhY+7raFzhlDb9tiXfJ7wgZVKXva9mKz4wfUYm0Sl72vZis+MH1GIIimD6N7v8nUj9N/640viv/o3/wDa1Pxv8kaCy9q9q4MPp3T1DiGjRrW2L3vsSGMB4k2PcLElU7N0k5euu2jZ1HuXSO608dc4GVvLTIfOtfpI1snqumiJPVCEvDeWd0j2uPecrWDu8VT6BwdjNuKbE4TJTkgtNnxvsJGHXLmAJFiBcEEg69hUgKWPcPVuZizA31r45Gv04ttmA7vKa30JnCgR4oXqRliQeI0PnHFeQgbLdG++DUfxZHoe8D5gpgoZufP3mpPgO/8AI9TNAIQhAIQuZjO01LSC9TPHFpez3gOIva7W+udr2AoOmtbEMOjnjfFMwPjeC1zXC4IPI/8A3JReTe9hQF/VjD3BshPgMq5zt++Ff6sh80Mn9EHPquj1QOlztfMxl/wQcC3zBxGYDxU+2f2agoohHTxhjR2czzJ7SomzfrhR9vePPDL/AEW3Fvlwl35WB545R/KgmqUneqD/AGxW349afRlbb5rK78R3+YZGDkdLMQbWjjIv3gyFoslzx3GX1dRLUS2zyuLnW4C/BovrYCwF+QQaCv7o3u/y9SP0v8kf9FQKvro3NPU1R/Fztt58rb/S1BOt5OwDMVpgy4ZNGS6GQ8A4ixY/S+R1m3tr5IOtrGhZ9ymKNkydQHD3bXsyHxJuO2xHNNQhBXO6vdWMNBllcH1DxYlt8rW3Bytvx1AJJ5gdmtjFCECUYvDknmba2WSQW5iziFqLr7YtAxCsA0AqKiw7uteuQga7c77D0nwXfXepooVubP3npfgu+u9TVALDnAC50A5rKrrfxjZgwpzALmoe2K5/FFi8nz+RbxQQXejvsdMTTYc8siHr6hpLXvOvkxkG7WcNdHEjkONOF19ShCAQt+DAKl7Q5kEzmnUObFIWkdoIFivf3M1Xvaf9jL9lBzULp/czVe9p/wBjL9lH3MVfvaf9jL9lBzELu0+w1c/1tLN4sLfrWXZwbc7iNQ/L1PUj3cpsPDLcn0IISmb3G7MvpKDNKC18zusynQtFgGgi2hs0HxWtsduKpqVzZZ3GeVtiMwAY0i9nBmuvDiTays5jABYCw7EHpCEIBCEIFD3m0YixataOHXPd+vZ5+dxUZV49ILYdxLcQiF2hoZOADcW/Byk9liGHhazeNzajkDJdHzEA/DHR63ileDf84NcLd2v0q0ErO5fH5qfE4o4j5E5ySstcFoDiHW5Fp4HvPaU0yAUD3ybHz4jQsjpg0yRyiTI45S4BkjcrTwzeUONhpxU8QgUyl3S4m92X1K9ve8ta303Vu7H7h6enLJakmZ4AuxwHVh/MhttflX8ytZCD5R0zWiwAAXvqx2BekIPOQdgWcqyhBiyyhCAQhCAQhCAQhCDxLEHNLXAOaQQQRcEHiCDxFuSqbHOjxTSzOfBK+FjteqsHNaexhOtu43VuIQV3sJucgw6fr+sdLJlygusA2/ri0AaXFhz59qsRCEH/2Q=="/>
          <p:cNvSpPr>
            <a:spLocks noChangeAspect="1" noChangeArrowheads="1"/>
          </p:cNvSpPr>
          <p:nvPr/>
        </p:nvSpPr>
        <p:spPr bwMode="auto">
          <a:xfrm>
            <a:off x="63500" y="-744538"/>
            <a:ext cx="1524000" cy="1524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72" name="AutoShape 20" descr="data:image/jpeg;base64,/9j/4AAQSkZJRgABAQAAAQABAAD/2wCEAAkGBhQSERQUEhQWFRQWGBYYFhQUFhUVFRgVGhcVHBQUFBcYHCceFxolGRgVHzAgIycpLSwsFR4xNTAqNSYrLCkBCQoKBQUFDQUFDSkYEhgpKSkpKSkpKSkpKSkpKSkpKSkpKSkpKSkpKSkpKSkpKSkpKSkpKSkpKSkpKSkpKSkpKf/AABEIAKAAoAMBIgACEQEDEQH/xAAcAAACAgMBAQAAAAAAAAAAAAAACAYHAQQFAgP/xABOEAABAwIDBAUDDQ0HBQAAAAABAAIDBBEFEiEGBzFBCBNRYYEicZEUMjVDUlRyc4KhsbLSFiUzQkRiY5KToqPC0RUXGCRTlMEjNLPD8P/EABQBAQAAAAAAAAAAAAAAAAAAAAD/xAAUEQEAAAAAAAAAAAAAAAAAAAAA/9oADAMBAAIRAxEAPwC8UIS47xN8Nd6umippjDFC98bQxrQ5xa7K5zy699QbWsLctUDHISw4Dv1xGnd/1XtqWE6tmaARwvleyxGg53GvBX7sXtxT4nB1sBILTaSN1g9hN7BwB4EAkEaGx7CAEhQhCAQhCAQhCAQhatfikUDc00rImk2DpHtY0nXQFxAvodO5BtIUTm3rYW1xaa2K47Mzh4FrSD4L60m83DJTZtbBf85+T532CCToXG+7Sh9+Uv8AuIftL5VO3mHxtLnVtNYcbTRuPg1pJPgEHeQqt2w39UkEZFERUzG1vJeIW9pcdCdOQ58wqPxLeDiE8hkfVzB17gMkfG1vc1rCAOKBwkKtdyW3UtfTysqXh80Lh5drOdG7VpdbQm4eNLaNCspAJU98WAGlxWfQBkx65ljxDyc3HnnD01irbfpsiKqgM7AOtpbvvYkmL21unZo/5B4XKBZlKt2u1/8AZtfHM6/VEFkwAuTGbXIHcQ13yeaiqEDwtdcXCyovuyxJ0+FUkj/XdUGnUm+QltzfmQ0HxUoQCEIQC+dRUNja573BrWguc5xAAaBckk8AAvoqU6Q+2DmNioIyRnHWzEHiy5EcZseFwXEEcmW5oOTvC38ySkw4cTFGHa1HtjwPcAjyG35+uNh63UGoqmqfI4vkc573G7nOJc4ntLjqT5181hBlCEIBCEIAoQpVsTu8qcRkHVtLYrkOlPrRa1w33TtfMgtLo44SWw1E5BHWODB2EMHEeL3jwCuZcvZvAI6Knjgi9awWHPz6+e58V1EAsOaCLHUdhWUIEt2goBBVVELblsc0sYJ42Y9zQT32C56lm9aINxitAFh1t9O0taSfSSVE0DU7l3Xwin7g4fvuU5UE3KexFP8AK+u5SHbDadmH0ktTIC4MAswGxc8mzW35XPPz8eCDtISp4jvkxSWRzxUuiBNxHEGtY0dguCSPOSpvur30TyVEdLXuD2yEtjnIDXh5tlbIbhpbxF7XuQgvVKhvhqXPxirzG+VzWjuaGMsE16Ufem6+L1t/9Z3zAAIIqpHsBsicRrGQXIZYukcLXDBpcXB1zFo4c1HFfXRxwgCGoqC3VzwwHllaAdPFzvQOxBtDo30nvmf+F9hb1P0e8PaPKdM/vL7fQArQVG7YdIZzZnMw+ON0bbjrpg85ne6jaHCzezNqewIJlSbjcMj9pc/4x7nejULo0u6bC4yHNpIyR7q7x6HEj5lBdjekJ1swjr4o4muNmzRFwYw/pWvJNvzgdOzmLpQcyi2apoRaKCOMHkxjWj0ALoRwhvrQB5l7QgEIQgEIQgUze2PvzW/GD6jFEFN99FUH4zU2blyljD3lsbbu8f8AhQhA0+5T2Ip/lfXctDf/AIW+XC8zOEMrJHj8zK9l/AvB8Fvbkng4RBblnHjmcpzLEHNLXAOaQQQQCCDoQQeIsgSBdjY+ifLX0zGau62M6djXBzj6AVeuL9Hqilkc+KSWFp9raWljfg5mk27iVItid1tLhpL48z5TcGR58qxINtAABoOA5IJizgL8bJSN6PsvW/HO/wCE3KUHeTOH4rWuHDr5B4tNj84QRtM1uDjthLT2ySH95LKma3BH70t+Nl+lBJ94XWf2ZWdTbP1Elr+5ynPbvyZrd6T5PEqQ2y6PRfMZMPkYxjrkwy5rMPZG5rTdvceHaeQUYnF2HfIcPpTLfrOpjzZr5r5B66+ubtvzuqq2Q6Pz2TCStkY9rTcRsBLXfDLgDbj5NuzXkrviiDQAOA4IPaEIQCEIQCEIQKXva9mK34wfUYoipbvZH34rfjP5GKJIGK6O2LB9BLDpmilJsDc5XgEOI5ahw+SVa90jyLoHhui6SBkxbwJHmNvoXv1W/wB279Y/1QO3JIGgkmwGpJ0AHMk8gkrxjEDPUTTEBplkkkyjUAvcXW8Lr4Gqefxnd+pXyQCYfcDj0AoeodNG2brX2iL2h5zajK06u4Hhfgl4QgeG6ykkpK+SI3ie+M9rHFh9LbLpDbSuH5bVf7ib7SByUJSm72cUH5bL+4fpas/3tYr79k9Ef2UDaISx4Pv5xKHSR0dQLH8Kyx43vmjLSeY17VeWw+8alxRh6klkrRd8L7Z2i4GYEaObcgXHiBwQSpCEIBCEIKB36buZGzPxCBpdE8NM4uS5jwLZ7W0YQG8zY34CyptPCQolXbqMMlcXupIw48cmZg/VaQB4BApaEzFTuAw118omZfskJt5rhct3RvpOVTP/AAvsIF7QmB/w4U3vmb+H9hY/w303vmb+H9hAv6FfzujfByqZfHIf5FSm02BOo6uameQ4xPLcw4EcWutyuCDZBzEIVnboN2UGJNllqHOyMdkDGHLrlBJJ+UPQePIKxQmoi3LYWG29Tg95c+/0rUm3DYY43ySN7myOA+dAsSEzH9wGG9k37UqK7WdHfLGX0ErnuFz1M1tRyax4Asfhce0cwpBdnZHaJ1DWQ1LPa3XcB+Mw6Pb4tJ+ZcdCB34ZQ5ocOBF17Ud3eVXWYXRu/QRjxa0NPzhSJAIQhAIQhAKuN8m8d2HQtipyPVMwNjoerjGhkt7onRt9NHHlZWOqH6R+AydbT1YF4snUut+K8Oe9t/hBzrfAPaEFWS7XVjpTMaqfrNfLEsgcATcgWOgvyGncrx3Lb0Za0upKs5pmtL2TaAvaCMzHDTyhe9wNQDe1rld1Zu4PB3yYkJwDkhY+7raFzhlDb9tiXfJ7wgZVKXva9mKz4wfUYm0Sl72vZis+MH1GIIimD6N7v8nUj9N/640viv/o3/wDa1Pxv8kaCy9q9q4MPp3T1DiGjRrW2L3vsSGMB4k2PcLElU7N0k5euu2jZ1HuXSO608dc4GVvLTIfOtfpI1snqumiJPVCEvDeWd0j2uPecrWDu8VT6BwdjNuKbE4TJTkgtNnxvsJGHXLmAJFiBcEEg69hUgKWPcPVuZizA31r45Gv04ttmA7vKa30JnCgR4oXqRliQeI0PnHFeQgbLdG++DUfxZHoe8D5gpgoZufP3mpPgO/8AI9TNAIQhAIQuZjO01LSC9TPHFpez3gOIva7W+udr2AoOmtbEMOjnjfFMwPjeC1zXC4IPI/8A3JReTe9hQF/VjD3BshPgMq5zt++Ff6sh80Mn9EHPquj1QOlztfMxl/wQcC3zBxGYDxU+2f2agoohHTxhjR2czzJ7SomzfrhR9vePPDL/AEW3Fvlwl35WB545R/KgmqUneqD/AGxW349afRlbb5rK78R3+YZGDkdLMQbWjjIv3gyFoslzx3GX1dRLUS2zyuLnW4C/BovrYCwF+QQaCv7o3u/y9SP0v8kf9FQKvro3NPU1R/Fztt58rb/S1BOt5OwDMVpgy4ZNGS6GQ8A4ixY/S+R1m3tr5IOtrGhZ9ymKNkydQHD3bXsyHxJuO2xHNNQhBXO6vdWMNBllcH1DxYlt8rW3Bytvx1AJJ5gdmtjFCECUYvDknmba2WSQW5iziFqLr7YtAxCsA0AqKiw7uteuQga7c77D0nwXfXepooVubP3npfgu+u9TVALDnAC50A5rKrrfxjZgwpzALmoe2K5/FFi8nz+RbxQQXejvsdMTTYc8siHr6hpLXvOvkxkG7WcNdHEjkONOF19ShCAQt+DAKl7Q5kEzmnUObFIWkdoIFivf3M1Xvaf9jL9lBzULp/czVe9p/wBjL9lH3MVfvaf9jL9lBzELu0+w1c/1tLN4sLfrWXZwbc7iNQ/L1PUj3cpsPDLcn0IISmb3G7MvpKDNKC18zusynQtFgGgi2hs0HxWtsduKpqVzZZ3GeVtiMwAY0i9nBmuvDiTays5jABYCw7EHpCEIBCEIFD3m0YixataOHXPd+vZ5+dxUZV49ILYdxLcQiF2hoZOADcW/Byk9liGHhazeNzajkDJdHzEA/DHR63ileDf84NcLd2v0q0ErO5fH5qfE4o4j5E5ySstcFoDiHW5Fp4HvPaU0yAUD3ybHz4jQsjpg0yRyiTI45S4BkjcrTwzeUONhpxU8QgUyl3S4m92X1K9ve8ta303Vu7H7h6enLJakmZ4AuxwHVh/MhttflX8ytZCD5R0zWiwAAXvqx2BekIPOQdgWcqyhBiyyhCAQhCAQhCAQhCDxLEHNLXAOaQQQRcEHiCDxFuSqbHOjxTSzOfBK+FjteqsHNaexhOtu43VuIQV3sJucgw6fr+sdLJlygusA2/ri0AaXFhz59qsRCEH/2Q=="/>
          <p:cNvSpPr>
            <a:spLocks noChangeAspect="1" noChangeArrowheads="1"/>
          </p:cNvSpPr>
          <p:nvPr/>
        </p:nvSpPr>
        <p:spPr bwMode="auto">
          <a:xfrm>
            <a:off x="63500" y="-744538"/>
            <a:ext cx="1524000" cy="1524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7" name="Picture 3" descr="C:\Users\Tyler\Google Drive\NDIN\Religion Primer\religion symbols images\christian-symbols_1.png"/>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609600" y="10668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Tyler\Google Drive\NDIN\Religion Primer\religion symbols images\283px-Star_and_Crescent.svg.png"/>
          <p:cNvPicPr>
            <a:picLocks noChangeAspect="1" noChangeArrowheads="1"/>
          </p:cNvPicPr>
          <p:nvPr/>
        </p:nvPicPr>
        <p:blipFill>
          <a:blip r:embed="rId4">
            <a:biLevel thresh="75000"/>
            <a:extLst>
              <a:ext uri="{28A0092B-C50C-407E-A947-70E740481C1C}">
                <a14:useLocalDpi xmlns:a14="http://schemas.microsoft.com/office/drawing/2010/main" val="0"/>
              </a:ext>
            </a:extLst>
          </a:blip>
          <a:srcRect/>
          <a:stretch>
            <a:fillRect/>
          </a:stretch>
        </p:blipFill>
        <p:spPr bwMode="auto">
          <a:xfrm>
            <a:off x="6455690" y="358140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upload.wikimedia.org/wikipedia/commons/thumb/b/bc/Black_Star_of_David.svg/260px-Black_Star_of_David.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2240" y="1066800"/>
            <a:ext cx="158496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uddha (Black Print) by rudeboyskun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143000"/>
            <a:ext cx="1828800" cy="166254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asset.zcache.com/assets/graphics/s.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asset.zcache.com/assets/graphics/s.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asset.zcache.com/assets/graphics/s.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375" y="1682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rlv.zcache.com/ganesha_elephant_no_3_black_white_ipad_3_skins-r96de0509efb244bea9548f3cee8225a4_fx0ft_8byvr_512.jpg"/>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914400" y="3610342"/>
            <a:ext cx="141100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hrist-on-the-cross-m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8581" y="3581400"/>
            <a:ext cx="994419" cy="1421553"/>
          </a:xfrm>
          <a:prstGeom prst="roundRect">
            <a:avLst>
              <a:gd name="adj" fmla="val 16667"/>
            </a:avLst>
          </a:prstGeom>
          <a:noFill/>
          <a:ln w="38100" algn="in">
            <a:noFill/>
            <a:round/>
            <a:headEnd/>
            <a:tailEnd/>
          </a:ln>
          <a:effectLst>
            <a:outerShdw dist="99190" dir="3011666" algn="ctr" rotWithShape="0">
              <a:srgbClr val="B2B2B2">
                <a:alpha val="50000"/>
              </a:srgbClr>
            </a:outerShd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172201" y="5377980"/>
            <a:ext cx="2819400" cy="369332"/>
          </a:xfrm>
          <a:prstGeom prst="rect">
            <a:avLst/>
          </a:prstGeom>
          <a:noFill/>
        </p:spPr>
        <p:txBody>
          <a:bodyPr wrap="square" rtlCol="0">
            <a:spAutoFit/>
          </a:bodyPr>
          <a:lstStyle/>
          <a:p>
            <a:r>
              <a:rPr lang="en-US" dirty="0" smtClean="0"/>
              <a:t>Star and Crescent (Islam)</a:t>
            </a:r>
            <a:endParaRPr lang="en-US" dirty="0"/>
          </a:p>
        </p:txBody>
      </p:sp>
      <p:sp>
        <p:nvSpPr>
          <p:cNvPr id="18" name="TextBox 17"/>
          <p:cNvSpPr txBox="1"/>
          <p:nvPr/>
        </p:nvSpPr>
        <p:spPr>
          <a:xfrm>
            <a:off x="228600" y="2895600"/>
            <a:ext cx="3121084" cy="369332"/>
          </a:xfrm>
          <a:prstGeom prst="rect">
            <a:avLst/>
          </a:prstGeom>
          <a:noFill/>
        </p:spPr>
        <p:txBody>
          <a:bodyPr wrap="square" rtlCol="0">
            <a:spAutoFit/>
          </a:bodyPr>
          <a:lstStyle/>
          <a:p>
            <a:r>
              <a:rPr lang="en-US" dirty="0" smtClean="0"/>
              <a:t>Christian Cross (Christianity)</a:t>
            </a:r>
            <a:endParaRPr lang="en-US" dirty="0"/>
          </a:p>
        </p:txBody>
      </p:sp>
      <p:sp>
        <p:nvSpPr>
          <p:cNvPr id="19" name="TextBox 18"/>
          <p:cNvSpPr txBox="1"/>
          <p:nvPr/>
        </p:nvSpPr>
        <p:spPr>
          <a:xfrm>
            <a:off x="2590800" y="5068669"/>
            <a:ext cx="3636290" cy="646331"/>
          </a:xfrm>
          <a:prstGeom prst="rect">
            <a:avLst/>
          </a:prstGeom>
          <a:noFill/>
        </p:spPr>
        <p:txBody>
          <a:bodyPr wrap="square" rtlCol="0">
            <a:spAutoFit/>
          </a:bodyPr>
          <a:lstStyle/>
          <a:p>
            <a:pPr algn="ctr"/>
            <a:r>
              <a:rPr lang="en-US" dirty="0" smtClean="0"/>
              <a:t>Crucifix (Roman Catholicism and Christian Orthodox churches)</a:t>
            </a:r>
            <a:endParaRPr lang="en-US" dirty="0"/>
          </a:p>
        </p:txBody>
      </p:sp>
      <p:sp>
        <p:nvSpPr>
          <p:cNvPr id="20" name="TextBox 19"/>
          <p:cNvSpPr txBox="1"/>
          <p:nvPr/>
        </p:nvSpPr>
        <p:spPr>
          <a:xfrm>
            <a:off x="628771" y="5349084"/>
            <a:ext cx="2114429" cy="369332"/>
          </a:xfrm>
          <a:prstGeom prst="rect">
            <a:avLst/>
          </a:prstGeom>
          <a:noFill/>
        </p:spPr>
        <p:txBody>
          <a:bodyPr wrap="square" rtlCol="0">
            <a:spAutoFit/>
          </a:bodyPr>
          <a:lstStyle/>
          <a:p>
            <a:r>
              <a:rPr lang="en-US" dirty="0" smtClean="0"/>
              <a:t>Ganesh (</a:t>
            </a:r>
            <a:r>
              <a:rPr lang="en-US" dirty="0" err="1" smtClean="0"/>
              <a:t>Hiduism</a:t>
            </a:r>
            <a:r>
              <a:rPr lang="en-US" dirty="0" smtClean="0"/>
              <a:t>)</a:t>
            </a:r>
            <a:endParaRPr lang="en-US" dirty="0"/>
          </a:p>
        </p:txBody>
      </p:sp>
      <p:sp>
        <p:nvSpPr>
          <p:cNvPr id="21" name="TextBox 20"/>
          <p:cNvSpPr txBox="1"/>
          <p:nvPr/>
        </p:nvSpPr>
        <p:spPr>
          <a:xfrm>
            <a:off x="6019800" y="2895600"/>
            <a:ext cx="2667000" cy="369332"/>
          </a:xfrm>
          <a:prstGeom prst="rect">
            <a:avLst/>
          </a:prstGeom>
          <a:noFill/>
        </p:spPr>
        <p:txBody>
          <a:bodyPr wrap="square" rtlCol="0">
            <a:spAutoFit/>
          </a:bodyPr>
          <a:lstStyle/>
          <a:p>
            <a:r>
              <a:rPr lang="en-US" dirty="0" smtClean="0"/>
              <a:t>Star of David (Judaism)</a:t>
            </a:r>
            <a:endParaRPr lang="en-US" dirty="0"/>
          </a:p>
        </p:txBody>
      </p:sp>
      <p:sp>
        <p:nvSpPr>
          <p:cNvPr id="22" name="TextBox 21"/>
          <p:cNvSpPr txBox="1"/>
          <p:nvPr/>
        </p:nvSpPr>
        <p:spPr>
          <a:xfrm>
            <a:off x="3438585" y="2895600"/>
            <a:ext cx="2276415" cy="369332"/>
          </a:xfrm>
          <a:prstGeom prst="rect">
            <a:avLst/>
          </a:prstGeom>
          <a:noFill/>
        </p:spPr>
        <p:txBody>
          <a:bodyPr wrap="square" rtlCol="0">
            <a:spAutoFit/>
          </a:bodyPr>
          <a:lstStyle/>
          <a:p>
            <a:r>
              <a:rPr lang="en-US" dirty="0" smtClean="0"/>
              <a:t>Buddha (Buddhism)</a:t>
            </a:r>
            <a:endParaRPr lang="en-US" dirty="0"/>
          </a:p>
        </p:txBody>
      </p:sp>
    </p:spTree>
    <p:extLst>
      <p:ext uri="{BB962C8B-B14F-4D97-AF65-F5344CB8AC3E}">
        <p14:creationId xmlns:p14="http://schemas.microsoft.com/office/powerpoint/2010/main" val="26124780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dirty="0" smtClean="0"/>
              <a:t>Quiz: Less Familiar Religious Symbols</a:t>
            </a:r>
            <a:endParaRPr lang="en-US" dirty="0"/>
          </a:p>
        </p:txBody>
      </p:sp>
      <p:sp>
        <p:nvSpPr>
          <p:cNvPr id="3" name="Content Placeholder 2"/>
          <p:cNvSpPr>
            <a:spLocks noGrp="1"/>
          </p:cNvSpPr>
          <p:nvPr>
            <p:ph idx="1"/>
          </p:nvPr>
        </p:nvSpPr>
        <p:spPr/>
        <p:txBody>
          <a:bodyPr>
            <a:normAutofit/>
          </a:bodyPr>
          <a:lstStyle/>
          <a:p>
            <a:endParaRPr lang="en-US" b="0" dirty="0"/>
          </a:p>
          <a:p>
            <a:endParaRPr lang="en-US" b="0" dirty="0"/>
          </a:p>
        </p:txBody>
      </p:sp>
      <p:pic>
        <p:nvPicPr>
          <p:cNvPr id="23554" name="Picture 2" descr="http://t2.gstatic.com/images?q=tbn:ANd9GcT324TpsOY_qwcx7b-0vPjPEu2E8eac2Rd3buTN2s-EYV0MJOWh"/>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90600" y="1981200"/>
            <a:ext cx="932486" cy="1222700"/>
          </a:xfrm>
          <a:prstGeom prst="rect">
            <a:avLst/>
          </a:prstGeom>
          <a:noFill/>
        </p:spPr>
      </p:pic>
      <p:pic>
        <p:nvPicPr>
          <p:cNvPr id="23556" name="Picture 4" descr="http://t0.gstatic.com/images?q=tbn:ANd9GcT3EXehQRFYl57j6pn55PRgi9CCfr4Rnd7O9X-bc-l4wIcwapKz"/>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590800" y="3962400"/>
            <a:ext cx="1036449" cy="1143000"/>
          </a:xfrm>
          <a:prstGeom prst="rect">
            <a:avLst/>
          </a:prstGeom>
          <a:noFill/>
        </p:spPr>
      </p:pic>
      <p:pic>
        <p:nvPicPr>
          <p:cNvPr id="23560" name="Picture 8" descr="http://t0.gstatic.com/images?q=tbn:ANd9GcTLp9r-GDmZ0jJy3f3jGz6KnhcZWcAGay_rHwF0fBc-ykHtItJPtw"/>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620000" y="1676400"/>
            <a:ext cx="838200" cy="733425"/>
          </a:xfrm>
          <a:prstGeom prst="rect">
            <a:avLst/>
          </a:prstGeom>
          <a:noFill/>
        </p:spPr>
      </p:pic>
      <p:pic>
        <p:nvPicPr>
          <p:cNvPr id="23562" name="Picture 10" descr="http://t0.gstatic.com/images?q=tbn:ANd9GcSXYEL30MhceOHvrkYhwaOJ100gGsKqiPvftIP-Nxoy51SKTGwHJw"/>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657600" y="2819400"/>
            <a:ext cx="1066800" cy="1043302"/>
          </a:xfrm>
          <a:prstGeom prst="rect">
            <a:avLst/>
          </a:prstGeom>
          <a:noFill/>
        </p:spPr>
      </p:pic>
      <p:pic>
        <p:nvPicPr>
          <p:cNvPr id="23564" name="Picture 12" descr="http://t0.gstatic.com/images?q=tbn:ANd9GcT0OJQYnu37Ngxek9XtYnzSACKLcl1DwiZC4siNPr4XQ1lxW_dZ2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4343400"/>
            <a:ext cx="1143000" cy="1143001"/>
          </a:xfrm>
          <a:prstGeom prst="rect">
            <a:avLst/>
          </a:prstGeom>
          <a:noFill/>
        </p:spPr>
      </p:pic>
      <p:pic>
        <p:nvPicPr>
          <p:cNvPr id="23566" name="Picture 14" descr="http://www.justsymbol.com/images/buddhist-symbol-10.gif"/>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5486400" y="1447800"/>
            <a:ext cx="1065161" cy="990600"/>
          </a:xfrm>
          <a:prstGeom prst="rect">
            <a:avLst/>
          </a:prstGeom>
          <a:noFill/>
        </p:spPr>
      </p:pic>
      <p:sp>
        <p:nvSpPr>
          <p:cNvPr id="23568" name="AutoShape 16" descr="data:image/jpeg;base64,/9j/4AAQSkZJRgABAQAAAQABAAD/2wCEAAkGBhQSERQUEhQWFRQWGBYYFhQUFhUVFRgVGhcVHBQUFBcYHCceFxolGRgVHzAgIycpLSwsFR4xNTAqNSYrLCkBCQoKBQUFDQUFDSkYEhgpKSkpKSkpKSkpKSkpKSkpKSkpKSkpKSkpKSkpKSkpKSkpKSkpKSkpKSkpKSkpKSkpKf/AABEIAKAAoAMBIgACEQEDEQH/xAAcAAACAgMBAQAAAAAAAAAAAAAACAYHAQQFAgP/xABOEAABAwIDBAUDDQ0HBQAAAAABAAIDBBEFEiEGBzFBCBNRYYEicZEUMjVDUlRyc4KhsbLSFiUzQkRiY5KToqPC0RUXGCRTlMEjNLPD8P/EABQBAQAAAAAAAAAAAAAAAAAAAAD/xAAUEQEAAAAAAAAAAAAAAAAAAAAA/9oADAMBAAIRAxEAPwC8UIS47xN8Nd6umippjDFC98bQxrQ5xa7K5zy699QbWsLctUDHISw4Dv1xGnd/1XtqWE6tmaARwvleyxGg53GvBX7sXtxT4nB1sBILTaSN1g9hN7BwB4EAkEaGx7CAEhQhCAQhCAQhCAQhatfikUDc00rImk2DpHtY0nXQFxAvodO5BtIUTm3rYW1xaa2K47Mzh4FrSD4L60m83DJTZtbBf85+T532CCToXG+7Sh9+Uv8AuIftL5VO3mHxtLnVtNYcbTRuPg1pJPgEHeQqt2w39UkEZFERUzG1vJeIW9pcdCdOQ58wqPxLeDiE8hkfVzB17gMkfG1vc1rCAOKBwkKtdyW3UtfTysqXh80Lh5drOdG7VpdbQm4eNLaNCspAJU98WAGlxWfQBkx65ljxDyc3HnnD01irbfpsiKqgM7AOtpbvvYkmL21unZo/5B4XKBZlKt2u1/8AZtfHM6/VEFkwAuTGbXIHcQ13yeaiqEDwtdcXCyovuyxJ0+FUkj/XdUGnUm+QltzfmQ0HxUoQCEIQC+dRUNja573BrWguc5xAAaBckk8AAvoqU6Q+2DmNioIyRnHWzEHiy5EcZseFwXEEcmW5oOTvC38ySkw4cTFGHa1HtjwPcAjyG35+uNh63UGoqmqfI4vkc573G7nOJc4ntLjqT5181hBlCEIBCEIAoQpVsTu8qcRkHVtLYrkOlPrRa1w33TtfMgtLo44SWw1E5BHWODB2EMHEeL3jwCuZcvZvAI6Knjgi9awWHPz6+e58V1EAsOaCLHUdhWUIEt2goBBVVELblsc0sYJ42Y9zQT32C56lm9aINxitAFh1t9O0taSfSSVE0DU7l3Xwin7g4fvuU5UE3KexFP8AK+u5SHbDadmH0ktTIC4MAswGxc8mzW35XPPz8eCDtISp4jvkxSWRzxUuiBNxHEGtY0dguCSPOSpvur30TyVEdLXuD2yEtjnIDXh5tlbIbhpbxF7XuQgvVKhvhqXPxirzG+VzWjuaGMsE16Ufem6+L1t/9Z3zAAIIqpHsBsicRrGQXIZYukcLXDBpcXB1zFo4c1HFfXRxwgCGoqC3VzwwHllaAdPFzvQOxBtDo30nvmf+F9hb1P0e8PaPKdM/vL7fQArQVG7YdIZzZnMw+ON0bbjrpg85ne6jaHCzezNqewIJlSbjcMj9pc/4x7nejULo0u6bC4yHNpIyR7q7x6HEj5lBdjekJ1swjr4o4muNmzRFwYw/pWvJNvzgdOzmLpQcyi2apoRaKCOMHkxjWj0ALoRwhvrQB5l7QgEIQgEIQgUze2PvzW/GD6jFEFN99FUH4zU2blyljD3lsbbu8f8AhQhA0+5T2Ip/lfXctDf/AIW+XC8zOEMrJHj8zK9l/AvB8Fvbkng4RBblnHjmcpzLEHNLXAOaQQQQCCDoQQeIsgSBdjY+ifLX0zGau62M6djXBzj6AVeuL9Hqilkc+KSWFp9raWljfg5mk27iVItid1tLhpL48z5TcGR58qxINtAABoOA5IJizgL8bJSN6PsvW/HO/wCE3KUHeTOH4rWuHDr5B4tNj84QRtM1uDjthLT2ySH95LKma3BH70t+Nl+lBJ94XWf2ZWdTbP1Elr+5ynPbvyZrd6T5PEqQ2y6PRfMZMPkYxjrkwy5rMPZG5rTdvceHaeQUYnF2HfIcPpTLfrOpjzZr5r5B66+ubtvzuqq2Q6Pz2TCStkY9rTcRsBLXfDLgDbj5NuzXkrviiDQAOA4IPaEIQCEIQCEIQKXva9mK34wfUYoipbvZH34rfjP5GKJIGK6O2LB9BLDpmilJsDc5XgEOI5ahw+SVa90jyLoHhui6SBkxbwJHmNvoXv1W/wB279Y/1QO3JIGgkmwGpJ0AHMk8gkrxjEDPUTTEBplkkkyjUAvcXW8Lr4Gqefxnd+pXyQCYfcDj0AoeodNG2brX2iL2h5zajK06u4Hhfgl4QgeG6ykkpK+SI3ie+M9rHFh9LbLpDbSuH5bVf7ib7SByUJSm72cUH5bL+4fpas/3tYr79k9Ef2UDaISx4Pv5xKHSR0dQLH8Kyx43vmjLSeY17VeWw+8alxRh6klkrRd8L7Z2i4GYEaObcgXHiBwQSpCEIBCEIKB36buZGzPxCBpdE8NM4uS5jwLZ7W0YQG8zY34CyptPCQolXbqMMlcXupIw48cmZg/VaQB4BApaEzFTuAw118omZfskJt5rhct3RvpOVTP/AAvsIF7QmB/w4U3vmb+H9hY/w303vmb+H9hAv6FfzujfByqZfHIf5FSm02BOo6uameQ4xPLcw4EcWutyuCDZBzEIVnboN2UGJNllqHOyMdkDGHLrlBJJ+UPQePIKxQmoi3LYWG29Tg95c+/0rUm3DYY43ySN7myOA+dAsSEzH9wGG9k37UqK7WdHfLGX0ErnuFz1M1tRyax4Asfhce0cwpBdnZHaJ1DWQ1LPa3XcB+Mw6Pb4tJ+ZcdCB34ZQ5ocOBF17Ud3eVXWYXRu/QRjxa0NPzhSJAIQhAIQhAKuN8m8d2HQtipyPVMwNjoerjGhkt7onRt9NHHlZWOqH6R+AydbT1YF4snUut+K8Oe9t/hBzrfAPaEFWS7XVjpTMaqfrNfLEsgcATcgWOgvyGncrx3Lb0Za0upKs5pmtL2TaAvaCMzHDTyhe9wNQDe1rld1Zu4PB3yYkJwDkhY+7raFzhlDb9tiXfJ7wgZVKXva9mKz4wfUYm0Sl72vZis+MH1GIIimD6N7v8nUj9N/640viv/o3/wDa1Pxv8kaCy9q9q4MPp3T1DiGjRrW2L3vsSGMB4k2PcLElU7N0k5euu2jZ1HuXSO608dc4GVvLTIfOtfpI1snqumiJPVCEvDeWd0j2uPecrWDu8VT6BwdjNuKbE4TJTkgtNnxvsJGHXLmAJFiBcEEg69hUgKWPcPVuZizA31r45Gv04ttmA7vKa30JnCgR4oXqRliQeI0PnHFeQgbLdG++DUfxZHoe8D5gpgoZufP3mpPgO/8AI9TNAIQhAIQuZjO01LSC9TPHFpez3gOIva7W+udr2AoOmtbEMOjnjfFMwPjeC1zXC4IPI/8A3JReTe9hQF/VjD3BshPgMq5zt++Ff6sh80Mn9EHPquj1QOlztfMxl/wQcC3zBxGYDxU+2f2agoohHTxhjR2czzJ7SomzfrhR9vePPDL/AEW3Fvlwl35WB545R/KgmqUneqD/AGxW349afRlbb5rK78R3+YZGDkdLMQbWjjIv3gyFoslzx3GX1dRLUS2zyuLnW4C/BovrYCwF+QQaCv7o3u/y9SP0v8kf9FQKvro3NPU1R/Fztt58rb/S1BOt5OwDMVpgy4ZNGS6GQ8A4ixY/S+R1m3tr5IOtrGhZ9ymKNkydQHD3bXsyHxJuO2xHNNQhBXO6vdWMNBllcH1DxYlt8rW3Bytvx1AJJ5gdmtjFCECUYvDknmba2WSQW5iziFqLr7YtAxCsA0AqKiw7uteuQga7c77D0nwXfXepooVubP3npfgu+u9TVALDnAC50A5rKrrfxjZgwpzALmoe2K5/FFi8nz+RbxQQXejvsdMTTYc8siHr6hpLXvOvkxkG7WcNdHEjkONOF19ShCAQt+DAKl7Q5kEzmnUObFIWkdoIFivf3M1Xvaf9jL9lBzULp/czVe9p/wBjL9lH3MVfvaf9jL9lBzELu0+w1c/1tLN4sLfrWXZwbc7iNQ/L1PUj3cpsPDLcn0IISmb3G7MvpKDNKC18zusynQtFgGgi2hs0HxWtsduKpqVzZZ3GeVtiMwAY0i9nBmuvDiTays5jABYCw7EHpCEIBCEIFD3m0YixataOHXPd+vZ5+dxUZV49ILYdxLcQiF2hoZOADcW/Byk9liGHhazeNzajkDJdHzEA/DHR63ileDf84NcLd2v0q0ErO5fH5qfE4o4j5E5ySstcFoDiHW5Fp4HvPaU0yAUD3ybHz4jQsjpg0yRyiTI45S4BkjcrTwzeUONhpxU8QgUyl3S4m92X1K9ve8ta303Vu7H7h6enLJakmZ4AuxwHVh/MhttflX8ytZCD5R0zWiwAAXvqx2BekIPOQdgWcqyhBiyyhCAQhCAQhCAQhCDxLEHNLXAOaQQQRcEHiCDxFuSqbHOjxTSzOfBK+FjteqsHNaexhOtu43VuIQV3sJucgw6fr+sdLJlygusA2/ri0AaXFhz59qsRCEH/2Q=="/>
          <p:cNvSpPr>
            <a:spLocks noChangeAspect="1" noChangeArrowheads="1"/>
          </p:cNvSpPr>
          <p:nvPr/>
        </p:nvSpPr>
        <p:spPr bwMode="auto">
          <a:xfrm>
            <a:off x="63500" y="-744538"/>
            <a:ext cx="1524000" cy="1524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70" name="AutoShape 18" descr="data:image/jpeg;base64,/9j/4AAQSkZJRgABAQAAAQABAAD/2wCEAAkGBhQSERQUEhQWFRQWGBYYFhQUFhUVFRgVGhcVHBQUFBcYHCceFxolGRgVHzAgIycpLSwsFR4xNTAqNSYrLCkBCQoKBQUFDQUFDSkYEhgpKSkpKSkpKSkpKSkpKSkpKSkpKSkpKSkpKSkpKSkpKSkpKSkpKSkpKSkpKSkpKSkpKf/AABEIAKAAoAMBIgACEQEDEQH/xAAcAAACAgMBAQAAAAAAAAAAAAAACAYHAQQFAgP/xABOEAABAwIDBAUDDQ0HBQAAAAABAAIDBBEFEiEGBzFBCBNRYYEicZEUMjVDUlRyc4KhsbLSFiUzQkRiY5KToqPC0RUXGCRTlMEjNLPD8P/EABQBAQAAAAAAAAAAAAAAAAAAAAD/xAAUEQEAAAAAAAAAAAAAAAAAAAAA/9oADAMBAAIRAxEAPwC8UIS47xN8Nd6umippjDFC98bQxrQ5xa7K5zy699QbWsLctUDHISw4Dv1xGnd/1XtqWE6tmaARwvleyxGg53GvBX7sXtxT4nB1sBILTaSN1g9hN7BwB4EAkEaGx7CAEhQhCAQhCAQhCAQhatfikUDc00rImk2DpHtY0nXQFxAvodO5BtIUTm3rYW1xaa2K47Mzh4FrSD4L60m83DJTZtbBf85+T532CCToXG+7Sh9+Uv8AuIftL5VO3mHxtLnVtNYcbTRuPg1pJPgEHeQqt2w39UkEZFERUzG1vJeIW9pcdCdOQ58wqPxLeDiE8hkfVzB17gMkfG1vc1rCAOKBwkKtdyW3UtfTysqXh80Lh5drOdG7VpdbQm4eNLaNCspAJU98WAGlxWfQBkx65ljxDyc3HnnD01irbfpsiKqgM7AOtpbvvYkmL21unZo/5B4XKBZlKt2u1/8AZtfHM6/VEFkwAuTGbXIHcQ13yeaiqEDwtdcXCyovuyxJ0+FUkj/XdUGnUm+QltzfmQ0HxUoQCEIQC+dRUNja573BrWguc5xAAaBckk8AAvoqU6Q+2DmNioIyRnHWzEHiy5EcZseFwXEEcmW5oOTvC38ySkw4cTFGHa1HtjwPcAjyG35+uNh63UGoqmqfI4vkc573G7nOJc4ntLjqT5181hBlCEIBCEIAoQpVsTu8qcRkHVtLYrkOlPrRa1w33TtfMgtLo44SWw1E5BHWODB2EMHEeL3jwCuZcvZvAI6Knjgi9awWHPz6+e58V1EAsOaCLHUdhWUIEt2goBBVVELblsc0sYJ42Y9zQT32C56lm9aINxitAFh1t9O0taSfSSVE0DU7l3Xwin7g4fvuU5UE3KexFP8AK+u5SHbDadmH0ktTIC4MAswGxc8mzW35XPPz8eCDtISp4jvkxSWRzxUuiBNxHEGtY0dguCSPOSpvur30TyVEdLXuD2yEtjnIDXh5tlbIbhpbxF7XuQgvVKhvhqXPxirzG+VzWjuaGMsE16Ufem6+L1t/9Z3zAAIIqpHsBsicRrGQXIZYukcLXDBpcXB1zFo4c1HFfXRxwgCGoqC3VzwwHllaAdPFzvQOxBtDo30nvmf+F9hb1P0e8PaPKdM/vL7fQArQVG7YdIZzZnMw+ON0bbjrpg85ne6jaHCzezNqewIJlSbjcMj9pc/4x7nejULo0u6bC4yHNpIyR7q7x6HEj5lBdjekJ1swjr4o4muNmzRFwYw/pWvJNvzgdOzmLpQcyi2apoRaKCOMHkxjWj0ALoRwhvrQB5l7QgEIQgEIQgUze2PvzW/GD6jFEFN99FUH4zU2blyljD3lsbbu8f8AhQhA0+5T2Ip/lfXctDf/AIW+XC8zOEMrJHj8zK9l/AvB8Fvbkng4RBblnHjmcpzLEHNLXAOaQQQQCCDoQQeIsgSBdjY+ifLX0zGau62M6djXBzj6AVeuL9Hqilkc+KSWFp9raWljfg5mk27iVItid1tLhpL48z5TcGR58qxINtAABoOA5IJizgL8bJSN6PsvW/HO/wCE3KUHeTOH4rWuHDr5B4tNj84QRtM1uDjthLT2ySH95LKma3BH70t+Nl+lBJ94XWf2ZWdTbP1Elr+5ynPbvyZrd6T5PEqQ2y6PRfMZMPkYxjrkwy5rMPZG5rTdvceHaeQUYnF2HfIcPpTLfrOpjzZr5r5B66+ubtvzuqq2Q6Pz2TCStkY9rTcRsBLXfDLgDbj5NuzXkrviiDQAOA4IPaEIQCEIQCEIQKXva9mK34wfUYoipbvZH34rfjP5GKJIGK6O2LB9BLDpmilJsDc5XgEOI5ahw+SVa90jyLoHhui6SBkxbwJHmNvoXv1W/wB279Y/1QO3JIGgkmwGpJ0AHMk8gkrxjEDPUTTEBplkkkyjUAvcXW8Lr4Gqefxnd+pXyQCYfcDj0AoeodNG2brX2iL2h5zajK06u4Hhfgl4QgeG6ykkpK+SI3ie+M9rHFh9LbLpDbSuH5bVf7ib7SByUJSm72cUH5bL+4fpas/3tYr79k9Ef2UDaISx4Pv5xKHSR0dQLH8Kyx43vmjLSeY17VeWw+8alxRh6klkrRd8L7Z2i4GYEaObcgXHiBwQSpCEIBCEIKB36buZGzPxCBpdE8NM4uS5jwLZ7W0YQG8zY34CyptPCQolXbqMMlcXupIw48cmZg/VaQB4BApaEzFTuAw118omZfskJt5rhct3RvpOVTP/AAvsIF7QmB/w4U3vmb+H9hY/w303vmb+H9hAv6FfzujfByqZfHIf5FSm02BOo6uameQ4xPLcw4EcWutyuCDZBzEIVnboN2UGJNllqHOyMdkDGHLrlBJJ+UPQePIKxQmoi3LYWG29Tg95c+/0rUm3DYY43ySN7myOA+dAsSEzH9wGG9k37UqK7WdHfLGX0ErnuFz1M1tRyax4Asfhce0cwpBdnZHaJ1DWQ1LPa3XcB+Mw6Pb4tJ+ZcdCB34ZQ5ocOBF17Ud3eVXWYXRu/QRjxa0NPzhSJAIQhAIQhAKuN8m8d2HQtipyPVMwNjoerjGhkt7onRt9NHHlZWOqH6R+AydbT1YF4snUut+K8Oe9t/hBzrfAPaEFWS7XVjpTMaqfrNfLEsgcATcgWOgvyGncrx3Lb0Za0upKs5pmtL2TaAvaCMzHDTyhe9wNQDe1rld1Zu4PB3yYkJwDkhY+7raFzhlDb9tiXfJ7wgZVKXva9mKz4wfUYm0Sl72vZis+MH1GIIimD6N7v8nUj9N/640viv/o3/wDa1Pxv8kaCy9q9q4MPp3T1DiGjRrW2L3vsSGMB4k2PcLElU7N0k5euu2jZ1HuXSO608dc4GVvLTIfOtfpI1snqumiJPVCEvDeWd0j2uPecrWDu8VT6BwdjNuKbE4TJTkgtNnxvsJGHXLmAJFiBcEEg69hUgKWPcPVuZizA31r45Gv04ttmA7vKa30JnCgR4oXqRliQeI0PnHFeQgbLdG++DUfxZHoe8D5gpgoZufP3mpPgO/8AI9TNAIQhAIQuZjO01LSC9TPHFpez3gOIva7W+udr2AoOmtbEMOjnjfFMwPjeC1zXC4IPI/8A3JReTe9hQF/VjD3BshPgMq5zt++Ff6sh80Mn9EHPquj1QOlztfMxl/wQcC3zBxGYDxU+2f2agoohHTxhjR2czzJ7SomzfrhR9vePPDL/AEW3Fvlwl35WB545R/KgmqUneqD/AGxW349afRlbb5rK78R3+YZGDkdLMQbWjjIv3gyFoslzx3GX1dRLUS2zyuLnW4C/BovrYCwF+QQaCv7o3u/y9SP0v8kf9FQKvro3NPU1R/Fztt58rb/S1BOt5OwDMVpgy4ZNGS6GQ8A4ixY/S+R1m3tr5IOtrGhZ9ymKNkydQHD3bXsyHxJuO2xHNNQhBXO6vdWMNBllcH1DxYlt8rW3Bytvx1AJJ5gdmtjFCECUYvDknmba2WSQW5iziFqLr7YtAxCsA0AqKiw7uteuQga7c77D0nwXfXepooVubP3npfgu+u9TVALDnAC50A5rKrrfxjZgwpzALmoe2K5/FFi8nz+RbxQQXejvsdMTTYc8siHr6hpLXvOvkxkG7WcNdHEjkONOF19ShCAQt+DAKl7Q5kEzmnUObFIWkdoIFivf3M1Xvaf9jL9lBzULp/czVe9p/wBjL9lH3MVfvaf9jL9lBzELu0+w1c/1tLN4sLfrWXZwbc7iNQ/L1PUj3cpsPDLcn0IISmb3G7MvpKDNKC18zusynQtFgGgi2hs0HxWtsduKpqVzZZ3GeVtiMwAY0i9nBmuvDiTays5jABYCw7EHpCEIBCEIFD3m0YixataOHXPd+vZ5+dxUZV49ILYdxLcQiF2hoZOADcW/Byk9liGHhazeNzajkDJdHzEA/DHR63ileDf84NcLd2v0q0ErO5fH5qfE4o4j5E5ySstcFoDiHW5Fp4HvPaU0yAUD3ybHz4jQsjpg0yRyiTI45S4BkjcrTwzeUONhpxU8QgUyl3S4m92X1K9ve8ta303Vu7H7h6enLJakmZ4AuxwHVh/MhttflX8ytZCD5R0zWiwAAXvqx2BekIPOQdgWcqyhBiyyhCAQhCAQhCAQhCDxLEHNLXAOaQQQRcEHiCDxFuSqbHOjxTSzOfBK+FjteqsHNaexhOtu43VuIQV3sJucgw6fr+sdLJlygusA2/ri0AaXFhz59qsRCEH/2Q=="/>
          <p:cNvSpPr>
            <a:spLocks noChangeAspect="1" noChangeArrowheads="1"/>
          </p:cNvSpPr>
          <p:nvPr/>
        </p:nvSpPr>
        <p:spPr bwMode="auto">
          <a:xfrm>
            <a:off x="63500" y="-744538"/>
            <a:ext cx="1524000" cy="1524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72" name="AutoShape 20" descr="data:image/jpeg;base64,/9j/4AAQSkZJRgABAQAAAQABAAD/2wCEAAkGBhQSERQUEhQWFRQWGBYYFhQUFhUVFRgVGhcVHBQUFBcYHCceFxolGRgVHzAgIycpLSwsFR4xNTAqNSYrLCkBCQoKBQUFDQUFDSkYEhgpKSkpKSkpKSkpKSkpKSkpKSkpKSkpKSkpKSkpKSkpKSkpKSkpKSkpKSkpKSkpKSkpKf/AABEIAKAAoAMBIgACEQEDEQH/xAAcAAACAgMBAQAAAAAAAAAAAAAACAYHAQQFAgP/xABOEAABAwIDBAUDDQ0HBQAAAAABAAIDBBEFEiEGBzFBCBNRYYEicZEUMjVDUlRyc4KhsbLSFiUzQkRiY5KToqPC0RUXGCRTlMEjNLPD8P/EABQBAQAAAAAAAAAAAAAAAAAAAAD/xAAUEQEAAAAAAAAAAAAAAAAAAAAA/9oADAMBAAIRAxEAPwC8UIS47xN8Nd6umippjDFC98bQxrQ5xa7K5zy699QbWsLctUDHISw4Dv1xGnd/1XtqWE6tmaARwvleyxGg53GvBX7sXtxT4nB1sBILTaSN1g9hN7BwB4EAkEaGx7CAEhQhCAQhCAQhCAQhatfikUDc00rImk2DpHtY0nXQFxAvodO5BtIUTm3rYW1xaa2K47Mzh4FrSD4L60m83DJTZtbBf85+T532CCToXG+7Sh9+Uv8AuIftL5VO3mHxtLnVtNYcbTRuPg1pJPgEHeQqt2w39UkEZFERUzG1vJeIW9pcdCdOQ58wqPxLeDiE8hkfVzB17gMkfG1vc1rCAOKBwkKtdyW3UtfTysqXh80Lh5drOdG7VpdbQm4eNLaNCspAJU98WAGlxWfQBkx65ljxDyc3HnnD01irbfpsiKqgM7AOtpbvvYkmL21unZo/5B4XKBZlKt2u1/8AZtfHM6/VEFkwAuTGbXIHcQ13yeaiqEDwtdcXCyovuyxJ0+FUkj/XdUGnUm+QltzfmQ0HxUoQCEIQC+dRUNja573BrWguc5xAAaBckk8AAvoqU6Q+2DmNioIyRnHWzEHiy5EcZseFwXEEcmW5oOTvC38ySkw4cTFGHa1HtjwPcAjyG35+uNh63UGoqmqfI4vkc573G7nOJc4ntLjqT5181hBlCEIBCEIAoQpVsTu8qcRkHVtLYrkOlPrRa1w33TtfMgtLo44SWw1E5BHWODB2EMHEeL3jwCuZcvZvAI6Knjgi9awWHPz6+e58V1EAsOaCLHUdhWUIEt2goBBVVELblsc0sYJ42Y9zQT32C56lm9aINxitAFh1t9O0taSfSSVE0DU7l3Xwin7g4fvuU5UE3KexFP8AK+u5SHbDadmH0ktTIC4MAswGxc8mzW35XPPz8eCDtISp4jvkxSWRzxUuiBNxHEGtY0dguCSPOSpvur30TyVEdLXuD2yEtjnIDXh5tlbIbhpbxF7XuQgvVKhvhqXPxirzG+VzWjuaGMsE16Ufem6+L1t/9Z3zAAIIqpHsBsicRrGQXIZYukcLXDBpcXB1zFo4c1HFfXRxwgCGoqC3VzwwHllaAdPFzvQOxBtDo30nvmf+F9hb1P0e8PaPKdM/vL7fQArQVG7YdIZzZnMw+ON0bbjrpg85ne6jaHCzezNqewIJlSbjcMj9pc/4x7nejULo0u6bC4yHNpIyR7q7x6HEj5lBdjekJ1swjr4o4muNmzRFwYw/pWvJNvzgdOzmLpQcyi2apoRaKCOMHkxjWj0ALoRwhvrQB5l7QgEIQgEIQgUze2PvzW/GD6jFEFN99FUH4zU2blyljD3lsbbu8f8AhQhA0+5T2Ip/lfXctDf/AIW+XC8zOEMrJHj8zK9l/AvB8Fvbkng4RBblnHjmcpzLEHNLXAOaQQQQCCDoQQeIsgSBdjY+ifLX0zGau62M6djXBzj6AVeuL9Hqilkc+KSWFp9raWljfg5mk27iVItid1tLhpL48z5TcGR58qxINtAABoOA5IJizgL8bJSN6PsvW/HO/wCE3KUHeTOH4rWuHDr5B4tNj84QRtM1uDjthLT2ySH95LKma3BH70t+Nl+lBJ94XWf2ZWdTbP1Elr+5ynPbvyZrd6T5PEqQ2y6PRfMZMPkYxjrkwy5rMPZG5rTdvceHaeQUYnF2HfIcPpTLfrOpjzZr5r5B66+ubtvzuqq2Q6Pz2TCStkY9rTcRsBLXfDLgDbj5NuzXkrviiDQAOA4IPaEIQCEIQCEIQKXva9mK34wfUYoipbvZH34rfjP5GKJIGK6O2LB9BLDpmilJsDc5XgEOI5ahw+SVa90jyLoHhui6SBkxbwJHmNvoXv1W/wB279Y/1QO3JIGgkmwGpJ0AHMk8gkrxjEDPUTTEBplkkkyjUAvcXW8Lr4Gqefxnd+pXyQCYfcDj0AoeodNG2brX2iL2h5zajK06u4Hhfgl4QgeG6ykkpK+SI3ie+M9rHFh9LbLpDbSuH5bVf7ib7SByUJSm72cUH5bL+4fpas/3tYr79k9Ef2UDaISx4Pv5xKHSR0dQLH8Kyx43vmjLSeY17VeWw+8alxRh6klkrRd8L7Z2i4GYEaObcgXHiBwQSpCEIBCEIKB36buZGzPxCBpdE8NM4uS5jwLZ7W0YQG8zY34CyptPCQolXbqMMlcXupIw48cmZg/VaQB4BApaEzFTuAw118omZfskJt5rhct3RvpOVTP/AAvsIF7QmB/w4U3vmb+H9hY/w303vmb+H9hAv6FfzujfByqZfHIf5FSm02BOo6uameQ4xPLcw4EcWutyuCDZBzEIVnboN2UGJNllqHOyMdkDGHLrlBJJ+UPQePIKxQmoi3LYWG29Tg95c+/0rUm3DYY43ySN7myOA+dAsSEzH9wGG9k37UqK7WdHfLGX0ErnuFz1M1tRyax4Asfhce0cwpBdnZHaJ1DWQ1LPa3XcB+Mw6Pb4tJ+ZcdCB34ZQ5ocOBF17Ud3eVXWYXRu/QRjxa0NPzhSJAIQhAIQhAKuN8m8d2HQtipyPVMwNjoerjGhkt7onRt9NHHlZWOqH6R+AydbT1YF4snUut+K8Oe9t/hBzrfAPaEFWS7XVjpTMaqfrNfLEsgcATcgWOgvyGncrx3Lb0Za0upKs5pmtL2TaAvaCMzHDTyhe9wNQDe1rld1Zu4PB3yYkJwDkhY+7raFzhlDb9tiXfJ7wgZVKXva9mKz4wfUYm0Sl72vZis+MH1GIIimD6N7v8nUj9N/640viv/o3/wDa1Pxv8kaCy9q9q4MPp3T1DiGjRrW2L3vsSGMB4k2PcLElU7N0k5euu2jZ1HuXSO608dc4GVvLTIfOtfpI1snqumiJPVCEvDeWd0j2uPecrWDu8VT6BwdjNuKbE4TJTkgtNnxvsJGHXLmAJFiBcEEg69hUgKWPcPVuZizA31r45Gv04ttmA7vKa30JnCgR4oXqRliQeI0PnHFeQgbLdG++DUfxZHoe8D5gpgoZufP3mpPgO/8AI9TNAIQhAIQuZjO01LSC9TPHFpez3gOIva7W+udr2AoOmtbEMOjnjfFMwPjeC1zXC4IPI/8A3JReTe9hQF/VjD3BshPgMq5zt++Ff6sh80Mn9EHPquj1QOlztfMxl/wQcC3zBxGYDxU+2f2agoohHTxhjR2czzJ7SomzfrhR9vePPDL/AEW3Fvlwl35WB545R/KgmqUneqD/AGxW349afRlbb5rK78R3+YZGDkdLMQbWjjIv3gyFoslzx3GX1dRLUS2zyuLnW4C/BovrYCwF+QQaCv7o3u/y9SP0v8kf9FQKvro3NPU1R/Fztt58rb/S1BOt5OwDMVpgy4ZNGS6GQ8A4ixY/S+R1m3tr5IOtrGhZ9ymKNkydQHD3bXsyHxJuO2xHNNQhBXO6vdWMNBllcH1DxYlt8rW3Bytvx1AJJ5gdmtjFCECUYvDknmba2WSQW5iziFqLr7YtAxCsA0AqKiw7uteuQga7c77D0nwXfXepooVubP3npfgu+u9TVALDnAC50A5rKrrfxjZgwpzALmoe2K5/FFi8nz+RbxQQXejvsdMTTYc8siHr6hpLXvOvkxkG7WcNdHEjkONOF19ShCAQt+DAKl7Q5kEzmnUObFIWkdoIFivf3M1Xvaf9jL9lBzULp/czVe9p/wBjL9lH3MVfvaf9jL9lBzELu0+w1c/1tLN4sLfrWXZwbc7iNQ/L1PUj3cpsPDLcn0IISmb3G7MvpKDNKC18zusynQtFgGgi2hs0HxWtsduKpqVzZZ3GeVtiMwAY0i9nBmuvDiTays5jABYCw7EHpCEIBCEIFD3m0YixataOHXPd+vZ5+dxUZV49ILYdxLcQiF2hoZOADcW/Byk9liGHhazeNzajkDJdHzEA/DHR63ileDf84NcLd2v0q0ErO5fH5qfE4o4j5E5ySstcFoDiHW5Fp4HvPaU0yAUD3ybHz4jQsjpg0yRyiTI45S4BkjcrTwzeUONhpxU8QgUyl3S4m92X1K9ve8ta303Vu7H7h6enLJakmZ4AuxwHVh/MhttflX8ytZCD5R0zWiwAAXvqx2BekIPOQdgWcqyhBiyyhCAQhCAQhCAQhCDxLEHNLXAOaQQQRcEHiCDxFuSqbHOjxTSzOfBK+FjteqsHNaexhOtu43VuIQV3sJucgw6fr+sdLJlygusA2/ri0AaXFhz59qsRCEH/2Q=="/>
          <p:cNvSpPr>
            <a:spLocks noChangeAspect="1" noChangeArrowheads="1"/>
          </p:cNvSpPr>
          <p:nvPr/>
        </p:nvSpPr>
        <p:spPr bwMode="auto">
          <a:xfrm>
            <a:off x="63500" y="-744538"/>
            <a:ext cx="1524000" cy="1524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3574" name="Picture 22" descr="http://blog.discover-yoga-online.com/wp-content/uploads/2010/01/hindu-swastika.gif"/>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7805924" y="4560251"/>
            <a:ext cx="990600" cy="990600"/>
          </a:xfrm>
          <a:prstGeom prst="rect">
            <a:avLst/>
          </a:prstGeom>
          <a:noFill/>
        </p:spPr>
      </p:pic>
      <p:pic>
        <p:nvPicPr>
          <p:cNvPr id="20482" name="Picture 2" descr="http://t2.gstatic.com/images?q=tbn:ANd9GcRBtE9XMM0TfgiK9dRXlZ9luVW3VLTWGESPaaGJwE8tFjIvysbn"/>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2667000" y="1219200"/>
            <a:ext cx="1600200" cy="1006487"/>
          </a:xfrm>
          <a:prstGeom prst="rect">
            <a:avLst/>
          </a:prstGeom>
          <a:noFill/>
        </p:spPr>
      </p:pic>
      <p:pic>
        <p:nvPicPr>
          <p:cNvPr id="20484" name="Picture 4" descr="http://www.religionfacts.com/shinto/images/ShintoSymbol-200.jpg"/>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6705600" y="3200400"/>
            <a:ext cx="975327" cy="746125"/>
          </a:xfrm>
          <a:prstGeom prst="rect">
            <a:avLst/>
          </a:prstGeom>
          <a:noFill/>
        </p:spPr>
      </p:pic>
      <p:pic>
        <p:nvPicPr>
          <p:cNvPr id="4" name="Picture 3" descr="ChiRho_314w282h.jpg"/>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222810" y="4191000"/>
            <a:ext cx="1503743" cy="1350495"/>
          </a:xfrm>
          <a:prstGeom prst="rect">
            <a:avLst/>
          </a:prstGeom>
        </p:spPr>
      </p:pic>
    </p:spTree>
    <p:extLst>
      <p:ext uri="{BB962C8B-B14F-4D97-AF65-F5344CB8AC3E}">
        <p14:creationId xmlns:p14="http://schemas.microsoft.com/office/powerpoint/2010/main" val="16051065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dirty="0" smtClean="0"/>
              <a:t>Quiz Answers: Less Familiar Symbols</a:t>
            </a:r>
            <a:endParaRPr lang="en-US" dirty="0"/>
          </a:p>
        </p:txBody>
      </p:sp>
      <p:sp>
        <p:nvSpPr>
          <p:cNvPr id="3" name="Content Placeholder 2"/>
          <p:cNvSpPr>
            <a:spLocks noGrp="1"/>
          </p:cNvSpPr>
          <p:nvPr>
            <p:ph idx="1"/>
          </p:nvPr>
        </p:nvSpPr>
        <p:spPr>
          <a:xfrm>
            <a:off x="495843" y="1084221"/>
            <a:ext cx="8229600" cy="4646612"/>
          </a:xfrm>
        </p:spPr>
        <p:txBody>
          <a:bodyPr>
            <a:normAutofit/>
          </a:bodyPr>
          <a:lstStyle/>
          <a:p>
            <a:endParaRPr lang="en-US" b="0" dirty="0"/>
          </a:p>
          <a:p>
            <a:endParaRPr lang="en-US" b="0" dirty="0"/>
          </a:p>
        </p:txBody>
      </p:sp>
      <p:pic>
        <p:nvPicPr>
          <p:cNvPr id="23554" name="Picture 2" descr="http://t2.gstatic.com/images?q=tbn:ANd9GcT324TpsOY_qwcx7b-0vPjPEu2E8eac2Rd3buTN2s-EYV0MJOWh"/>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90600" y="1981200"/>
            <a:ext cx="932486" cy="1222700"/>
          </a:xfrm>
          <a:prstGeom prst="rect">
            <a:avLst/>
          </a:prstGeom>
          <a:noFill/>
        </p:spPr>
      </p:pic>
      <p:pic>
        <p:nvPicPr>
          <p:cNvPr id="23556" name="Picture 4" descr="http://t0.gstatic.com/images?q=tbn:ANd9GcT3EXehQRFYl57j6pn55PRgi9CCfr4Rnd7O9X-bc-l4wIcwapKz"/>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590800" y="3962400"/>
            <a:ext cx="1036449" cy="1143000"/>
          </a:xfrm>
          <a:prstGeom prst="rect">
            <a:avLst/>
          </a:prstGeom>
          <a:noFill/>
        </p:spPr>
      </p:pic>
      <p:pic>
        <p:nvPicPr>
          <p:cNvPr id="23560" name="Picture 8" descr="http://t0.gstatic.com/images?q=tbn:ANd9GcTLp9r-GDmZ0jJy3f3jGz6KnhcZWcAGay_rHwF0fBc-ykHtItJPtw"/>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620000" y="1676400"/>
            <a:ext cx="838200" cy="733425"/>
          </a:xfrm>
          <a:prstGeom prst="rect">
            <a:avLst/>
          </a:prstGeom>
          <a:noFill/>
        </p:spPr>
      </p:pic>
      <p:pic>
        <p:nvPicPr>
          <p:cNvPr id="23562" name="Picture 10" descr="http://t0.gstatic.com/images?q=tbn:ANd9GcSXYEL30MhceOHvrkYhwaOJ100gGsKqiPvftIP-Nxoy51SKTGwHJw"/>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657600" y="2819400"/>
            <a:ext cx="1066800" cy="1043302"/>
          </a:xfrm>
          <a:prstGeom prst="rect">
            <a:avLst/>
          </a:prstGeom>
          <a:noFill/>
        </p:spPr>
      </p:pic>
      <p:pic>
        <p:nvPicPr>
          <p:cNvPr id="23564" name="Picture 12" descr="http://t0.gstatic.com/images?q=tbn:ANd9GcT0OJQYnu37Ngxek9XtYnzSACKLcl1DwiZC4siNPr4XQ1lxW_dZ2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4267200"/>
            <a:ext cx="1143000" cy="1143001"/>
          </a:xfrm>
          <a:prstGeom prst="rect">
            <a:avLst/>
          </a:prstGeom>
          <a:noFill/>
        </p:spPr>
      </p:pic>
      <p:pic>
        <p:nvPicPr>
          <p:cNvPr id="23566" name="Picture 14" descr="http://www.justsymbol.com/images/buddhist-symbol-10.gif"/>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5486400" y="1447800"/>
            <a:ext cx="1065161" cy="990600"/>
          </a:xfrm>
          <a:prstGeom prst="rect">
            <a:avLst/>
          </a:prstGeom>
          <a:noFill/>
        </p:spPr>
      </p:pic>
      <p:sp>
        <p:nvSpPr>
          <p:cNvPr id="23568" name="AutoShape 16" descr="data:image/jpeg;base64,/9j/4AAQSkZJRgABAQAAAQABAAD/2wCEAAkGBhQSERQUEhQWFRQWGBYYFhQUFhUVFRgVGhcVHBQUFBcYHCceFxolGRgVHzAgIycpLSwsFR4xNTAqNSYrLCkBCQoKBQUFDQUFDSkYEhgpKSkpKSkpKSkpKSkpKSkpKSkpKSkpKSkpKSkpKSkpKSkpKSkpKSkpKSkpKSkpKSkpKf/AABEIAKAAoAMBIgACEQEDEQH/xAAcAAACAgMBAQAAAAAAAAAAAAAACAYHAQQFAgP/xABOEAABAwIDBAUDDQ0HBQAAAAABAAIDBBEFEiEGBzFBCBNRYYEicZEUMjVDUlRyc4KhsbLSFiUzQkRiY5KToqPC0RUXGCRTlMEjNLPD8P/EABQBAQAAAAAAAAAAAAAAAAAAAAD/xAAUEQEAAAAAAAAAAAAAAAAAAAAA/9oADAMBAAIRAxEAPwC8UIS47xN8Nd6umippjDFC98bQxrQ5xa7K5zy699QbWsLctUDHISw4Dv1xGnd/1XtqWE6tmaARwvleyxGg53GvBX7sXtxT4nB1sBILTaSN1g9hN7BwB4EAkEaGx7CAEhQhCAQhCAQhCAQhatfikUDc00rImk2DpHtY0nXQFxAvodO5BtIUTm3rYW1xaa2K47Mzh4FrSD4L60m83DJTZtbBf85+T532CCToXG+7Sh9+Uv8AuIftL5VO3mHxtLnVtNYcbTRuPg1pJPgEHeQqt2w39UkEZFERUzG1vJeIW9pcdCdOQ58wqPxLeDiE8hkfVzB17gMkfG1vc1rCAOKBwkKtdyW3UtfTysqXh80Lh5drOdG7VpdbQm4eNLaNCspAJU98WAGlxWfQBkx65ljxDyc3HnnD01irbfpsiKqgM7AOtpbvvYkmL21unZo/5B4XKBZlKt2u1/8AZtfHM6/VEFkwAuTGbXIHcQ13yeaiqEDwtdcXCyovuyxJ0+FUkj/XdUGnUm+QltzfmQ0HxUoQCEIQC+dRUNja573BrWguc5xAAaBckk8AAvoqU6Q+2DmNioIyRnHWzEHiy5EcZseFwXEEcmW5oOTvC38ySkw4cTFGHa1HtjwPcAjyG35+uNh63UGoqmqfI4vkc573G7nOJc4ntLjqT5181hBlCEIBCEIAoQpVsTu8qcRkHVtLYrkOlPrRa1w33TtfMgtLo44SWw1E5BHWODB2EMHEeL3jwCuZcvZvAI6Knjgi9awWHPz6+e58V1EAsOaCLHUdhWUIEt2goBBVVELblsc0sYJ42Y9zQT32C56lm9aINxitAFh1t9O0taSfSSVE0DU7l3Xwin7g4fvuU5UE3KexFP8AK+u5SHbDadmH0ktTIC4MAswGxc8mzW35XPPz8eCDtISp4jvkxSWRzxUuiBNxHEGtY0dguCSPOSpvur30TyVEdLXuD2yEtjnIDXh5tlbIbhpbxF7XuQgvVKhvhqXPxirzG+VzWjuaGMsE16Ufem6+L1t/9Z3zAAIIqpHsBsicRrGQXIZYukcLXDBpcXB1zFo4c1HFfXRxwgCGoqC3VzwwHllaAdPFzvQOxBtDo30nvmf+F9hb1P0e8PaPKdM/vL7fQArQVG7YdIZzZnMw+ON0bbjrpg85ne6jaHCzezNqewIJlSbjcMj9pc/4x7nejULo0u6bC4yHNpIyR7q7x6HEj5lBdjekJ1swjr4o4muNmzRFwYw/pWvJNvzgdOzmLpQcyi2apoRaKCOMHkxjWj0ALoRwhvrQB5l7QgEIQgEIQgUze2PvzW/GD6jFEFN99FUH4zU2blyljD3lsbbu8f8AhQhA0+5T2Ip/lfXctDf/AIW+XC8zOEMrJHj8zK9l/AvB8Fvbkng4RBblnHjmcpzLEHNLXAOaQQQQCCDoQQeIsgSBdjY+ifLX0zGau62M6djXBzj6AVeuL9Hqilkc+KSWFp9raWljfg5mk27iVItid1tLhpL48z5TcGR58qxINtAABoOA5IJizgL8bJSN6PsvW/HO/wCE3KUHeTOH4rWuHDr5B4tNj84QRtM1uDjthLT2ySH95LKma3BH70t+Nl+lBJ94XWf2ZWdTbP1Elr+5ynPbvyZrd6T5PEqQ2y6PRfMZMPkYxjrkwy5rMPZG5rTdvceHaeQUYnF2HfIcPpTLfrOpjzZr5r5B66+ubtvzuqq2Q6Pz2TCStkY9rTcRsBLXfDLgDbj5NuzXkrviiDQAOA4IPaEIQCEIQCEIQKXva9mK34wfUYoipbvZH34rfjP5GKJIGK6O2LB9BLDpmilJsDc5XgEOI5ahw+SVa90jyLoHhui6SBkxbwJHmNvoXv1W/wB279Y/1QO3JIGgkmwGpJ0AHMk8gkrxjEDPUTTEBplkkkyjUAvcXW8Lr4Gqefxnd+pXyQCYfcDj0AoeodNG2brX2iL2h5zajK06u4Hhfgl4QgeG6ykkpK+SI3ie+M9rHFh9LbLpDbSuH5bVf7ib7SByUJSm72cUH5bL+4fpas/3tYr79k9Ef2UDaISx4Pv5xKHSR0dQLH8Kyx43vmjLSeY17VeWw+8alxRh6klkrRd8L7Z2i4GYEaObcgXHiBwQSpCEIBCEIKB36buZGzPxCBpdE8NM4uS5jwLZ7W0YQG8zY34CyptPCQolXbqMMlcXupIw48cmZg/VaQB4BApaEzFTuAw118omZfskJt5rhct3RvpOVTP/AAvsIF7QmB/w4U3vmb+H9hY/w303vmb+H9hAv6FfzujfByqZfHIf5FSm02BOo6uameQ4xPLcw4EcWutyuCDZBzEIVnboN2UGJNllqHOyMdkDGHLrlBJJ+UPQePIKxQmoi3LYWG29Tg95c+/0rUm3DYY43ySN7myOA+dAsSEzH9wGG9k37UqK7WdHfLGX0ErnuFz1M1tRyax4Asfhce0cwpBdnZHaJ1DWQ1LPa3XcB+Mw6Pb4tJ+ZcdCB34ZQ5ocOBF17Ud3eVXWYXRu/QRjxa0NPzhSJAIQhAIQhAKuN8m8d2HQtipyPVMwNjoerjGhkt7onRt9NHHlZWOqH6R+AydbT1YF4snUut+K8Oe9t/hBzrfAPaEFWS7XVjpTMaqfrNfLEsgcATcgWOgvyGncrx3Lb0Za0upKs5pmtL2TaAvaCMzHDTyhe9wNQDe1rld1Zu4PB3yYkJwDkhY+7raFzhlDb9tiXfJ7wgZVKXva9mKz4wfUYm0Sl72vZis+MH1GIIimD6N7v8nUj9N/640viv/o3/wDa1Pxv8kaCy9q9q4MPp3T1DiGjRrW2L3vsSGMB4k2PcLElU7N0k5euu2jZ1HuXSO608dc4GVvLTIfOtfpI1snqumiJPVCEvDeWd0j2uPecrWDu8VT6BwdjNuKbE4TJTkgtNnxvsJGHXLmAJFiBcEEg69hUgKWPcPVuZizA31r45Gv04ttmA7vKa30JnCgR4oXqRliQeI0PnHFeQgbLdG++DUfxZHoe8D5gpgoZufP3mpPgO/8AI9TNAIQhAIQuZjO01LSC9TPHFpez3gOIva7W+udr2AoOmtbEMOjnjfFMwPjeC1zXC4IPI/8A3JReTe9hQF/VjD3BshPgMq5zt++Ff6sh80Mn9EHPquj1QOlztfMxl/wQcC3zBxGYDxU+2f2agoohHTxhjR2czzJ7SomzfrhR9vePPDL/AEW3Fvlwl35WB545R/KgmqUneqD/AGxW349afRlbb5rK78R3+YZGDkdLMQbWjjIv3gyFoslzx3GX1dRLUS2zyuLnW4C/BovrYCwF+QQaCv7o3u/y9SP0v8kf9FQKvro3NPU1R/Fztt58rb/S1BOt5OwDMVpgy4ZNGS6GQ8A4ixY/S+R1m3tr5IOtrGhZ9ymKNkydQHD3bXsyHxJuO2xHNNQhBXO6vdWMNBllcH1DxYlt8rW3Bytvx1AJJ5gdmtjFCECUYvDknmba2WSQW5iziFqLr7YtAxCsA0AqKiw7uteuQga7c77D0nwXfXepooVubP3npfgu+u9TVALDnAC50A5rKrrfxjZgwpzALmoe2K5/FFi8nz+RbxQQXejvsdMTTYc8siHr6hpLXvOvkxkG7WcNdHEjkONOF19ShCAQt+DAKl7Q5kEzmnUObFIWkdoIFivf3M1Xvaf9jL9lBzULp/czVe9p/wBjL9lH3MVfvaf9jL9lBzELu0+w1c/1tLN4sLfrWXZwbc7iNQ/L1PUj3cpsPDLcn0IISmb3G7MvpKDNKC18zusynQtFgGgi2hs0HxWtsduKpqVzZZ3GeVtiMwAY0i9nBmuvDiTays5jABYCw7EHpCEIBCEIFD3m0YixataOHXPd+vZ5+dxUZV49ILYdxLcQiF2hoZOADcW/Byk9liGHhazeNzajkDJdHzEA/DHR63ileDf84NcLd2v0q0ErO5fH5qfE4o4j5E5ySstcFoDiHW5Fp4HvPaU0yAUD3ybHz4jQsjpg0yRyiTI45S4BkjcrTwzeUONhpxU8QgUyl3S4m92X1K9ve8ta303Vu7H7h6enLJakmZ4AuxwHVh/MhttflX8ytZCD5R0zWiwAAXvqx2BekIPOQdgWcqyhBiyyhCAQhCAQhCAQhCDxLEHNLXAOaQQQRcEHiCDxFuSqbHOjxTSzOfBK+FjteqsHNaexhOtu43VuIQV3sJucgw6fr+sdLJlygusA2/ri0AaXFhz59qsRCEH/2Q=="/>
          <p:cNvSpPr>
            <a:spLocks noChangeAspect="1" noChangeArrowheads="1"/>
          </p:cNvSpPr>
          <p:nvPr/>
        </p:nvSpPr>
        <p:spPr bwMode="auto">
          <a:xfrm>
            <a:off x="63500" y="-744538"/>
            <a:ext cx="1524000" cy="1524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70" name="AutoShape 18" descr="data:image/jpeg;base64,/9j/4AAQSkZJRgABAQAAAQABAAD/2wCEAAkGBhQSERQUEhQWFRQWGBYYFhQUFhUVFRgVGhcVHBQUFBcYHCceFxolGRgVHzAgIycpLSwsFR4xNTAqNSYrLCkBCQoKBQUFDQUFDSkYEhgpKSkpKSkpKSkpKSkpKSkpKSkpKSkpKSkpKSkpKSkpKSkpKSkpKSkpKSkpKSkpKSkpKf/AABEIAKAAoAMBIgACEQEDEQH/xAAcAAACAgMBAQAAAAAAAAAAAAAACAYHAQQFAgP/xABOEAABAwIDBAUDDQ0HBQAAAAABAAIDBBEFEiEGBzFBCBNRYYEicZEUMjVDUlRyc4KhsbLSFiUzQkRiY5KToqPC0RUXGCRTlMEjNLPD8P/EABQBAQAAAAAAAAAAAAAAAAAAAAD/xAAUEQEAAAAAAAAAAAAAAAAAAAAA/9oADAMBAAIRAxEAPwC8UIS47xN8Nd6umippjDFC98bQxrQ5xa7K5zy699QbWsLctUDHISw4Dv1xGnd/1XtqWE6tmaARwvleyxGg53GvBX7sXtxT4nB1sBILTaSN1g9hN7BwB4EAkEaGx7CAEhQhCAQhCAQhCAQhatfikUDc00rImk2DpHtY0nXQFxAvodO5BtIUTm3rYW1xaa2K47Mzh4FrSD4L60m83DJTZtbBf85+T532CCToXG+7Sh9+Uv8AuIftL5VO3mHxtLnVtNYcbTRuPg1pJPgEHeQqt2w39UkEZFERUzG1vJeIW9pcdCdOQ58wqPxLeDiE8hkfVzB17gMkfG1vc1rCAOKBwkKtdyW3UtfTysqXh80Lh5drOdG7VpdbQm4eNLaNCspAJU98WAGlxWfQBkx65ljxDyc3HnnD01irbfpsiKqgM7AOtpbvvYkmL21unZo/5B4XKBZlKt2u1/8AZtfHM6/VEFkwAuTGbXIHcQ13yeaiqEDwtdcXCyovuyxJ0+FUkj/XdUGnUm+QltzfmQ0HxUoQCEIQC+dRUNja573BrWguc5xAAaBckk8AAvoqU6Q+2DmNioIyRnHWzEHiy5EcZseFwXEEcmW5oOTvC38ySkw4cTFGHa1HtjwPcAjyG35+uNh63UGoqmqfI4vkc573G7nOJc4ntLjqT5181hBlCEIBCEIAoQpVsTu8qcRkHVtLYrkOlPrRa1w33TtfMgtLo44SWw1E5BHWODB2EMHEeL3jwCuZcvZvAI6Knjgi9awWHPz6+e58V1EAsOaCLHUdhWUIEt2goBBVVELblsc0sYJ42Y9zQT32C56lm9aINxitAFh1t9O0taSfSSVE0DU7l3Xwin7g4fvuU5UE3KexFP8AK+u5SHbDadmH0ktTIC4MAswGxc8mzW35XPPz8eCDtISp4jvkxSWRzxUuiBNxHEGtY0dguCSPOSpvur30TyVEdLXuD2yEtjnIDXh5tlbIbhpbxF7XuQgvVKhvhqXPxirzG+VzWjuaGMsE16Ufem6+L1t/9Z3zAAIIqpHsBsicRrGQXIZYukcLXDBpcXB1zFo4c1HFfXRxwgCGoqC3VzwwHllaAdPFzvQOxBtDo30nvmf+F9hb1P0e8PaPKdM/vL7fQArQVG7YdIZzZnMw+ON0bbjrpg85ne6jaHCzezNqewIJlSbjcMj9pc/4x7nejULo0u6bC4yHNpIyR7q7x6HEj5lBdjekJ1swjr4o4muNmzRFwYw/pWvJNvzgdOzmLpQcyi2apoRaKCOMHkxjWj0ALoRwhvrQB5l7QgEIQgEIQgUze2PvzW/GD6jFEFN99FUH4zU2blyljD3lsbbu8f8AhQhA0+5T2Ip/lfXctDf/AIW+XC8zOEMrJHj8zK9l/AvB8Fvbkng4RBblnHjmcpzLEHNLXAOaQQQQCCDoQQeIsgSBdjY+ifLX0zGau62M6djXBzj6AVeuL9Hqilkc+KSWFp9raWljfg5mk27iVItid1tLhpL48z5TcGR58qxINtAABoOA5IJizgL8bJSN6PsvW/HO/wCE3KUHeTOH4rWuHDr5B4tNj84QRtM1uDjthLT2ySH95LKma3BH70t+Nl+lBJ94XWf2ZWdTbP1Elr+5ynPbvyZrd6T5PEqQ2y6PRfMZMPkYxjrkwy5rMPZG5rTdvceHaeQUYnF2HfIcPpTLfrOpjzZr5r5B66+ubtvzuqq2Q6Pz2TCStkY9rTcRsBLXfDLgDbj5NuzXkrviiDQAOA4IPaEIQCEIQCEIQKXva9mK34wfUYoipbvZH34rfjP5GKJIGK6O2LB9BLDpmilJsDc5XgEOI5ahw+SVa90jyLoHhui6SBkxbwJHmNvoXv1W/wB279Y/1QO3JIGgkmwGpJ0AHMk8gkrxjEDPUTTEBplkkkyjUAvcXW8Lr4Gqefxnd+pXyQCYfcDj0AoeodNG2brX2iL2h5zajK06u4Hhfgl4QgeG6ykkpK+SI3ie+M9rHFh9LbLpDbSuH5bVf7ib7SByUJSm72cUH5bL+4fpas/3tYr79k9Ef2UDaISx4Pv5xKHSR0dQLH8Kyx43vmjLSeY17VeWw+8alxRh6klkrRd8L7Z2i4GYEaObcgXHiBwQSpCEIBCEIKB36buZGzPxCBpdE8NM4uS5jwLZ7W0YQG8zY34CyptPCQolXbqMMlcXupIw48cmZg/VaQB4BApaEzFTuAw118omZfskJt5rhct3RvpOVTP/AAvsIF7QmB/w4U3vmb+H9hY/w303vmb+H9hAv6FfzujfByqZfHIf5FSm02BOo6uameQ4xPLcw4EcWutyuCDZBzEIVnboN2UGJNllqHOyMdkDGHLrlBJJ+UPQePIKxQmoi3LYWG29Tg95c+/0rUm3DYY43ySN7myOA+dAsSEzH9wGG9k37UqK7WdHfLGX0ErnuFz1M1tRyax4Asfhce0cwpBdnZHaJ1DWQ1LPa3XcB+Mw6Pb4tJ+ZcdCB34ZQ5ocOBF17Ud3eVXWYXRu/QRjxa0NPzhSJAIQhAIQhAKuN8m8d2HQtipyPVMwNjoerjGhkt7onRt9NHHlZWOqH6R+AydbT1YF4snUut+K8Oe9t/hBzrfAPaEFWS7XVjpTMaqfrNfLEsgcATcgWOgvyGncrx3Lb0Za0upKs5pmtL2TaAvaCMzHDTyhe9wNQDe1rld1Zu4PB3yYkJwDkhY+7raFzhlDb9tiXfJ7wgZVKXva9mKz4wfUYm0Sl72vZis+MH1GIIimD6N7v8nUj9N/640viv/o3/wDa1Pxv8kaCy9q9q4MPp3T1DiGjRrW2L3vsSGMB4k2PcLElU7N0k5euu2jZ1HuXSO608dc4GVvLTIfOtfpI1snqumiJPVCEvDeWd0j2uPecrWDu8VT6BwdjNuKbE4TJTkgtNnxvsJGHXLmAJFiBcEEg69hUgKWPcPVuZizA31r45Gv04ttmA7vKa30JnCgR4oXqRliQeI0PnHFeQgbLdG++DUfxZHoe8D5gpgoZufP3mpPgO/8AI9TNAIQhAIQuZjO01LSC9TPHFpez3gOIva7W+udr2AoOmtbEMOjnjfFMwPjeC1zXC4IPI/8A3JReTe9hQF/VjD3BshPgMq5zt++Ff6sh80Mn9EHPquj1QOlztfMxl/wQcC3zBxGYDxU+2f2agoohHTxhjR2czzJ7SomzfrhR9vePPDL/AEW3Fvlwl35WB545R/KgmqUneqD/AGxW349afRlbb5rK78R3+YZGDkdLMQbWjjIv3gyFoslzx3GX1dRLUS2zyuLnW4C/BovrYCwF+QQaCv7o3u/y9SP0v8kf9FQKvro3NPU1R/Fztt58rb/S1BOt5OwDMVpgy4ZNGS6GQ8A4ixY/S+R1m3tr5IOtrGhZ9ymKNkydQHD3bXsyHxJuO2xHNNQhBXO6vdWMNBllcH1DxYlt8rW3Bytvx1AJJ5gdmtjFCECUYvDknmba2WSQW5iziFqLr7YtAxCsA0AqKiw7uteuQga7c77D0nwXfXepooVubP3npfgu+u9TVALDnAC50A5rKrrfxjZgwpzALmoe2K5/FFi8nz+RbxQQXejvsdMTTYc8siHr6hpLXvOvkxkG7WcNdHEjkONOF19ShCAQt+DAKl7Q5kEzmnUObFIWkdoIFivf3M1Xvaf9jL9lBzULp/czVe9p/wBjL9lH3MVfvaf9jL9lBzELu0+w1c/1tLN4sLfrWXZwbc7iNQ/L1PUj3cpsPDLcn0IISmb3G7MvpKDNKC18zusynQtFgGgi2hs0HxWtsduKpqVzZZ3GeVtiMwAY0i9nBmuvDiTays5jABYCw7EHpCEIBCEIFD3m0YixataOHXPd+vZ5+dxUZV49ILYdxLcQiF2hoZOADcW/Byk9liGHhazeNzajkDJdHzEA/DHR63ileDf84NcLd2v0q0ErO5fH5qfE4o4j5E5ySstcFoDiHW5Fp4HvPaU0yAUD3ybHz4jQsjpg0yRyiTI45S4BkjcrTwzeUONhpxU8QgUyl3S4m92X1K9ve8ta303Vu7H7h6enLJakmZ4AuxwHVh/MhttflX8ytZCD5R0zWiwAAXvqx2BekIPOQdgWcqyhBiyyhCAQhCAQhCAQhCDxLEHNLXAOaQQQRcEHiCDxFuSqbHOjxTSzOfBK+FjteqsHNaexhOtu43VuIQV3sJucgw6fr+sdLJlygusA2/ri0AaXFhz59qsRCEH/2Q=="/>
          <p:cNvSpPr>
            <a:spLocks noChangeAspect="1" noChangeArrowheads="1"/>
          </p:cNvSpPr>
          <p:nvPr/>
        </p:nvSpPr>
        <p:spPr bwMode="auto">
          <a:xfrm>
            <a:off x="63500" y="-744538"/>
            <a:ext cx="1524000" cy="1524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72" name="AutoShape 20" descr="data:image/jpeg;base64,/9j/4AAQSkZJRgABAQAAAQABAAD/2wCEAAkGBhQSERQUEhQWFRQWGBYYFhQUFhUVFRgVGhcVHBQUFBcYHCceFxolGRgVHzAgIycpLSwsFR4xNTAqNSYrLCkBCQoKBQUFDQUFDSkYEhgpKSkpKSkpKSkpKSkpKSkpKSkpKSkpKSkpKSkpKSkpKSkpKSkpKSkpKSkpKSkpKSkpKf/AABEIAKAAoAMBIgACEQEDEQH/xAAcAAACAgMBAQAAAAAAAAAAAAAACAYHAQQFAgP/xABOEAABAwIDBAUDDQ0HBQAAAAABAAIDBBEFEiEGBzFBCBNRYYEicZEUMjVDUlRyc4KhsbLSFiUzQkRiY5KToqPC0RUXGCRTlMEjNLPD8P/EABQBAQAAAAAAAAAAAAAAAAAAAAD/xAAUEQEAAAAAAAAAAAAAAAAAAAAA/9oADAMBAAIRAxEAPwC8UIS47xN8Nd6umippjDFC98bQxrQ5xa7K5zy699QbWsLctUDHISw4Dv1xGnd/1XtqWE6tmaARwvleyxGg53GvBX7sXtxT4nB1sBILTaSN1g9hN7BwB4EAkEaGx7CAEhQhCAQhCAQhCAQhatfikUDc00rImk2DpHtY0nXQFxAvodO5BtIUTm3rYW1xaa2K47Mzh4FrSD4L60m83DJTZtbBf85+T532CCToXG+7Sh9+Uv8AuIftL5VO3mHxtLnVtNYcbTRuPg1pJPgEHeQqt2w39UkEZFERUzG1vJeIW9pcdCdOQ58wqPxLeDiE8hkfVzB17gMkfG1vc1rCAOKBwkKtdyW3UtfTysqXh80Lh5drOdG7VpdbQm4eNLaNCspAJU98WAGlxWfQBkx65ljxDyc3HnnD01irbfpsiKqgM7AOtpbvvYkmL21unZo/5B4XKBZlKt2u1/8AZtfHM6/VEFkwAuTGbXIHcQ13yeaiqEDwtdcXCyovuyxJ0+FUkj/XdUGnUm+QltzfmQ0HxUoQCEIQC+dRUNja573BrWguc5xAAaBckk8AAvoqU6Q+2DmNioIyRnHWzEHiy5EcZseFwXEEcmW5oOTvC38ySkw4cTFGHa1HtjwPcAjyG35+uNh63UGoqmqfI4vkc573G7nOJc4ntLjqT5181hBlCEIBCEIAoQpVsTu8qcRkHVtLYrkOlPrRa1w33TtfMgtLo44SWw1E5BHWODB2EMHEeL3jwCuZcvZvAI6Knjgi9awWHPz6+e58V1EAsOaCLHUdhWUIEt2goBBVVELblsc0sYJ42Y9zQT32C56lm9aINxitAFh1t9O0taSfSSVE0DU7l3Xwin7g4fvuU5UE3KexFP8AK+u5SHbDadmH0ktTIC4MAswGxc8mzW35XPPz8eCDtISp4jvkxSWRzxUuiBNxHEGtY0dguCSPOSpvur30TyVEdLXuD2yEtjnIDXh5tlbIbhpbxF7XuQgvVKhvhqXPxirzG+VzWjuaGMsE16Ufem6+L1t/9Z3zAAIIqpHsBsicRrGQXIZYukcLXDBpcXB1zFo4c1HFfXRxwgCGoqC3VzwwHllaAdPFzvQOxBtDo30nvmf+F9hb1P0e8PaPKdM/vL7fQArQVG7YdIZzZnMw+ON0bbjrpg85ne6jaHCzezNqewIJlSbjcMj9pc/4x7nejULo0u6bC4yHNpIyR7q7x6HEj5lBdjekJ1swjr4o4muNmzRFwYw/pWvJNvzgdOzmLpQcyi2apoRaKCOMHkxjWj0ALoRwhvrQB5l7QgEIQgEIQgUze2PvzW/GD6jFEFN99FUH4zU2blyljD3lsbbu8f8AhQhA0+5T2Ip/lfXctDf/AIW+XC8zOEMrJHj8zK9l/AvB8Fvbkng4RBblnHjmcpzLEHNLXAOaQQQQCCDoQQeIsgSBdjY+ifLX0zGau62M6djXBzj6AVeuL9Hqilkc+KSWFp9raWljfg5mk27iVItid1tLhpL48z5TcGR58qxINtAABoOA5IJizgL8bJSN6PsvW/HO/wCE3KUHeTOH4rWuHDr5B4tNj84QRtM1uDjthLT2ySH95LKma3BH70t+Nl+lBJ94XWf2ZWdTbP1Elr+5ynPbvyZrd6T5PEqQ2y6PRfMZMPkYxjrkwy5rMPZG5rTdvceHaeQUYnF2HfIcPpTLfrOpjzZr5r5B66+ubtvzuqq2Q6Pz2TCStkY9rTcRsBLXfDLgDbj5NuzXkrviiDQAOA4IPaEIQCEIQCEIQKXva9mK34wfUYoipbvZH34rfjP5GKJIGK6O2LB9BLDpmilJsDc5XgEOI5ahw+SVa90jyLoHhui6SBkxbwJHmNvoXv1W/wB279Y/1QO3JIGgkmwGpJ0AHMk8gkrxjEDPUTTEBplkkkyjUAvcXW8Lr4Gqefxnd+pXyQCYfcDj0AoeodNG2brX2iL2h5zajK06u4Hhfgl4QgeG6ykkpK+SI3ie+M9rHFh9LbLpDbSuH5bVf7ib7SByUJSm72cUH5bL+4fpas/3tYr79k9Ef2UDaISx4Pv5xKHSR0dQLH8Kyx43vmjLSeY17VeWw+8alxRh6klkrRd8L7Z2i4GYEaObcgXHiBwQSpCEIBCEIKB36buZGzPxCBpdE8NM4uS5jwLZ7W0YQG8zY34CyptPCQolXbqMMlcXupIw48cmZg/VaQB4BApaEzFTuAw118omZfskJt5rhct3RvpOVTP/AAvsIF7QmB/w4U3vmb+H9hY/w303vmb+H9hAv6FfzujfByqZfHIf5FSm02BOo6uameQ4xPLcw4EcWutyuCDZBzEIVnboN2UGJNllqHOyMdkDGHLrlBJJ+UPQePIKxQmoi3LYWG29Tg95c+/0rUm3DYY43ySN7myOA+dAsSEzH9wGG9k37UqK7WdHfLGX0ErnuFz1M1tRyax4Asfhce0cwpBdnZHaJ1DWQ1LPa3XcB+Mw6Pb4tJ+ZcdCB34ZQ5ocOBF17Ud3eVXWYXRu/QRjxa0NPzhSJAIQhAIQhAKuN8m8d2HQtipyPVMwNjoerjGhkt7onRt9NHHlZWOqH6R+AydbT1YF4snUut+K8Oe9t/hBzrfAPaEFWS7XVjpTMaqfrNfLEsgcATcgWOgvyGncrx3Lb0Za0upKs5pmtL2TaAvaCMzHDTyhe9wNQDe1rld1Zu4PB3yYkJwDkhY+7raFzhlDb9tiXfJ7wgZVKXva9mKz4wfUYm0Sl72vZis+MH1GIIimD6N7v8nUj9N/640viv/o3/wDa1Pxv8kaCy9q9q4MPp3T1DiGjRrW2L3vsSGMB4k2PcLElU7N0k5euu2jZ1HuXSO608dc4GVvLTIfOtfpI1snqumiJPVCEvDeWd0j2uPecrWDu8VT6BwdjNuKbE4TJTkgtNnxvsJGHXLmAJFiBcEEg69hUgKWPcPVuZizA31r45Gv04ttmA7vKa30JnCgR4oXqRliQeI0PnHFeQgbLdG++DUfxZHoe8D5gpgoZufP3mpPgO/8AI9TNAIQhAIQuZjO01LSC9TPHFpez3gOIva7W+udr2AoOmtbEMOjnjfFMwPjeC1zXC4IPI/8A3JReTe9hQF/VjD3BshPgMq5zt++Ff6sh80Mn9EHPquj1QOlztfMxl/wQcC3zBxGYDxU+2f2agoohHTxhjR2czzJ7SomzfrhR9vePPDL/AEW3Fvlwl35WB545R/KgmqUneqD/AGxW349afRlbb5rK78R3+YZGDkdLMQbWjjIv3gyFoslzx3GX1dRLUS2zyuLnW4C/BovrYCwF+QQaCv7o3u/y9SP0v8kf9FQKvro3NPU1R/Fztt58rb/S1BOt5OwDMVpgy4ZNGS6GQ8A4ixY/S+R1m3tr5IOtrGhZ9ymKNkydQHD3bXsyHxJuO2xHNNQhBXO6vdWMNBllcH1DxYlt8rW3Bytvx1AJJ5gdmtjFCECUYvDknmba2WSQW5iziFqLr7YtAxCsA0AqKiw7uteuQga7c77D0nwXfXepooVubP3npfgu+u9TVALDnAC50A5rKrrfxjZgwpzALmoe2K5/FFi8nz+RbxQQXejvsdMTTYc8siHr6hpLXvOvkxkG7WcNdHEjkONOF19ShCAQt+DAKl7Q5kEzmnUObFIWkdoIFivf3M1Xvaf9jL9lBzULp/czVe9p/wBjL9lH3MVfvaf9jL9lBzELu0+w1c/1tLN4sLfrWXZwbc7iNQ/L1PUj3cpsPDLcn0IISmb3G7MvpKDNKC18zusynQtFgGgi2hs0HxWtsduKpqVzZZ3GeVtiMwAY0i9nBmuvDiTays5jABYCw7EHpCEIBCEIFD3m0YixataOHXPd+vZ5+dxUZV49ILYdxLcQiF2hoZOADcW/Byk9liGHhazeNzajkDJdHzEA/DHR63ileDf84NcLd2v0q0ErO5fH5qfE4o4j5E5ySstcFoDiHW5Fp4HvPaU0yAUD3ybHz4jQsjpg0yRyiTI45S4BkjcrTwzeUONhpxU8QgUyl3S4m92X1K9ve8ta303Vu7H7h6enLJakmZ4AuxwHVh/MhttflX8ytZCD5R0zWiwAAXvqx2BekIPOQdgWcqyhBiyyhCAQhCAQhCAQhCDxLEHNLXAOaQQQRcEHiCDxFuSqbHOjxTSzOfBK+FjteqsHNaexhOtu43VuIQV3sJucgw6fr+sdLJlygusA2/ri0AaXFhz59qsRCEH/2Q=="/>
          <p:cNvSpPr>
            <a:spLocks noChangeAspect="1" noChangeArrowheads="1"/>
          </p:cNvSpPr>
          <p:nvPr/>
        </p:nvSpPr>
        <p:spPr bwMode="auto">
          <a:xfrm>
            <a:off x="63500" y="-744538"/>
            <a:ext cx="1524000" cy="1524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3574" name="Picture 22" descr="http://blog.discover-yoga-online.com/wp-content/uploads/2010/01/hindu-swastika.gif"/>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7467600" y="4495800"/>
            <a:ext cx="990600" cy="990600"/>
          </a:xfrm>
          <a:prstGeom prst="rect">
            <a:avLst/>
          </a:prstGeom>
          <a:noFill/>
        </p:spPr>
      </p:pic>
      <p:pic>
        <p:nvPicPr>
          <p:cNvPr id="20482" name="Picture 2" descr="http://t2.gstatic.com/images?q=tbn:ANd9GcRBtE9XMM0TfgiK9dRXlZ9luVW3VLTWGESPaaGJwE8tFjIvysbn"/>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2667000" y="1219200"/>
            <a:ext cx="1600200" cy="1006487"/>
          </a:xfrm>
          <a:prstGeom prst="rect">
            <a:avLst/>
          </a:prstGeom>
          <a:noFill/>
        </p:spPr>
      </p:pic>
      <p:pic>
        <p:nvPicPr>
          <p:cNvPr id="20484" name="Picture 4" descr="http://www.religionfacts.com/shinto/images/ShintoSymbol-200.jpg"/>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6705600" y="3200400"/>
            <a:ext cx="975327" cy="746125"/>
          </a:xfrm>
          <a:prstGeom prst="rect">
            <a:avLst/>
          </a:prstGeom>
          <a:noFill/>
        </p:spPr>
      </p:pic>
      <p:pic>
        <p:nvPicPr>
          <p:cNvPr id="4" name="Picture 3" descr="ChiRho_314w282h.jpg"/>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457200" y="4114800"/>
            <a:ext cx="1503743" cy="1350495"/>
          </a:xfrm>
          <a:prstGeom prst="rect">
            <a:avLst/>
          </a:prstGeom>
        </p:spPr>
      </p:pic>
      <p:sp>
        <p:nvSpPr>
          <p:cNvPr id="5" name="TextBox 4"/>
          <p:cNvSpPr txBox="1"/>
          <p:nvPr/>
        </p:nvSpPr>
        <p:spPr>
          <a:xfrm>
            <a:off x="476371" y="3222861"/>
            <a:ext cx="2114429" cy="369332"/>
          </a:xfrm>
          <a:prstGeom prst="rect">
            <a:avLst/>
          </a:prstGeom>
          <a:noFill/>
        </p:spPr>
        <p:txBody>
          <a:bodyPr wrap="square" rtlCol="0">
            <a:spAutoFit/>
          </a:bodyPr>
          <a:lstStyle/>
          <a:p>
            <a:r>
              <a:rPr lang="en-US" dirty="0" err="1" smtClean="0"/>
              <a:t>Khanda</a:t>
            </a:r>
            <a:r>
              <a:rPr lang="en-US" dirty="0" smtClean="0"/>
              <a:t> (Sikhism)</a:t>
            </a:r>
            <a:endParaRPr lang="en-US" dirty="0"/>
          </a:p>
        </p:txBody>
      </p:sp>
      <p:sp>
        <p:nvSpPr>
          <p:cNvPr id="19" name="TextBox 18"/>
          <p:cNvSpPr txBox="1"/>
          <p:nvPr/>
        </p:nvSpPr>
        <p:spPr>
          <a:xfrm>
            <a:off x="2513514" y="2115881"/>
            <a:ext cx="1906086" cy="646331"/>
          </a:xfrm>
          <a:prstGeom prst="rect">
            <a:avLst/>
          </a:prstGeom>
          <a:noFill/>
        </p:spPr>
        <p:txBody>
          <a:bodyPr wrap="square" rtlCol="0">
            <a:spAutoFit/>
          </a:bodyPr>
          <a:lstStyle/>
          <a:p>
            <a:pPr algn="ctr"/>
            <a:r>
              <a:rPr lang="en-US" dirty="0" err="1" smtClean="0"/>
              <a:t>Faravahar</a:t>
            </a:r>
            <a:r>
              <a:rPr lang="en-US" dirty="0" smtClean="0"/>
              <a:t> (Zoroastrianism)</a:t>
            </a:r>
            <a:endParaRPr lang="en-US" dirty="0"/>
          </a:p>
        </p:txBody>
      </p:sp>
      <p:sp>
        <p:nvSpPr>
          <p:cNvPr id="20" name="TextBox 19"/>
          <p:cNvSpPr txBox="1"/>
          <p:nvPr/>
        </p:nvSpPr>
        <p:spPr>
          <a:xfrm>
            <a:off x="4953000" y="2409825"/>
            <a:ext cx="2192603" cy="646331"/>
          </a:xfrm>
          <a:prstGeom prst="rect">
            <a:avLst/>
          </a:prstGeom>
          <a:noFill/>
        </p:spPr>
        <p:txBody>
          <a:bodyPr wrap="square" rtlCol="0">
            <a:spAutoFit/>
          </a:bodyPr>
          <a:lstStyle/>
          <a:p>
            <a:pPr algn="ctr"/>
            <a:r>
              <a:rPr lang="en-US" dirty="0" smtClean="0"/>
              <a:t>Om (Hinduism, Buddhism, Jainism)</a:t>
            </a:r>
            <a:endParaRPr lang="en-US" dirty="0"/>
          </a:p>
        </p:txBody>
      </p:sp>
      <p:sp>
        <p:nvSpPr>
          <p:cNvPr id="21" name="TextBox 20"/>
          <p:cNvSpPr txBox="1"/>
          <p:nvPr/>
        </p:nvSpPr>
        <p:spPr>
          <a:xfrm>
            <a:off x="7313244" y="2407884"/>
            <a:ext cx="1845996" cy="369332"/>
          </a:xfrm>
          <a:prstGeom prst="rect">
            <a:avLst/>
          </a:prstGeom>
          <a:noFill/>
        </p:spPr>
        <p:txBody>
          <a:bodyPr wrap="square" rtlCol="0">
            <a:spAutoFit/>
          </a:bodyPr>
          <a:lstStyle/>
          <a:p>
            <a:r>
              <a:rPr lang="en-US" dirty="0" smtClean="0"/>
              <a:t>Chai (Judaism)</a:t>
            </a:r>
            <a:endParaRPr lang="en-US" dirty="0"/>
          </a:p>
        </p:txBody>
      </p:sp>
      <p:sp>
        <p:nvSpPr>
          <p:cNvPr id="22" name="TextBox 21"/>
          <p:cNvSpPr txBox="1"/>
          <p:nvPr/>
        </p:nvSpPr>
        <p:spPr>
          <a:xfrm>
            <a:off x="6913977" y="5410200"/>
            <a:ext cx="2306223" cy="369332"/>
          </a:xfrm>
          <a:prstGeom prst="rect">
            <a:avLst/>
          </a:prstGeom>
          <a:noFill/>
        </p:spPr>
        <p:txBody>
          <a:bodyPr wrap="square" rtlCol="0">
            <a:spAutoFit/>
          </a:bodyPr>
          <a:lstStyle/>
          <a:p>
            <a:r>
              <a:rPr lang="en-US" dirty="0" smtClean="0"/>
              <a:t>Swastika (Hinduism)</a:t>
            </a:r>
            <a:endParaRPr lang="en-US" dirty="0"/>
          </a:p>
        </p:txBody>
      </p:sp>
      <p:sp>
        <p:nvSpPr>
          <p:cNvPr id="23" name="TextBox 22"/>
          <p:cNvSpPr txBox="1"/>
          <p:nvPr/>
        </p:nvSpPr>
        <p:spPr>
          <a:xfrm>
            <a:off x="3716604" y="3821668"/>
            <a:ext cx="2226996" cy="369332"/>
          </a:xfrm>
          <a:prstGeom prst="rect">
            <a:avLst/>
          </a:prstGeom>
          <a:noFill/>
        </p:spPr>
        <p:txBody>
          <a:bodyPr wrap="square" rtlCol="0">
            <a:spAutoFit/>
          </a:bodyPr>
          <a:lstStyle/>
          <a:p>
            <a:r>
              <a:rPr lang="en-US" dirty="0" smtClean="0"/>
              <a:t>Mezuzah(Judaism)</a:t>
            </a:r>
            <a:endParaRPr lang="en-US" dirty="0"/>
          </a:p>
        </p:txBody>
      </p:sp>
      <p:sp>
        <p:nvSpPr>
          <p:cNvPr id="24" name="TextBox 23"/>
          <p:cNvSpPr txBox="1"/>
          <p:nvPr/>
        </p:nvSpPr>
        <p:spPr>
          <a:xfrm>
            <a:off x="6074228" y="3862702"/>
            <a:ext cx="2536372" cy="369332"/>
          </a:xfrm>
          <a:prstGeom prst="rect">
            <a:avLst/>
          </a:prstGeom>
          <a:noFill/>
        </p:spPr>
        <p:txBody>
          <a:bodyPr wrap="square" rtlCol="0">
            <a:spAutoFit/>
          </a:bodyPr>
          <a:lstStyle/>
          <a:p>
            <a:r>
              <a:rPr lang="en-US" dirty="0" smtClean="0"/>
              <a:t>Torii Gate (Shintoism)</a:t>
            </a:r>
            <a:endParaRPr lang="en-US" dirty="0"/>
          </a:p>
        </p:txBody>
      </p:sp>
      <p:sp>
        <p:nvSpPr>
          <p:cNvPr id="25" name="TextBox 24"/>
          <p:cNvSpPr txBox="1"/>
          <p:nvPr/>
        </p:nvSpPr>
        <p:spPr>
          <a:xfrm>
            <a:off x="3886200" y="5394960"/>
            <a:ext cx="3058886" cy="369332"/>
          </a:xfrm>
          <a:prstGeom prst="rect">
            <a:avLst/>
          </a:prstGeom>
          <a:noFill/>
        </p:spPr>
        <p:txBody>
          <a:bodyPr wrap="square" rtlCol="0">
            <a:spAutoFit/>
          </a:bodyPr>
          <a:lstStyle/>
          <a:p>
            <a:r>
              <a:rPr lang="en-US" dirty="0" smtClean="0"/>
              <a:t>Dharma Wheel (Buddhism)</a:t>
            </a:r>
            <a:endParaRPr lang="en-US" dirty="0"/>
          </a:p>
        </p:txBody>
      </p:sp>
      <p:sp>
        <p:nvSpPr>
          <p:cNvPr id="26" name="TextBox 25"/>
          <p:cNvSpPr txBox="1"/>
          <p:nvPr/>
        </p:nvSpPr>
        <p:spPr>
          <a:xfrm>
            <a:off x="2362200" y="4964668"/>
            <a:ext cx="1661160" cy="369332"/>
          </a:xfrm>
          <a:prstGeom prst="rect">
            <a:avLst/>
          </a:prstGeom>
          <a:noFill/>
        </p:spPr>
        <p:txBody>
          <a:bodyPr wrap="square" rtlCol="0">
            <a:spAutoFit/>
          </a:bodyPr>
          <a:lstStyle/>
          <a:p>
            <a:r>
              <a:rPr lang="en-US" dirty="0" smtClean="0"/>
              <a:t>Allah (Islam)</a:t>
            </a:r>
            <a:endParaRPr lang="en-US" dirty="0"/>
          </a:p>
        </p:txBody>
      </p:sp>
      <p:sp>
        <p:nvSpPr>
          <p:cNvPr id="27" name="TextBox 26"/>
          <p:cNvSpPr txBox="1"/>
          <p:nvPr/>
        </p:nvSpPr>
        <p:spPr>
          <a:xfrm>
            <a:off x="76200" y="5394960"/>
            <a:ext cx="2496987" cy="369332"/>
          </a:xfrm>
          <a:prstGeom prst="rect">
            <a:avLst/>
          </a:prstGeom>
          <a:noFill/>
        </p:spPr>
        <p:txBody>
          <a:bodyPr wrap="square" rtlCol="0">
            <a:spAutoFit/>
          </a:bodyPr>
          <a:lstStyle/>
          <a:p>
            <a:r>
              <a:rPr lang="en-US" dirty="0" smtClean="0"/>
              <a:t>Chi-Rho (Christianity)</a:t>
            </a:r>
            <a:endParaRPr lang="en-US" dirty="0"/>
          </a:p>
        </p:txBody>
      </p:sp>
    </p:spTree>
    <p:extLst>
      <p:ext uri="{BB962C8B-B14F-4D97-AF65-F5344CB8AC3E}">
        <p14:creationId xmlns:p14="http://schemas.microsoft.com/office/powerpoint/2010/main" val="18667073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686800" cy="762000"/>
          </a:xfrm>
        </p:spPr>
        <p:txBody>
          <a:bodyPr>
            <a:noAutofit/>
          </a:bodyPr>
          <a:lstStyle/>
          <a:p>
            <a:r>
              <a:rPr lang="en-US" sz="4000" b="1" dirty="0" smtClean="0">
                <a:cs typeface="Arial" pitchFamily="34" charset="0"/>
              </a:rPr>
              <a:t>Learn Faith Communities’ Own Terms</a:t>
            </a:r>
            <a:endParaRPr lang="en-US" sz="4000" b="1" dirty="0">
              <a:cs typeface="Arial" pitchFamily="34" charset="0"/>
            </a:endParaRPr>
          </a:p>
        </p:txBody>
      </p:sp>
      <p:sp>
        <p:nvSpPr>
          <p:cNvPr id="11" name="Content Placeholder 10"/>
          <p:cNvSpPr>
            <a:spLocks noGrp="1"/>
          </p:cNvSpPr>
          <p:nvPr>
            <p:ph idx="1"/>
          </p:nvPr>
        </p:nvSpPr>
        <p:spPr>
          <a:xfrm>
            <a:off x="457200" y="1447800"/>
            <a:ext cx="8534400" cy="914400"/>
          </a:xfrm>
        </p:spPr>
        <p:txBody>
          <a:bodyPr>
            <a:noAutofit/>
          </a:bodyPr>
          <a:lstStyle/>
          <a:p>
            <a:pPr marL="0" indent="0">
              <a:buNone/>
            </a:pPr>
            <a:r>
              <a:rPr lang="en-US" sz="2200" b="0" dirty="0" smtClean="0">
                <a:cs typeface="Times New Roman"/>
              </a:rPr>
              <a:t>You demonstrate competency and genuine interest in stakeholders when you use terms that resonate with them and are inclusive.</a:t>
            </a:r>
          </a:p>
        </p:txBody>
      </p:sp>
      <p:graphicFrame>
        <p:nvGraphicFramePr>
          <p:cNvPr id="3" name="Table 2"/>
          <p:cNvGraphicFramePr>
            <a:graphicFrameLocks noGrp="1"/>
          </p:cNvGraphicFramePr>
          <p:nvPr>
            <p:extLst>
              <p:ext uri="{D42A27DB-BD31-4B8C-83A1-F6EECF244321}">
                <p14:modId xmlns:p14="http://schemas.microsoft.com/office/powerpoint/2010/main" val="832350657"/>
              </p:ext>
            </p:extLst>
          </p:nvPr>
        </p:nvGraphicFramePr>
        <p:xfrm>
          <a:off x="533400" y="2525134"/>
          <a:ext cx="8305800" cy="3113666"/>
        </p:xfrm>
        <a:graphic>
          <a:graphicData uri="http://schemas.openxmlformats.org/drawingml/2006/table">
            <a:tbl>
              <a:tblPr bandRow="1">
                <a:tableStyleId>{5DA37D80-6434-44D0-A028-1B22A696006F}</a:tableStyleId>
              </a:tblPr>
              <a:tblGrid>
                <a:gridCol w="3810000"/>
                <a:gridCol w="4495800"/>
              </a:tblGrid>
              <a:tr h="1284866">
                <a:tc>
                  <a:txBody>
                    <a:bodyPr/>
                    <a:lstStyle/>
                    <a:p>
                      <a:pPr algn="ctr"/>
                      <a:r>
                        <a:rPr lang="en-US" b="1" dirty="0" smtClean="0"/>
                        <a:t>Clergy</a:t>
                      </a:r>
                    </a:p>
                    <a:p>
                      <a:pPr algn="ctr"/>
                      <a:r>
                        <a:rPr lang="en-US" dirty="0" smtClean="0"/>
                        <a:t>Refers only to ordained,</a:t>
                      </a:r>
                      <a:r>
                        <a:rPr lang="en-US" baseline="0" dirty="0" smtClean="0"/>
                        <a:t> often </a:t>
                      </a:r>
                      <a:r>
                        <a:rPr lang="en-US" u="sng" baseline="0" dirty="0" smtClean="0"/>
                        <a:t>Christian</a:t>
                      </a:r>
                      <a:r>
                        <a:rPr lang="en-US" baseline="0" dirty="0" smtClean="0"/>
                        <a:t> leaders. Not all religions have clergy (e.g. Sikhs, Muslims).</a:t>
                      </a:r>
                      <a:endParaRPr lang="en-US" b="0" dirty="0"/>
                    </a:p>
                  </a:txBody>
                  <a:tcPr/>
                </a:tc>
                <a:tc>
                  <a:txBody>
                    <a:bodyPr/>
                    <a:lstStyle/>
                    <a:p>
                      <a:pPr algn="ctr"/>
                      <a:r>
                        <a:rPr lang="en-US" b="1" dirty="0" smtClean="0"/>
                        <a:t>Religious Leaders</a:t>
                      </a:r>
                    </a:p>
                    <a:p>
                      <a:pPr algn="ctr"/>
                      <a:r>
                        <a:rPr lang="en-US" dirty="0" smtClean="0"/>
                        <a:t>Term</a:t>
                      </a:r>
                      <a:r>
                        <a:rPr lang="en-US" baseline="0" dirty="0" smtClean="0"/>
                        <a:t> which includes leaders of </a:t>
                      </a:r>
                      <a:r>
                        <a:rPr lang="en-US" u="sng" baseline="0" dirty="0" smtClean="0"/>
                        <a:t>any religious tradition</a:t>
                      </a:r>
                      <a:r>
                        <a:rPr lang="en-US" baseline="0" dirty="0" smtClean="0"/>
                        <a:t> whether ordained or not.</a:t>
                      </a:r>
                      <a:endParaRPr lang="en-US" b="0" dirty="0"/>
                    </a:p>
                  </a:txBody>
                  <a:tcPr/>
                </a:tc>
              </a:tr>
              <a:tr h="1077334">
                <a:tc>
                  <a:txBody>
                    <a:bodyPr/>
                    <a:lstStyle/>
                    <a:p>
                      <a:pPr algn="ctr"/>
                      <a:r>
                        <a:rPr lang="en-US" b="1" dirty="0" smtClean="0"/>
                        <a:t>Church</a:t>
                      </a:r>
                    </a:p>
                    <a:p>
                      <a:pPr algn="ctr"/>
                      <a:r>
                        <a:rPr lang="en-US" dirty="0" smtClean="0"/>
                        <a:t>The building</a:t>
                      </a:r>
                      <a:r>
                        <a:rPr lang="en-US" baseline="0" dirty="0" smtClean="0"/>
                        <a:t> </a:t>
                      </a:r>
                      <a:r>
                        <a:rPr lang="en-US" u="none" dirty="0" smtClean="0"/>
                        <a:t>where most </a:t>
                      </a:r>
                      <a:r>
                        <a:rPr lang="en-US" u="sng" dirty="0" smtClean="0"/>
                        <a:t>Christian</a:t>
                      </a:r>
                      <a:r>
                        <a:rPr lang="en-US" u="none" baseline="0" dirty="0" smtClean="0"/>
                        <a:t> denominations worship</a:t>
                      </a:r>
                      <a:r>
                        <a:rPr lang="en-US" baseline="0" dirty="0" smtClean="0"/>
                        <a:t>.</a:t>
                      </a:r>
                      <a:endParaRPr lang="en-US" b="0" dirty="0"/>
                    </a:p>
                  </a:txBody>
                  <a:tcPr/>
                </a:tc>
                <a:tc>
                  <a:txBody>
                    <a:bodyPr/>
                    <a:lstStyle/>
                    <a:p>
                      <a:pPr algn="ctr"/>
                      <a:r>
                        <a:rPr lang="en-US" b="1" dirty="0" smtClean="0"/>
                        <a:t>House of Worship</a:t>
                      </a:r>
                    </a:p>
                    <a:p>
                      <a:pPr algn="ctr"/>
                      <a:r>
                        <a:rPr lang="en-US" dirty="0" smtClean="0"/>
                        <a:t>The</a:t>
                      </a:r>
                      <a:r>
                        <a:rPr lang="en-US" baseline="0" dirty="0" smtClean="0"/>
                        <a:t> building (church, </a:t>
                      </a:r>
                      <a:r>
                        <a:rPr lang="en-US" baseline="0" dirty="0" err="1" smtClean="0"/>
                        <a:t>gurdwara</a:t>
                      </a:r>
                      <a:r>
                        <a:rPr lang="en-US" baseline="0" dirty="0" smtClean="0"/>
                        <a:t>, mosque, </a:t>
                      </a:r>
                      <a:r>
                        <a:rPr lang="en-US" baseline="0" dirty="0" smtClean="0"/>
                        <a:t>synagogue, </a:t>
                      </a:r>
                      <a:r>
                        <a:rPr lang="en-US" baseline="0" dirty="0" smtClean="0"/>
                        <a:t>temple, etc.) where adherents of a given religion worship. </a:t>
                      </a:r>
                      <a:endParaRPr lang="en-US" b="0" dirty="0"/>
                    </a:p>
                  </a:txBody>
                  <a:tcPr/>
                </a:tc>
              </a:tr>
              <a:tr h="498214">
                <a:tc>
                  <a:txBody>
                    <a:bodyPr/>
                    <a:lstStyle/>
                    <a:p>
                      <a:pPr algn="ctr"/>
                      <a:r>
                        <a:rPr lang="en-US" b="1" dirty="0" smtClean="0"/>
                        <a:t>Church/House of Worship</a:t>
                      </a:r>
                    </a:p>
                    <a:p>
                      <a:pPr algn="ctr"/>
                      <a:r>
                        <a:rPr lang="en-US" dirty="0" smtClean="0"/>
                        <a:t>The </a:t>
                      </a:r>
                      <a:r>
                        <a:rPr lang="en-US" u="sng" dirty="0" smtClean="0"/>
                        <a:t>building</a:t>
                      </a:r>
                      <a:r>
                        <a:rPr lang="en-US" dirty="0" smtClean="0"/>
                        <a:t>.</a:t>
                      </a:r>
                      <a:endParaRPr lang="en-US" b="0" dirty="0"/>
                    </a:p>
                  </a:txBody>
                  <a:tcPr/>
                </a:tc>
                <a:tc>
                  <a:txBody>
                    <a:bodyPr/>
                    <a:lstStyle/>
                    <a:p>
                      <a:pPr algn="ctr"/>
                      <a:r>
                        <a:rPr lang="en-US" b="1" dirty="0" smtClean="0"/>
                        <a:t>Congregation</a:t>
                      </a:r>
                    </a:p>
                    <a:p>
                      <a:pPr algn="ctr"/>
                      <a:r>
                        <a:rPr lang="en-US" b="0" dirty="0" smtClean="0"/>
                        <a:t>The </a:t>
                      </a:r>
                      <a:r>
                        <a:rPr lang="en-US" b="0" u="sng" dirty="0" smtClean="0"/>
                        <a:t>people</a:t>
                      </a:r>
                      <a:r>
                        <a:rPr lang="en-US" b="0" dirty="0" smtClean="0"/>
                        <a:t>.</a:t>
                      </a:r>
                      <a:endParaRPr lang="en-US" b="0" dirty="0"/>
                    </a:p>
                  </a:txBody>
                  <a:tcPr/>
                </a:tc>
              </a:tr>
            </a:tbl>
          </a:graphicData>
        </a:graphic>
      </p:graphicFrame>
      <p:cxnSp>
        <p:nvCxnSpPr>
          <p:cNvPr id="6" name="Straight Connector 5"/>
          <p:cNvCxnSpPr/>
          <p:nvPr/>
        </p:nvCxnSpPr>
        <p:spPr>
          <a:xfrm>
            <a:off x="381000" y="914400"/>
            <a:ext cx="8458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33774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457200" y="274638"/>
            <a:ext cx="8556352" cy="715962"/>
          </a:xfrm>
        </p:spPr>
        <p:txBody>
          <a:bodyPr lIns="88896" tIns="50798" rIns="88896" bIns="50798">
            <a:noAutofit/>
          </a:bodyPr>
          <a:lstStyle/>
          <a:p>
            <a:pPr defTabSz="914145"/>
            <a:r>
              <a:rPr lang="en-US" dirty="0" smtClean="0">
                <a:cs typeface="Arial" pitchFamily="34" charset="0"/>
                <a:sym typeface="Arial" pitchFamily="34" charset="0"/>
              </a:rPr>
              <a:t>Religious Landscape</a:t>
            </a:r>
            <a:endParaRPr lang="en-US" sz="5400" dirty="0"/>
          </a:p>
        </p:txBody>
      </p:sp>
      <p:sp>
        <p:nvSpPr>
          <p:cNvPr id="19" name="Oval 18"/>
          <p:cNvSpPr/>
          <p:nvPr/>
        </p:nvSpPr>
        <p:spPr>
          <a:xfrm>
            <a:off x="1415484" y="3211623"/>
            <a:ext cx="2362200" cy="7620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p>
        </p:txBody>
      </p:sp>
      <p:sp>
        <p:nvSpPr>
          <p:cNvPr id="24" name="TextBox 23"/>
          <p:cNvSpPr txBox="1"/>
          <p:nvPr/>
        </p:nvSpPr>
        <p:spPr>
          <a:xfrm>
            <a:off x="1759530" y="3421113"/>
            <a:ext cx="1725152" cy="400110"/>
          </a:xfrm>
          <a:prstGeom prst="rect">
            <a:avLst/>
          </a:prstGeom>
          <a:noFill/>
        </p:spPr>
        <p:txBody>
          <a:bodyPr wrap="none" rtlCol="0">
            <a:spAutoFit/>
          </a:bodyPr>
          <a:lstStyle/>
          <a:p>
            <a:r>
              <a:rPr lang="en-US" sz="2000" dirty="0" smtClean="0"/>
              <a:t>Congregation</a:t>
            </a:r>
            <a:endParaRPr lang="en-US" sz="2000" dirty="0"/>
          </a:p>
        </p:txBody>
      </p:sp>
      <p:sp>
        <p:nvSpPr>
          <p:cNvPr id="26" name="TextBox 25"/>
          <p:cNvSpPr txBox="1"/>
          <p:nvPr/>
        </p:nvSpPr>
        <p:spPr>
          <a:xfrm>
            <a:off x="1780651" y="1727537"/>
            <a:ext cx="1768433" cy="707886"/>
          </a:xfrm>
          <a:prstGeom prst="rect">
            <a:avLst/>
          </a:prstGeom>
          <a:noFill/>
        </p:spPr>
        <p:txBody>
          <a:bodyPr wrap="none" rtlCol="0">
            <a:spAutoFit/>
          </a:bodyPr>
          <a:lstStyle/>
          <a:p>
            <a:pPr algn="ctr"/>
            <a:r>
              <a:rPr lang="en-US" sz="2000" dirty="0" smtClean="0"/>
              <a:t>Judicatory/</a:t>
            </a:r>
          </a:p>
          <a:p>
            <a:pPr algn="ctr"/>
            <a:r>
              <a:rPr lang="en-US" sz="2000" dirty="0" smtClean="0"/>
              <a:t>Denomination</a:t>
            </a:r>
            <a:endParaRPr lang="en-US" sz="2000" dirty="0"/>
          </a:p>
        </p:txBody>
      </p:sp>
      <p:sp>
        <p:nvSpPr>
          <p:cNvPr id="28" name="TextBox 27"/>
          <p:cNvSpPr txBox="1"/>
          <p:nvPr/>
        </p:nvSpPr>
        <p:spPr>
          <a:xfrm>
            <a:off x="4518986" y="3364023"/>
            <a:ext cx="2763898" cy="400110"/>
          </a:xfrm>
          <a:prstGeom prst="rect">
            <a:avLst/>
          </a:prstGeom>
          <a:noFill/>
        </p:spPr>
        <p:txBody>
          <a:bodyPr wrap="none" rtlCol="0">
            <a:spAutoFit/>
          </a:bodyPr>
          <a:lstStyle/>
          <a:p>
            <a:r>
              <a:rPr lang="en-US" sz="2000" dirty="0" smtClean="0"/>
              <a:t>Faith-based Non-Profit</a:t>
            </a:r>
            <a:endParaRPr lang="en-US" sz="2000" dirty="0"/>
          </a:p>
        </p:txBody>
      </p:sp>
      <p:sp>
        <p:nvSpPr>
          <p:cNvPr id="29" name="TextBox 28"/>
          <p:cNvSpPr txBox="1"/>
          <p:nvPr/>
        </p:nvSpPr>
        <p:spPr>
          <a:xfrm>
            <a:off x="4539684" y="4621143"/>
            <a:ext cx="2528079" cy="400110"/>
          </a:xfrm>
          <a:prstGeom prst="rect">
            <a:avLst/>
          </a:prstGeom>
          <a:noFill/>
        </p:spPr>
        <p:txBody>
          <a:bodyPr wrap="square" rtlCol="0">
            <a:spAutoFit/>
          </a:bodyPr>
          <a:lstStyle/>
          <a:p>
            <a:pPr algn="ctr"/>
            <a:r>
              <a:rPr lang="en-US" sz="2000" dirty="0" smtClean="0"/>
              <a:t>Association/Alliance</a:t>
            </a:r>
            <a:endParaRPr lang="en-US" sz="2000" dirty="0"/>
          </a:p>
        </p:txBody>
      </p:sp>
      <p:sp>
        <p:nvSpPr>
          <p:cNvPr id="30" name="TextBox 29"/>
          <p:cNvSpPr txBox="1"/>
          <p:nvPr/>
        </p:nvSpPr>
        <p:spPr>
          <a:xfrm>
            <a:off x="4419600" y="1932057"/>
            <a:ext cx="2863284" cy="707886"/>
          </a:xfrm>
          <a:prstGeom prst="rect">
            <a:avLst/>
          </a:prstGeom>
          <a:noFill/>
        </p:spPr>
        <p:txBody>
          <a:bodyPr wrap="none" rtlCol="0">
            <a:spAutoFit/>
          </a:bodyPr>
          <a:lstStyle/>
          <a:p>
            <a:pPr algn="ctr"/>
            <a:r>
              <a:rPr lang="en-US" sz="2000" dirty="0" smtClean="0"/>
              <a:t>Community Organizing </a:t>
            </a:r>
          </a:p>
          <a:p>
            <a:pPr algn="ctr"/>
            <a:r>
              <a:rPr lang="en-US" sz="2000" dirty="0" smtClean="0"/>
              <a:t>Network</a:t>
            </a:r>
          </a:p>
        </p:txBody>
      </p:sp>
      <p:cxnSp>
        <p:nvCxnSpPr>
          <p:cNvPr id="33" name="Straight Arrow Connector 32"/>
          <p:cNvCxnSpPr/>
          <p:nvPr/>
        </p:nvCxnSpPr>
        <p:spPr>
          <a:xfrm flipV="1">
            <a:off x="3771900" y="2438400"/>
            <a:ext cx="800100" cy="762000"/>
          </a:xfrm>
          <a:prstGeom prst="straightConnector1">
            <a:avLst/>
          </a:prstGeom>
          <a:ln>
            <a:tailEnd type="arrow"/>
          </a:ln>
        </p:spPr>
        <p:style>
          <a:lnRef idx="2">
            <a:schemeClr val="accent6">
              <a:shade val="50000"/>
            </a:schemeClr>
          </a:lnRef>
          <a:fillRef idx="1">
            <a:schemeClr val="accent6"/>
          </a:fillRef>
          <a:effectRef idx="0">
            <a:schemeClr val="accent6"/>
          </a:effectRef>
          <a:fontRef idx="minor">
            <a:schemeClr val="lt1"/>
          </a:fontRef>
        </p:style>
      </p:cxnSp>
      <p:sp>
        <p:nvSpPr>
          <p:cNvPr id="34" name="Up-Down Arrow 33"/>
          <p:cNvSpPr/>
          <p:nvPr/>
        </p:nvSpPr>
        <p:spPr>
          <a:xfrm>
            <a:off x="2531052" y="2479187"/>
            <a:ext cx="179832" cy="531876"/>
          </a:xfrm>
          <a:prstGeom prst="up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a:p>
        </p:txBody>
      </p:sp>
      <p:sp>
        <p:nvSpPr>
          <p:cNvPr id="4" name="Slide Number Placeholder 3"/>
          <p:cNvSpPr>
            <a:spLocks noGrp="1"/>
          </p:cNvSpPr>
          <p:nvPr>
            <p:ph type="sldNum" sz="quarter" idx="4294967295"/>
          </p:nvPr>
        </p:nvSpPr>
        <p:spPr>
          <a:xfrm>
            <a:off x="6553200" y="6245225"/>
            <a:ext cx="2133600" cy="476250"/>
          </a:xfrm>
          <a:prstGeom prst="rect">
            <a:avLst/>
          </a:prstGeom>
        </p:spPr>
        <p:txBody>
          <a:bodyPr/>
          <a:lstStyle/>
          <a:p>
            <a:pPr fontAlgn="base">
              <a:spcBef>
                <a:spcPct val="0"/>
              </a:spcBef>
              <a:spcAft>
                <a:spcPct val="0"/>
              </a:spcAft>
              <a:defRPr/>
            </a:pPr>
            <a:r>
              <a:rPr lang="en-US" b="1" smtClean="0"/>
              <a:t>Visual 1.</a:t>
            </a:r>
            <a:fld id="{167A036F-738C-4416-983E-5B04119587A4}" type="slidenum">
              <a:rPr lang="en-US" b="1" smtClean="0"/>
              <a:pPr fontAlgn="base">
                <a:spcBef>
                  <a:spcPct val="0"/>
                </a:spcBef>
                <a:spcAft>
                  <a:spcPct val="0"/>
                </a:spcAft>
                <a:defRPr/>
              </a:pPr>
              <a:t>35</a:t>
            </a:fld>
            <a:endParaRPr lang="en-US" b="1" dirty="0"/>
          </a:p>
        </p:txBody>
      </p:sp>
      <p:cxnSp>
        <p:nvCxnSpPr>
          <p:cNvPr id="18" name="Straight Arrow Connector 17"/>
          <p:cNvCxnSpPr/>
          <p:nvPr/>
        </p:nvCxnSpPr>
        <p:spPr>
          <a:xfrm>
            <a:off x="3777684" y="3973623"/>
            <a:ext cx="838200" cy="799920"/>
          </a:xfrm>
          <a:prstGeom prst="straightConnector1">
            <a:avLst/>
          </a:prstGeom>
          <a:ln>
            <a:tailEnd type="arrow"/>
          </a:ln>
        </p:spPr>
        <p:style>
          <a:lnRef idx="2">
            <a:schemeClr val="accent6">
              <a:shade val="50000"/>
            </a:schemeClr>
          </a:lnRef>
          <a:fillRef idx="1">
            <a:schemeClr val="accent6"/>
          </a:fillRef>
          <a:effectRef idx="0">
            <a:schemeClr val="accent6"/>
          </a:effectRef>
          <a:fontRef idx="minor">
            <a:schemeClr val="lt1"/>
          </a:fontRef>
        </p:style>
      </p:cxnSp>
      <p:sp>
        <p:nvSpPr>
          <p:cNvPr id="42" name="Down Arrow 41"/>
          <p:cNvSpPr/>
          <p:nvPr/>
        </p:nvSpPr>
        <p:spPr>
          <a:xfrm rot="16200000">
            <a:off x="4100498" y="3335447"/>
            <a:ext cx="276255" cy="514349"/>
          </a:xfrm>
          <a:prstGeom prst="downArrow">
            <a:avLst>
              <a:gd name="adj1" fmla="val 50000"/>
              <a:gd name="adj2" fmla="val 39922"/>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1193117934"/>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457200" y="274638"/>
            <a:ext cx="8556352" cy="715962"/>
          </a:xfrm>
        </p:spPr>
        <p:txBody>
          <a:bodyPr lIns="88896" tIns="50798" rIns="88896" bIns="50798">
            <a:noAutofit/>
          </a:bodyPr>
          <a:lstStyle/>
          <a:p>
            <a:pPr defTabSz="914145"/>
            <a:r>
              <a:rPr lang="en-US" dirty="0" smtClean="0">
                <a:cs typeface="Arial" pitchFamily="34" charset="0"/>
                <a:sym typeface="Arial" pitchFamily="34" charset="0"/>
              </a:rPr>
              <a:t>Landscape of Religion &amp; Disasters</a:t>
            </a:r>
            <a:endParaRPr lang="en-US" sz="5400" dirty="0"/>
          </a:p>
        </p:txBody>
      </p:sp>
      <p:sp>
        <p:nvSpPr>
          <p:cNvPr id="19" name="Oval 18"/>
          <p:cNvSpPr/>
          <p:nvPr/>
        </p:nvSpPr>
        <p:spPr>
          <a:xfrm>
            <a:off x="3124200" y="3162480"/>
            <a:ext cx="2362200" cy="7620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p>
        </p:txBody>
      </p:sp>
      <p:sp>
        <p:nvSpPr>
          <p:cNvPr id="24" name="TextBox 23"/>
          <p:cNvSpPr txBox="1"/>
          <p:nvPr/>
        </p:nvSpPr>
        <p:spPr>
          <a:xfrm>
            <a:off x="3468246" y="3371970"/>
            <a:ext cx="1725152" cy="400110"/>
          </a:xfrm>
          <a:prstGeom prst="rect">
            <a:avLst/>
          </a:prstGeom>
          <a:noFill/>
        </p:spPr>
        <p:txBody>
          <a:bodyPr wrap="none" rtlCol="0">
            <a:spAutoFit/>
          </a:bodyPr>
          <a:lstStyle/>
          <a:p>
            <a:r>
              <a:rPr lang="en-US" sz="2000" dirty="0" smtClean="0"/>
              <a:t>Congregation</a:t>
            </a:r>
            <a:endParaRPr lang="en-US" sz="2000" dirty="0"/>
          </a:p>
        </p:txBody>
      </p:sp>
      <p:sp>
        <p:nvSpPr>
          <p:cNvPr id="26" name="TextBox 25"/>
          <p:cNvSpPr txBox="1"/>
          <p:nvPr/>
        </p:nvSpPr>
        <p:spPr>
          <a:xfrm>
            <a:off x="3489367" y="1678394"/>
            <a:ext cx="1768433" cy="707886"/>
          </a:xfrm>
          <a:prstGeom prst="rect">
            <a:avLst/>
          </a:prstGeom>
          <a:noFill/>
        </p:spPr>
        <p:txBody>
          <a:bodyPr wrap="none" rtlCol="0">
            <a:spAutoFit/>
          </a:bodyPr>
          <a:lstStyle/>
          <a:p>
            <a:pPr algn="ctr"/>
            <a:r>
              <a:rPr lang="en-US" sz="2000" dirty="0" smtClean="0"/>
              <a:t>Judicatory/</a:t>
            </a:r>
          </a:p>
          <a:p>
            <a:pPr algn="ctr"/>
            <a:r>
              <a:rPr lang="en-US" sz="2000" dirty="0" smtClean="0"/>
              <a:t>Denomination</a:t>
            </a:r>
            <a:endParaRPr lang="en-US" sz="2000" dirty="0"/>
          </a:p>
        </p:txBody>
      </p:sp>
      <p:sp>
        <p:nvSpPr>
          <p:cNvPr id="28" name="TextBox 27"/>
          <p:cNvSpPr txBox="1"/>
          <p:nvPr/>
        </p:nvSpPr>
        <p:spPr>
          <a:xfrm>
            <a:off x="6227702" y="3314880"/>
            <a:ext cx="2763898" cy="400110"/>
          </a:xfrm>
          <a:prstGeom prst="rect">
            <a:avLst/>
          </a:prstGeom>
          <a:noFill/>
        </p:spPr>
        <p:txBody>
          <a:bodyPr wrap="none" rtlCol="0">
            <a:spAutoFit/>
          </a:bodyPr>
          <a:lstStyle/>
          <a:p>
            <a:r>
              <a:rPr lang="en-US" sz="2000" dirty="0" smtClean="0"/>
              <a:t>Faith-based Non-Profit</a:t>
            </a:r>
            <a:endParaRPr lang="en-US" sz="2000" dirty="0"/>
          </a:p>
        </p:txBody>
      </p:sp>
      <p:sp>
        <p:nvSpPr>
          <p:cNvPr id="29" name="TextBox 28"/>
          <p:cNvSpPr txBox="1"/>
          <p:nvPr/>
        </p:nvSpPr>
        <p:spPr>
          <a:xfrm>
            <a:off x="6248400" y="4572000"/>
            <a:ext cx="2528079" cy="400110"/>
          </a:xfrm>
          <a:prstGeom prst="rect">
            <a:avLst/>
          </a:prstGeom>
          <a:noFill/>
        </p:spPr>
        <p:txBody>
          <a:bodyPr wrap="square" rtlCol="0">
            <a:spAutoFit/>
          </a:bodyPr>
          <a:lstStyle/>
          <a:p>
            <a:pPr algn="ctr"/>
            <a:r>
              <a:rPr lang="en-US" sz="2000" dirty="0" smtClean="0"/>
              <a:t>Association/Alliance</a:t>
            </a:r>
            <a:endParaRPr lang="en-US" sz="2000" dirty="0"/>
          </a:p>
        </p:txBody>
      </p:sp>
      <p:sp>
        <p:nvSpPr>
          <p:cNvPr id="30" name="TextBox 29"/>
          <p:cNvSpPr txBox="1"/>
          <p:nvPr/>
        </p:nvSpPr>
        <p:spPr>
          <a:xfrm>
            <a:off x="6128316" y="1882914"/>
            <a:ext cx="2863284" cy="707886"/>
          </a:xfrm>
          <a:prstGeom prst="rect">
            <a:avLst/>
          </a:prstGeom>
          <a:noFill/>
        </p:spPr>
        <p:txBody>
          <a:bodyPr wrap="none" rtlCol="0">
            <a:spAutoFit/>
          </a:bodyPr>
          <a:lstStyle/>
          <a:p>
            <a:pPr algn="ctr"/>
            <a:r>
              <a:rPr lang="en-US" sz="2000" dirty="0" smtClean="0"/>
              <a:t>Community Organizing </a:t>
            </a:r>
          </a:p>
          <a:p>
            <a:pPr algn="ctr"/>
            <a:r>
              <a:rPr lang="en-US" sz="2000" dirty="0" smtClean="0"/>
              <a:t>Network</a:t>
            </a:r>
          </a:p>
        </p:txBody>
      </p:sp>
      <p:cxnSp>
        <p:nvCxnSpPr>
          <p:cNvPr id="33" name="Straight Arrow Connector 32"/>
          <p:cNvCxnSpPr/>
          <p:nvPr/>
        </p:nvCxnSpPr>
        <p:spPr>
          <a:xfrm flipV="1">
            <a:off x="5448300" y="2438400"/>
            <a:ext cx="800100" cy="762000"/>
          </a:xfrm>
          <a:prstGeom prst="straightConnector1">
            <a:avLst/>
          </a:prstGeom>
          <a:ln>
            <a:tailEnd type="arrow"/>
          </a:ln>
        </p:spPr>
        <p:style>
          <a:lnRef idx="2">
            <a:schemeClr val="accent6">
              <a:shade val="50000"/>
            </a:schemeClr>
          </a:lnRef>
          <a:fillRef idx="1">
            <a:schemeClr val="accent6"/>
          </a:fillRef>
          <a:effectRef idx="0">
            <a:schemeClr val="accent6"/>
          </a:effectRef>
          <a:fontRef idx="minor">
            <a:schemeClr val="lt1"/>
          </a:fontRef>
        </p:style>
      </p:cxnSp>
      <p:sp>
        <p:nvSpPr>
          <p:cNvPr id="34" name="Up-Down Arrow 33"/>
          <p:cNvSpPr/>
          <p:nvPr/>
        </p:nvSpPr>
        <p:spPr>
          <a:xfrm>
            <a:off x="4239768" y="2430044"/>
            <a:ext cx="179832" cy="531876"/>
          </a:xfrm>
          <a:prstGeom prst="up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a:p>
        </p:txBody>
      </p:sp>
      <p:sp>
        <p:nvSpPr>
          <p:cNvPr id="4" name="Slide Number Placeholder 3"/>
          <p:cNvSpPr>
            <a:spLocks noGrp="1"/>
          </p:cNvSpPr>
          <p:nvPr>
            <p:ph type="sldNum" sz="quarter" idx="4294967295"/>
          </p:nvPr>
        </p:nvSpPr>
        <p:spPr>
          <a:xfrm>
            <a:off x="6553200" y="6245225"/>
            <a:ext cx="2133600" cy="476250"/>
          </a:xfrm>
          <a:prstGeom prst="rect">
            <a:avLst/>
          </a:prstGeom>
        </p:spPr>
        <p:txBody>
          <a:bodyPr/>
          <a:lstStyle/>
          <a:p>
            <a:pPr fontAlgn="base">
              <a:spcBef>
                <a:spcPct val="0"/>
              </a:spcBef>
              <a:spcAft>
                <a:spcPct val="0"/>
              </a:spcAft>
              <a:defRPr/>
            </a:pPr>
            <a:r>
              <a:rPr lang="en-US" b="1" smtClean="0"/>
              <a:t>Visual 1.</a:t>
            </a:r>
            <a:fld id="{167A036F-738C-4416-983E-5B04119587A4}" type="slidenum">
              <a:rPr lang="en-US" b="1" smtClean="0"/>
              <a:pPr fontAlgn="base">
                <a:spcBef>
                  <a:spcPct val="0"/>
                </a:spcBef>
                <a:spcAft>
                  <a:spcPct val="0"/>
                </a:spcAft>
                <a:defRPr/>
              </a:pPr>
              <a:t>36</a:t>
            </a:fld>
            <a:endParaRPr lang="en-US" b="1" dirty="0"/>
          </a:p>
        </p:txBody>
      </p:sp>
      <p:cxnSp>
        <p:nvCxnSpPr>
          <p:cNvPr id="18" name="Straight Arrow Connector 17"/>
          <p:cNvCxnSpPr/>
          <p:nvPr/>
        </p:nvCxnSpPr>
        <p:spPr>
          <a:xfrm>
            <a:off x="5486400" y="3924480"/>
            <a:ext cx="838200" cy="799920"/>
          </a:xfrm>
          <a:prstGeom prst="straightConnector1">
            <a:avLst/>
          </a:prstGeom>
          <a:ln>
            <a:tailEnd type="arrow"/>
          </a:ln>
        </p:spPr>
        <p:style>
          <a:lnRef idx="2">
            <a:schemeClr val="accent6">
              <a:shade val="50000"/>
            </a:schemeClr>
          </a:lnRef>
          <a:fillRef idx="1">
            <a:schemeClr val="accent6"/>
          </a:fillRef>
          <a:effectRef idx="0">
            <a:schemeClr val="accent6"/>
          </a:effectRef>
          <a:fontRef idx="minor">
            <a:schemeClr val="lt1"/>
          </a:fontRef>
        </p:style>
      </p:cxnSp>
      <p:sp>
        <p:nvSpPr>
          <p:cNvPr id="14" name="TextBox 13"/>
          <p:cNvSpPr txBox="1"/>
          <p:nvPr/>
        </p:nvSpPr>
        <p:spPr>
          <a:xfrm>
            <a:off x="-1" y="1016675"/>
            <a:ext cx="2627528" cy="2031325"/>
          </a:xfrm>
          <a:prstGeom prst="rect">
            <a:avLst/>
          </a:prstGeom>
          <a:noFill/>
        </p:spPr>
        <p:txBody>
          <a:bodyPr wrap="square" rtlCol="0" anchor="ctr">
            <a:spAutoFit/>
          </a:bodyPr>
          <a:lstStyle/>
          <a:p>
            <a:pPr algn="ctr"/>
            <a:r>
              <a:rPr lang="en-US" b="1" dirty="0" smtClean="0"/>
              <a:t>National Organizations</a:t>
            </a:r>
          </a:p>
          <a:p>
            <a:pPr algn="ctr"/>
            <a:r>
              <a:rPr lang="en-US" dirty="0" smtClean="0"/>
              <a:t>National </a:t>
            </a:r>
            <a:r>
              <a:rPr lang="en-US" dirty="0"/>
              <a:t>Faith-based Disaster Response </a:t>
            </a:r>
            <a:r>
              <a:rPr lang="en-US" dirty="0" smtClean="0"/>
              <a:t>Org</a:t>
            </a:r>
          </a:p>
          <a:p>
            <a:pPr algn="ctr"/>
            <a:r>
              <a:rPr lang="en-US" dirty="0" smtClean="0"/>
              <a:t>Disaster Chaplaincy</a:t>
            </a:r>
          </a:p>
          <a:p>
            <a:pPr algn="ctr"/>
            <a:r>
              <a:rPr lang="en-US" dirty="0" smtClean="0"/>
              <a:t>National VOAD &amp; Members</a:t>
            </a:r>
          </a:p>
        </p:txBody>
      </p:sp>
      <p:cxnSp>
        <p:nvCxnSpPr>
          <p:cNvPr id="15" name="Straight Arrow Connector 14"/>
          <p:cNvCxnSpPr>
            <a:stCxn id="14" idx="2"/>
            <a:endCxn id="17" idx="0"/>
          </p:cNvCxnSpPr>
          <p:nvPr/>
        </p:nvCxnSpPr>
        <p:spPr>
          <a:xfrm>
            <a:off x="1313763" y="3048000"/>
            <a:ext cx="18598" cy="988874"/>
          </a:xfrm>
          <a:prstGeom prst="straightConnector1">
            <a:avLst/>
          </a:prstGeom>
          <a:ln>
            <a:headEnd type="arrow"/>
            <a:tailEnd type="arrow"/>
          </a:ln>
        </p:spPr>
        <p:style>
          <a:lnRef idx="2">
            <a:schemeClr val="accent6">
              <a:shade val="50000"/>
            </a:schemeClr>
          </a:lnRef>
          <a:fillRef idx="1">
            <a:schemeClr val="accent6"/>
          </a:fillRef>
          <a:effectRef idx="0">
            <a:schemeClr val="accent6"/>
          </a:effectRef>
          <a:fontRef idx="minor">
            <a:schemeClr val="lt1"/>
          </a:fontRef>
        </p:style>
      </p:cxnSp>
      <p:cxnSp>
        <p:nvCxnSpPr>
          <p:cNvPr id="16" name="Straight Arrow Connector 15"/>
          <p:cNvCxnSpPr/>
          <p:nvPr/>
        </p:nvCxnSpPr>
        <p:spPr>
          <a:xfrm flipV="1">
            <a:off x="2627527" y="4036874"/>
            <a:ext cx="793556" cy="763726"/>
          </a:xfrm>
          <a:prstGeom prst="straightConnector1">
            <a:avLst/>
          </a:prstGeom>
          <a:ln>
            <a:headEnd type="arrow"/>
            <a:tailEnd type="arrow"/>
          </a:ln>
        </p:spPr>
        <p:style>
          <a:lnRef idx="2">
            <a:schemeClr val="accent6">
              <a:shade val="50000"/>
            </a:schemeClr>
          </a:lnRef>
          <a:fillRef idx="1">
            <a:schemeClr val="accent6"/>
          </a:fillRef>
          <a:effectRef idx="0">
            <a:schemeClr val="accent6"/>
          </a:effectRef>
          <a:fontRef idx="minor">
            <a:schemeClr val="lt1"/>
          </a:fontRef>
        </p:style>
      </p:cxnSp>
      <p:sp>
        <p:nvSpPr>
          <p:cNvPr id="17" name="TextBox 16"/>
          <p:cNvSpPr txBox="1"/>
          <p:nvPr/>
        </p:nvSpPr>
        <p:spPr>
          <a:xfrm>
            <a:off x="-2279" y="4036874"/>
            <a:ext cx="2669279" cy="1754326"/>
          </a:xfrm>
          <a:prstGeom prst="rect">
            <a:avLst/>
          </a:prstGeom>
          <a:noFill/>
        </p:spPr>
        <p:txBody>
          <a:bodyPr wrap="square" rtlCol="0" anchor="ctr">
            <a:spAutoFit/>
          </a:bodyPr>
          <a:lstStyle/>
          <a:p>
            <a:pPr algn="ctr"/>
            <a:r>
              <a:rPr lang="en-US" b="1" dirty="0" smtClean="0"/>
              <a:t>Local Organizations</a:t>
            </a:r>
          </a:p>
          <a:p>
            <a:pPr algn="ctr"/>
            <a:r>
              <a:rPr lang="en-US" dirty="0" smtClean="0"/>
              <a:t>VOAD/COAD/CARD</a:t>
            </a:r>
          </a:p>
          <a:p>
            <a:pPr algn="ctr"/>
            <a:r>
              <a:rPr lang="en-US" dirty="0" smtClean="0"/>
              <a:t>LTRO</a:t>
            </a:r>
          </a:p>
          <a:p>
            <a:pPr algn="ctr"/>
            <a:r>
              <a:rPr lang="en-US" dirty="0" smtClean="0"/>
              <a:t>Disaster Interfaith</a:t>
            </a:r>
          </a:p>
          <a:p>
            <a:pPr algn="ctr"/>
            <a:r>
              <a:rPr lang="en-US" dirty="0" smtClean="0"/>
              <a:t>Disaster Chaplaincy </a:t>
            </a:r>
          </a:p>
          <a:p>
            <a:pPr algn="ctr"/>
            <a:r>
              <a:rPr lang="en-US" dirty="0"/>
              <a:t>CERT/Citizen </a:t>
            </a:r>
            <a:r>
              <a:rPr lang="en-US" dirty="0" smtClean="0"/>
              <a:t>Corps</a:t>
            </a:r>
            <a:endParaRPr lang="en-US" dirty="0"/>
          </a:p>
        </p:txBody>
      </p:sp>
      <p:cxnSp>
        <p:nvCxnSpPr>
          <p:cNvPr id="20" name="Straight Arrow Connector 19"/>
          <p:cNvCxnSpPr/>
          <p:nvPr/>
        </p:nvCxnSpPr>
        <p:spPr>
          <a:xfrm>
            <a:off x="2681405" y="2032337"/>
            <a:ext cx="685800" cy="0"/>
          </a:xfrm>
          <a:prstGeom prst="straightConnector1">
            <a:avLst/>
          </a:prstGeom>
          <a:ln>
            <a:headEnd type="arrow"/>
            <a:tailEnd type="arrow"/>
          </a:ln>
        </p:spPr>
        <p:style>
          <a:lnRef idx="2">
            <a:schemeClr val="accent6">
              <a:shade val="50000"/>
            </a:schemeClr>
          </a:lnRef>
          <a:fillRef idx="1">
            <a:schemeClr val="accent6"/>
          </a:fillRef>
          <a:effectRef idx="0">
            <a:schemeClr val="accent6"/>
          </a:effectRef>
          <a:fontRef idx="minor">
            <a:schemeClr val="lt1"/>
          </a:fontRef>
        </p:style>
      </p:cxnSp>
      <p:cxnSp>
        <p:nvCxnSpPr>
          <p:cNvPr id="21" name="Straight Arrow Connector 20"/>
          <p:cNvCxnSpPr/>
          <p:nvPr/>
        </p:nvCxnSpPr>
        <p:spPr>
          <a:xfrm>
            <a:off x="2667000" y="2286000"/>
            <a:ext cx="754083" cy="762000"/>
          </a:xfrm>
          <a:prstGeom prst="straightConnector1">
            <a:avLst/>
          </a:prstGeom>
          <a:ln>
            <a:headEnd type="arrow"/>
            <a:tailEnd type="arrow"/>
          </a:ln>
        </p:spPr>
        <p:style>
          <a:lnRef idx="2">
            <a:schemeClr val="accent6">
              <a:shade val="50000"/>
            </a:schemeClr>
          </a:lnRef>
          <a:fillRef idx="1">
            <a:schemeClr val="accent6"/>
          </a:fillRef>
          <a:effectRef idx="0">
            <a:schemeClr val="accent6"/>
          </a:effectRef>
          <a:fontRef idx="minor">
            <a:schemeClr val="lt1"/>
          </a:fontRef>
        </p:style>
      </p:cxnSp>
      <p:sp>
        <p:nvSpPr>
          <p:cNvPr id="42" name="Down Arrow 41"/>
          <p:cNvSpPr/>
          <p:nvPr/>
        </p:nvSpPr>
        <p:spPr>
          <a:xfrm rot="16200000">
            <a:off x="5776898" y="3286304"/>
            <a:ext cx="276255" cy="514349"/>
          </a:xfrm>
          <a:prstGeom prst="downArrow">
            <a:avLst>
              <a:gd name="adj1" fmla="val 50000"/>
              <a:gd name="adj2" fmla="val 39922"/>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1226734889"/>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Faith-based Engagement Plan</a:t>
            </a:r>
            <a:endParaRPr lang="en-US" sz="4000" b="1" dirty="0"/>
          </a:p>
        </p:txBody>
      </p:sp>
      <p:sp>
        <p:nvSpPr>
          <p:cNvPr id="3" name="Content Placeholder 2"/>
          <p:cNvSpPr>
            <a:spLocks noGrp="1"/>
          </p:cNvSpPr>
          <p:nvPr>
            <p:ph idx="1"/>
          </p:nvPr>
        </p:nvSpPr>
        <p:spPr>
          <a:xfrm>
            <a:off x="381000" y="1447800"/>
            <a:ext cx="8686800" cy="4724400"/>
          </a:xfrm>
        </p:spPr>
        <p:txBody>
          <a:bodyPr>
            <a:normAutofit fontScale="92500" lnSpcReduction="10000"/>
          </a:bodyPr>
          <a:lstStyle/>
          <a:p>
            <a:r>
              <a:rPr lang="en-US" b="0" dirty="0" smtClean="0"/>
              <a:t>The five steps to creating an engagement plan are:</a:t>
            </a:r>
          </a:p>
          <a:p>
            <a:pPr marL="1085850" lvl="2" indent="-514350">
              <a:buFont typeface="+mj-lt"/>
              <a:buAutoNum type="arabicPeriod"/>
            </a:pPr>
            <a:r>
              <a:rPr lang="en-US" sz="2600" b="1" i="1" u="sng" dirty="0" err="1" smtClean="0"/>
              <a:t>LE</a:t>
            </a:r>
            <a:r>
              <a:rPr lang="en-US" sz="2600" b="1" i="1" dirty="0" err="1" smtClean="0"/>
              <a:t>arn</a:t>
            </a:r>
            <a:r>
              <a:rPr lang="en-US" sz="2600" b="0" i="1" dirty="0" smtClean="0"/>
              <a:t> </a:t>
            </a:r>
            <a:r>
              <a:rPr lang="en-US" sz="2600" b="0" dirty="0" smtClean="0"/>
              <a:t>The Disaster and Your Role</a:t>
            </a:r>
          </a:p>
          <a:p>
            <a:pPr marL="1085850" lvl="2" indent="-514350">
              <a:buFont typeface="+mj-lt"/>
              <a:buAutoNum type="arabicPeriod"/>
            </a:pPr>
            <a:r>
              <a:rPr lang="en-US" sz="2600" b="1" i="1" u="sng" dirty="0" smtClean="0"/>
              <a:t>A</a:t>
            </a:r>
            <a:r>
              <a:rPr lang="en-US" sz="2600" b="1" i="1" dirty="0" smtClean="0"/>
              <a:t>ccess</a:t>
            </a:r>
            <a:r>
              <a:rPr lang="en-US" sz="2600" b="0" dirty="0" smtClean="0"/>
              <a:t> Local Faith Community Data</a:t>
            </a:r>
          </a:p>
          <a:p>
            <a:pPr marL="1085850" lvl="2" indent="-514350">
              <a:buFont typeface="+mj-lt"/>
              <a:buAutoNum type="arabicPeriod"/>
            </a:pPr>
            <a:r>
              <a:rPr lang="en-US" sz="2600" b="1" i="1" u="sng" dirty="0" smtClean="0"/>
              <a:t>D</a:t>
            </a:r>
            <a:r>
              <a:rPr lang="en-US" sz="2600" b="1" i="1" dirty="0" smtClean="0"/>
              <a:t>etermine</a:t>
            </a:r>
            <a:r>
              <a:rPr lang="en-US" sz="2600" b="0" dirty="0" smtClean="0"/>
              <a:t> Engagement Plan</a:t>
            </a:r>
          </a:p>
          <a:p>
            <a:pPr marL="1085850" lvl="2" indent="-514350">
              <a:buFont typeface="+mj-lt"/>
              <a:buAutoNum type="arabicPeriod"/>
            </a:pPr>
            <a:r>
              <a:rPr lang="en-US" sz="2600" b="1" i="1" u="sng" dirty="0" smtClean="0"/>
              <a:t>E</a:t>
            </a:r>
            <a:r>
              <a:rPr lang="en-US" sz="2600" b="1" i="1" dirty="0" smtClean="0"/>
              <a:t>ngage</a:t>
            </a:r>
            <a:r>
              <a:rPr lang="en-US" sz="2600" b="0" i="1" dirty="0" smtClean="0"/>
              <a:t> </a:t>
            </a:r>
            <a:r>
              <a:rPr lang="en-US" sz="2600" b="0" dirty="0" smtClean="0"/>
              <a:t>Leaders and Communities</a:t>
            </a:r>
          </a:p>
          <a:p>
            <a:pPr marL="1085850" lvl="2" indent="-514350">
              <a:buFont typeface="+mj-lt"/>
              <a:buAutoNum type="arabicPeriod"/>
            </a:pPr>
            <a:r>
              <a:rPr lang="en-US" sz="2600" b="1" i="1" u="sng" dirty="0" smtClean="0"/>
              <a:t>R</a:t>
            </a:r>
            <a:r>
              <a:rPr lang="en-US" sz="2600" b="1" i="1" dirty="0" smtClean="0"/>
              <a:t>eview</a:t>
            </a:r>
            <a:r>
              <a:rPr lang="en-US" sz="2600" b="0" i="1" dirty="0" smtClean="0"/>
              <a:t> </a:t>
            </a:r>
            <a:r>
              <a:rPr lang="en-US" sz="2600" b="0" dirty="0" smtClean="0"/>
              <a:t>and Continuously Improve Plan</a:t>
            </a:r>
          </a:p>
          <a:p>
            <a:r>
              <a:rPr lang="en-US" b="0" dirty="0" smtClean="0"/>
              <a:t>Utilize religious hierarchies and networks first before going door to door.</a:t>
            </a:r>
          </a:p>
          <a:p>
            <a:r>
              <a:rPr lang="en-US" b="0" dirty="0" smtClean="0"/>
              <a:t>Develop a written engagement plan.</a:t>
            </a:r>
          </a:p>
          <a:p>
            <a:r>
              <a:rPr lang="en-US" b="0" dirty="0" smtClean="0"/>
              <a:t>Learn cultural/religious “Dos” and “Don’ts”.</a:t>
            </a:r>
            <a:endParaRPr lang="en-US" b="0" dirty="0"/>
          </a:p>
          <a:p>
            <a:pPr marL="0" indent="0">
              <a:buNone/>
            </a:pPr>
            <a:endParaRPr lang="en-US" b="0" dirty="0"/>
          </a:p>
        </p:txBody>
      </p:sp>
      <p:cxnSp>
        <p:nvCxnSpPr>
          <p:cNvPr id="5" name="Straight Connector 4"/>
          <p:cNvCxnSpPr/>
          <p:nvPr/>
        </p:nvCxnSpPr>
        <p:spPr>
          <a:xfrm>
            <a:off x="457200" y="1143000"/>
            <a:ext cx="83058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3727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p:txBody>
          <a:bodyPr lIns="88896" tIns="50798" rIns="88896" bIns="50798">
            <a:normAutofit/>
          </a:bodyPr>
          <a:lstStyle/>
          <a:p>
            <a:pPr defTabSz="914145"/>
            <a:r>
              <a:rPr lang="en-US" dirty="0" smtClean="0">
                <a:effectLst>
                  <a:outerShdw blurRad="38100" dist="38100" dir="2700000" algn="tl">
                    <a:srgbClr val="000000">
                      <a:alpha val="43137"/>
                    </a:srgbClr>
                  </a:outerShdw>
                </a:effectLst>
                <a:cs typeface="Times New Roman"/>
              </a:rPr>
              <a:t>What to Do Next</a:t>
            </a:r>
            <a:endParaRPr lang="en-US" dirty="0">
              <a:effectLst>
                <a:outerShdw blurRad="38100" dist="38100" dir="2700000" algn="tl">
                  <a:srgbClr val="000000">
                    <a:alpha val="43137"/>
                  </a:srgbClr>
                </a:outerShdw>
              </a:effectLst>
              <a:cs typeface="Times New Roman"/>
            </a:endParaRPr>
          </a:p>
        </p:txBody>
      </p:sp>
      <p:sp>
        <p:nvSpPr>
          <p:cNvPr id="9218" name="Rectangle 2"/>
          <p:cNvSpPr>
            <a:spLocks noGrp="1" noChangeArrowheads="1"/>
          </p:cNvSpPr>
          <p:nvPr>
            <p:ph sz="half" idx="1"/>
          </p:nvPr>
        </p:nvSpPr>
        <p:spPr>
          <a:xfrm>
            <a:off x="381000" y="1295400"/>
            <a:ext cx="8458200" cy="5105400"/>
          </a:xfrm>
        </p:spPr>
        <p:txBody>
          <a:bodyPr lIns="88896" tIns="50798" rIns="88896" bIns="50798" anchor="t">
            <a:noAutofit/>
          </a:bodyPr>
          <a:lstStyle/>
          <a:p>
            <a:r>
              <a:rPr lang="en-US" sz="3200" dirty="0" smtClean="0">
                <a:cs typeface="Times New Roman"/>
              </a:rPr>
              <a:t>Train on religious landscape, ecology &amp; partners</a:t>
            </a:r>
          </a:p>
          <a:p>
            <a:r>
              <a:rPr lang="en-US" sz="3200" dirty="0" smtClean="0">
                <a:cs typeface="Times New Roman"/>
              </a:rPr>
              <a:t>Engage only what can be sustained </a:t>
            </a:r>
          </a:p>
          <a:p>
            <a:r>
              <a:rPr lang="en-US" sz="3200" dirty="0" smtClean="0">
                <a:cs typeface="Times New Roman"/>
              </a:rPr>
              <a:t>Be honest and offer before you “ask for”</a:t>
            </a:r>
          </a:p>
          <a:p>
            <a:r>
              <a:rPr lang="en-US" sz="3200" dirty="0" smtClean="0">
                <a:cs typeface="Times New Roman"/>
              </a:rPr>
              <a:t>Assess Competency in Planning &amp; Response</a:t>
            </a:r>
          </a:p>
          <a:p>
            <a:r>
              <a:rPr lang="en-US" sz="3200" dirty="0" smtClean="0">
                <a:cs typeface="Times New Roman"/>
              </a:rPr>
              <a:t>Coordinate FBO engagement across sectors</a:t>
            </a:r>
          </a:p>
          <a:p>
            <a:r>
              <a:rPr lang="en-US" sz="3200" dirty="0" smtClean="0">
                <a:cs typeface="Times New Roman"/>
              </a:rPr>
              <a:t>Plan/Exercise with Children &amp; FBOs</a:t>
            </a:r>
          </a:p>
          <a:p>
            <a:r>
              <a:rPr lang="en-US" sz="3200" dirty="0" smtClean="0">
                <a:cs typeface="Times New Roman"/>
              </a:rPr>
              <a:t>Create competent materials and trainings which specifically address needs of children/families</a:t>
            </a:r>
          </a:p>
          <a:p>
            <a:r>
              <a:rPr lang="en-US" sz="3200" dirty="0" smtClean="0">
                <a:cs typeface="Times New Roman"/>
              </a:rPr>
              <a:t>Repeat – the landscape is always changing </a:t>
            </a:r>
          </a:p>
          <a:p>
            <a:endParaRPr lang="en-US" sz="3200" dirty="0">
              <a:latin typeface="Times New Roman"/>
              <a:cs typeface="Times New Roman"/>
            </a:endParaRPr>
          </a:p>
        </p:txBody>
      </p:sp>
      <p:cxnSp>
        <p:nvCxnSpPr>
          <p:cNvPr id="10" name="Straight Connector 9"/>
          <p:cNvCxnSpPr/>
          <p:nvPr/>
        </p:nvCxnSpPr>
        <p:spPr>
          <a:xfrm>
            <a:off x="457200" y="1143000"/>
            <a:ext cx="83058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8153276"/>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5181">
            <a:off x="611872" y="462495"/>
            <a:ext cx="4678577" cy="59436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96942">
            <a:off x="3971591" y="658927"/>
            <a:ext cx="4604159" cy="57996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306058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NDIN\Communications\Logos - Partners\534623_10150938396888737_1820591617_n.jpg"/>
          <p:cNvPicPr>
            <a:picLocks noChangeAspect="1" noChangeArrowheads="1"/>
          </p:cNvPicPr>
          <p:nvPr/>
        </p:nvPicPr>
        <p:blipFill>
          <a:blip r:embed="rId3">
            <a:duotone>
              <a:schemeClr val="bg2">
                <a:shade val="45000"/>
                <a:satMod val="135000"/>
              </a:schemeClr>
              <a:prstClr val="white"/>
            </a:duotone>
            <a:lum bright="-40000" contrast="-40000"/>
          </a:blip>
          <a:srcRect/>
          <a:stretch>
            <a:fillRect/>
          </a:stretch>
        </p:blipFill>
        <p:spPr bwMode="auto">
          <a:xfrm>
            <a:off x="598614" y="533400"/>
            <a:ext cx="7859586" cy="3352800"/>
          </a:xfrm>
          <a:prstGeom prst="rect">
            <a:avLst/>
          </a:prstGeom>
          <a:noFill/>
        </p:spPr>
      </p:pic>
      <p:sp>
        <p:nvSpPr>
          <p:cNvPr id="2" name="Title 1"/>
          <p:cNvSpPr>
            <a:spLocks noGrp="1"/>
          </p:cNvSpPr>
          <p:nvPr>
            <p:ph type="title"/>
          </p:nvPr>
        </p:nvSpPr>
        <p:spPr>
          <a:xfrm>
            <a:off x="609600" y="762000"/>
            <a:ext cx="7848600" cy="3048000"/>
          </a:xfrm>
          <a:noFill/>
        </p:spPr>
        <p:txBody>
          <a:bodyPr>
            <a:normAutofit/>
          </a:bodyPr>
          <a:lstStyle/>
          <a:p>
            <a:r>
              <a:rPr lang="en-US" sz="2000" b="1" dirty="0" smtClean="0">
                <a:solidFill>
                  <a:schemeClr val="bg1"/>
                </a:solidFill>
              </a:rPr>
              <a:t>Peter B. Gudaitis, M.Div., </a:t>
            </a:r>
            <a:br>
              <a:rPr lang="en-US" sz="2000" b="1" dirty="0" smtClean="0">
                <a:solidFill>
                  <a:schemeClr val="bg1"/>
                </a:solidFill>
              </a:rPr>
            </a:br>
            <a:r>
              <a:rPr lang="en-US" sz="2000" b="1" dirty="0" smtClean="0">
                <a:solidFill>
                  <a:schemeClr val="bg1"/>
                </a:solidFill>
              </a:rPr>
              <a:t>President, National Disaster Interfaiths Network</a:t>
            </a:r>
            <a:br>
              <a:rPr lang="en-US" sz="2000" b="1" dirty="0" smtClean="0">
                <a:solidFill>
                  <a:schemeClr val="bg1"/>
                </a:solidFill>
              </a:rPr>
            </a:br>
            <a:r>
              <a:rPr lang="en-US" sz="2000" b="1" dirty="0" smtClean="0">
                <a:solidFill>
                  <a:schemeClr val="bg1"/>
                </a:solidFill>
              </a:rPr>
              <a:t>Chief Response Officer, New York Disaster Interfaith Services</a:t>
            </a:r>
            <a:br>
              <a:rPr lang="en-US" sz="2000" b="1" dirty="0" smtClean="0">
                <a:solidFill>
                  <a:schemeClr val="bg1"/>
                </a:solidFill>
              </a:rPr>
            </a:br>
            <a:r>
              <a:rPr lang="en-US" sz="2000" b="1" dirty="0" smtClean="0">
                <a:solidFill>
                  <a:schemeClr val="bg1"/>
                </a:solidFill>
              </a:rPr>
              <a:t>Adjunct Professor, Hartford Seminary</a:t>
            </a:r>
            <a:br>
              <a:rPr lang="en-US" sz="2000" b="1" dirty="0" smtClean="0">
                <a:solidFill>
                  <a:schemeClr val="bg1"/>
                </a:solidFill>
              </a:rPr>
            </a:br>
            <a:r>
              <a:rPr lang="en-US" sz="2000" b="1" dirty="0" smtClean="0">
                <a:solidFill>
                  <a:schemeClr val="bg1"/>
                </a:solidFill>
              </a:rPr>
              <a:t>Research Associate, USC Center for Religion &amp; Civic Culture</a:t>
            </a:r>
            <a:br>
              <a:rPr lang="en-US" sz="2000" b="1" dirty="0" smtClean="0">
                <a:solidFill>
                  <a:schemeClr val="bg1"/>
                </a:solidFill>
              </a:rPr>
            </a:br>
            <a:r>
              <a:rPr lang="en-US" sz="2000" b="1" dirty="0" smtClean="0">
                <a:solidFill>
                  <a:schemeClr val="bg1"/>
                </a:solidFill>
              </a:rPr>
              <a:t/>
            </a:r>
            <a:br>
              <a:rPr lang="en-US" sz="2000" b="1" dirty="0" smtClean="0">
                <a:solidFill>
                  <a:schemeClr val="bg1"/>
                </a:solidFill>
              </a:rPr>
            </a:br>
            <a:r>
              <a:rPr lang="en-US" sz="2000" b="1" dirty="0" smtClean="0">
                <a:solidFill>
                  <a:schemeClr val="bg1"/>
                </a:solidFill>
              </a:rPr>
              <a:t>4 West 43</a:t>
            </a:r>
            <a:r>
              <a:rPr lang="en-US" sz="2000" b="1" baseline="30000" dirty="0" smtClean="0">
                <a:solidFill>
                  <a:schemeClr val="bg1"/>
                </a:solidFill>
              </a:rPr>
              <a:t>rd</a:t>
            </a:r>
            <a:r>
              <a:rPr lang="en-US" sz="2000" b="1" dirty="0" smtClean="0">
                <a:solidFill>
                  <a:schemeClr val="bg1"/>
                </a:solidFill>
              </a:rPr>
              <a:t> Street, Suite 407</a:t>
            </a:r>
            <a:br>
              <a:rPr lang="en-US" sz="2000" b="1" dirty="0" smtClean="0">
                <a:solidFill>
                  <a:schemeClr val="bg1"/>
                </a:solidFill>
              </a:rPr>
            </a:br>
            <a:r>
              <a:rPr lang="en-US" sz="2000" b="1" dirty="0" smtClean="0">
                <a:solidFill>
                  <a:schemeClr val="bg1"/>
                </a:solidFill>
              </a:rPr>
              <a:t>New York, NY 10036</a:t>
            </a:r>
            <a:r>
              <a:rPr lang="en-US" sz="2000" dirty="0" smtClean="0"/>
              <a:t/>
            </a:r>
            <a:br>
              <a:rPr lang="en-US" sz="2000" dirty="0" smtClean="0"/>
            </a:br>
            <a:r>
              <a:rPr lang="en-US" sz="2000" dirty="0" smtClean="0">
                <a:hlinkClick r:id="rId4"/>
              </a:rPr>
              <a:t>pgudaitis@n-din.org</a:t>
            </a:r>
            <a:r>
              <a:rPr lang="en-US" sz="2000" dirty="0" smtClean="0"/>
              <a:t> │</a:t>
            </a:r>
            <a:r>
              <a:rPr lang="en-US" sz="2000" dirty="0" smtClean="0">
                <a:hlinkClick r:id="rId5"/>
              </a:rPr>
              <a:t>www.n-din.org</a:t>
            </a:r>
            <a:r>
              <a:rPr lang="en-US" sz="2000" dirty="0" smtClean="0"/>
              <a:t> </a:t>
            </a:r>
            <a:endParaRPr lang="en-US" sz="2000" dirty="0"/>
          </a:p>
        </p:txBody>
      </p:sp>
      <p:sp>
        <p:nvSpPr>
          <p:cNvPr id="10" name="Title 1"/>
          <p:cNvSpPr txBox="1">
            <a:spLocks/>
          </p:cNvSpPr>
          <p:nvPr/>
        </p:nvSpPr>
        <p:spPr>
          <a:xfrm>
            <a:off x="6858000" y="4038600"/>
            <a:ext cx="1676400" cy="1828800"/>
          </a:xfrm>
          <a:prstGeom prst="rect">
            <a:avLst/>
          </a:prstGeom>
          <a:solidFill>
            <a:schemeClr val="bg1"/>
          </a:solidFill>
          <a:ln>
            <a:solidFill>
              <a:schemeClr val="accent2"/>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
            </a:r>
            <a:br>
              <a:rPr kumimoji="0" lang="en-US" sz="2400" b="0" i="0" u="none" strike="noStrike" kern="1200" cap="none" spc="0" normalizeH="0" baseline="0" noProof="0" dirty="0" smtClean="0">
                <a:ln>
                  <a:noFill/>
                </a:ln>
                <a:solidFill>
                  <a:schemeClr val="tx1"/>
                </a:solidFill>
                <a:effectLst/>
                <a:uLnTx/>
                <a:uFillTx/>
                <a:latin typeface="+mj-lt"/>
                <a:ea typeface="+mj-ea"/>
                <a:cs typeface="+mj-cs"/>
              </a:rPr>
            </a:br>
            <a:r>
              <a:rPr kumimoji="0" lang="en-US" sz="2400" b="0" i="0" u="none" strike="noStrike" kern="1200" cap="none" spc="0" normalizeH="0" baseline="0" noProof="0" dirty="0" smtClean="0">
                <a:ln>
                  <a:noFill/>
                </a:ln>
                <a:solidFill>
                  <a:schemeClr val="tx1"/>
                </a:solidFill>
                <a:effectLst/>
                <a:uLnTx/>
                <a:uFillTx/>
                <a:latin typeface="+mj-lt"/>
                <a:ea typeface="+mj-ea"/>
                <a:cs typeface="+mj-cs"/>
              </a:rPr>
              <a:t> </a:t>
            </a:r>
          </a:p>
        </p:txBody>
      </p:sp>
      <p:pic>
        <p:nvPicPr>
          <p:cNvPr id="12" name="Picture 11" descr="NDIN Logo w-Name - Vertical.jpg"/>
          <p:cNvPicPr>
            <a:picLocks noChangeAspect="1"/>
          </p:cNvPicPr>
          <p:nvPr/>
        </p:nvPicPr>
        <p:blipFill>
          <a:blip r:embed="rId6" cstate="print"/>
          <a:stretch>
            <a:fillRect/>
          </a:stretch>
        </p:blipFill>
        <p:spPr>
          <a:xfrm>
            <a:off x="685800" y="4214091"/>
            <a:ext cx="1752600" cy="1805709"/>
          </a:xfrm>
          <a:prstGeom prst="rect">
            <a:avLst/>
          </a:prstGeom>
          <a:ln>
            <a:solidFill>
              <a:schemeClr val="accent6"/>
            </a:solidFill>
          </a:ln>
        </p:spPr>
      </p:pic>
      <p:pic>
        <p:nvPicPr>
          <p:cNvPr id="9" name="Picture 8" descr="CRCC-RGB-vinformal.png"/>
          <p:cNvPicPr>
            <a:picLocks noChangeAspect="1"/>
          </p:cNvPicPr>
          <p:nvPr/>
        </p:nvPicPr>
        <p:blipFill>
          <a:blip r:embed="rId7" cstate="print"/>
          <a:stretch>
            <a:fillRect/>
          </a:stretch>
        </p:blipFill>
        <p:spPr>
          <a:xfrm>
            <a:off x="6934200" y="4343400"/>
            <a:ext cx="1524000" cy="1259101"/>
          </a:xfrm>
          <a:prstGeom prst="rect">
            <a:avLst/>
          </a:prstGeom>
        </p:spPr>
      </p:pic>
      <p:sp>
        <p:nvSpPr>
          <p:cNvPr id="11" name="Title 1"/>
          <p:cNvSpPr txBox="1">
            <a:spLocks/>
          </p:cNvSpPr>
          <p:nvPr/>
        </p:nvSpPr>
        <p:spPr>
          <a:xfrm>
            <a:off x="2743200" y="4648200"/>
            <a:ext cx="1676400" cy="1828800"/>
          </a:xfrm>
          <a:prstGeom prst="rect">
            <a:avLst/>
          </a:prstGeom>
          <a:solidFill>
            <a:schemeClr val="bg1"/>
          </a:solidFill>
          <a:ln>
            <a:solidFill>
              <a:schemeClr val="accent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
            </a:r>
            <a:br>
              <a:rPr kumimoji="0" lang="en-US" sz="2400" b="0" i="0" u="none" strike="noStrike" kern="1200" cap="none" spc="0" normalizeH="0" baseline="0" noProof="0" dirty="0" smtClean="0">
                <a:ln>
                  <a:noFill/>
                </a:ln>
                <a:solidFill>
                  <a:schemeClr val="tx1"/>
                </a:solidFill>
                <a:effectLst/>
                <a:uLnTx/>
                <a:uFillTx/>
                <a:latin typeface="+mj-lt"/>
                <a:ea typeface="+mj-ea"/>
                <a:cs typeface="+mj-cs"/>
              </a:rPr>
            </a:br>
            <a:r>
              <a:rPr kumimoji="0" lang="en-US" sz="2400" b="0" i="0" u="none" strike="noStrike" kern="1200" cap="none" spc="0" normalizeH="0" baseline="0" noProof="0" dirty="0" smtClean="0">
                <a:ln>
                  <a:noFill/>
                </a:ln>
                <a:solidFill>
                  <a:schemeClr val="tx1"/>
                </a:solidFill>
                <a:effectLst/>
                <a:uLnTx/>
                <a:uFillTx/>
                <a:latin typeface="+mj-lt"/>
                <a:ea typeface="+mj-ea"/>
                <a:cs typeface="+mj-cs"/>
              </a:rPr>
              <a:t> </a:t>
            </a:r>
          </a:p>
        </p:txBody>
      </p:sp>
      <p:pic>
        <p:nvPicPr>
          <p:cNvPr id="13" name="Picture 12" descr="NYDIS-logo.png"/>
          <p:cNvPicPr>
            <a:picLocks noChangeAspect="1"/>
          </p:cNvPicPr>
          <p:nvPr/>
        </p:nvPicPr>
        <p:blipFill>
          <a:blip r:embed="rId8" cstate="print"/>
          <a:stretch>
            <a:fillRect/>
          </a:stretch>
        </p:blipFill>
        <p:spPr>
          <a:xfrm>
            <a:off x="2819400" y="5015481"/>
            <a:ext cx="1519614" cy="1232919"/>
          </a:xfrm>
          <a:prstGeom prst="rect">
            <a:avLst/>
          </a:prstGeom>
        </p:spPr>
      </p:pic>
      <p:pic>
        <p:nvPicPr>
          <p:cNvPr id="116738" name="Picture 2" descr="https://si0.twimg.com/profile_images/1203366314/Modified-Logo2.jpg"/>
          <p:cNvPicPr>
            <a:picLocks noChangeAspect="1" noChangeArrowheads="1"/>
          </p:cNvPicPr>
          <p:nvPr/>
        </p:nvPicPr>
        <p:blipFill>
          <a:blip r:embed="rId9"/>
          <a:srcRect/>
          <a:stretch>
            <a:fillRect/>
          </a:stretch>
        </p:blipFill>
        <p:spPr bwMode="auto">
          <a:xfrm>
            <a:off x="4705350" y="4343400"/>
            <a:ext cx="1847850" cy="1847850"/>
          </a:xfrm>
          <a:prstGeom prst="rect">
            <a:avLst/>
          </a:prstGeom>
          <a:noFill/>
        </p:spPr>
      </p:pic>
    </p:spTree>
    <p:extLst>
      <p:ext uri="{BB962C8B-B14F-4D97-AF65-F5344CB8AC3E}">
        <p14:creationId xmlns:p14="http://schemas.microsoft.com/office/powerpoint/2010/main" val="1400371724"/>
      </p:ext>
    </p:extLst>
  </p:cSld>
  <p:clrMapOvr>
    <a:masterClrMapping/>
  </p:clrMapOvr>
  <p:transition spd="slow">
    <p:wedge/>
    <p:sndAc>
      <p:stSnd>
        <p:snd r:embed="rId2" name="arrow.wav"/>
      </p:stSnd>
    </p:sndAc>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6376" y="685800"/>
            <a:ext cx="4117024" cy="2985433"/>
          </a:xfrm>
          <a:prstGeom prst="rect">
            <a:avLst/>
          </a:prstGeom>
          <a:noFill/>
        </p:spPr>
        <p:txBody>
          <a:bodyPr wrap="none" rtlCol="0">
            <a:spAutoFit/>
          </a:bodyPr>
          <a:lstStyle/>
          <a:p>
            <a:r>
              <a:rPr lang="en-US" sz="3200" dirty="0" smtClean="0">
                <a:effectLst>
                  <a:outerShdw blurRad="38100" dist="38100" dir="2700000" algn="tl">
                    <a:srgbClr val="000000">
                      <a:alpha val="43137"/>
                    </a:srgbClr>
                  </a:outerShdw>
                </a:effectLst>
                <a:latin typeface="+mj-lt"/>
                <a:cs typeface="Arial" pitchFamily="34" charset="0"/>
              </a:rPr>
              <a:t>Be A </a:t>
            </a:r>
          </a:p>
          <a:p>
            <a:r>
              <a:rPr lang="en-US" sz="3200" dirty="0" smtClean="0">
                <a:effectLst>
                  <a:outerShdw blurRad="38100" dist="38100" dir="2700000" algn="tl">
                    <a:srgbClr val="000000">
                      <a:alpha val="43137"/>
                    </a:srgbClr>
                  </a:outerShdw>
                </a:effectLst>
                <a:latin typeface="+mj-lt"/>
                <a:cs typeface="Arial" pitchFamily="34" charset="0"/>
              </a:rPr>
              <a:t>READY </a:t>
            </a:r>
            <a:r>
              <a:rPr lang="en-US" sz="3200" dirty="0" smtClean="0">
                <a:effectLst>
                  <a:outerShdw blurRad="38100" dist="38100" dir="2700000" algn="tl">
                    <a:srgbClr val="000000">
                      <a:alpha val="43137"/>
                    </a:srgbClr>
                  </a:outerShdw>
                </a:effectLst>
                <a:latin typeface="+mj-lt"/>
                <a:cs typeface="Arial" pitchFamily="34" charset="0"/>
              </a:rPr>
              <a:t>CONGREGATION</a:t>
            </a:r>
            <a:endParaRPr lang="en-US" sz="3200" dirty="0" smtClean="0">
              <a:effectLst>
                <a:outerShdw blurRad="38100" dist="38100" dir="2700000" algn="tl">
                  <a:srgbClr val="000000">
                    <a:alpha val="43137"/>
                  </a:srgbClr>
                </a:outerShdw>
              </a:effectLst>
              <a:latin typeface="+mj-lt"/>
              <a:cs typeface="Arial" pitchFamily="34" charset="0"/>
            </a:endParaRPr>
          </a:p>
          <a:p>
            <a:endParaRPr lang="en-US" sz="3200" dirty="0" smtClean="0">
              <a:latin typeface="+mj-lt"/>
              <a:cs typeface="Arial" pitchFamily="34" charset="0"/>
            </a:endParaRPr>
          </a:p>
          <a:p>
            <a:r>
              <a:rPr lang="en-US" sz="3200" dirty="0" smtClean="0">
                <a:latin typeface="+mj-lt"/>
                <a:cs typeface="Arial" pitchFamily="34" charset="0"/>
              </a:rPr>
              <a:t>26 Tip Sheets for </a:t>
            </a:r>
          </a:p>
          <a:p>
            <a:r>
              <a:rPr lang="en-US" sz="3200" dirty="0" smtClean="0">
                <a:latin typeface="+mj-lt"/>
                <a:cs typeface="Arial" pitchFamily="34" charset="0"/>
              </a:rPr>
              <a:t>U.S. Religious Leaders</a:t>
            </a:r>
          </a:p>
          <a:p>
            <a:endParaRPr lang="en-US" sz="2800" dirty="0" smtClean="0">
              <a:effectLst>
                <a:outerShdw blurRad="38100" dist="38100" dir="2700000" algn="tl">
                  <a:srgbClr val="000000">
                    <a:alpha val="43137"/>
                  </a:srgbClr>
                </a:outerShdw>
              </a:effectLst>
              <a:latin typeface="Arial" pitchFamily="34" charset="0"/>
              <a:cs typeface="Arial" pitchFamily="34" charset="0"/>
            </a:endParaRPr>
          </a:p>
        </p:txBody>
      </p:sp>
      <p:pic>
        <p:nvPicPr>
          <p:cNvPr id="2051" name="Picture 3"/>
          <p:cNvPicPr>
            <a:picLocks noChangeAspect="1" noChangeArrowheads="1"/>
          </p:cNvPicPr>
          <p:nvPr/>
        </p:nvPicPr>
        <p:blipFill>
          <a:blip r:embed="rId2"/>
          <a:srcRect/>
          <a:stretch>
            <a:fillRect/>
          </a:stretch>
        </p:blipFill>
        <p:spPr bwMode="auto">
          <a:xfrm rot="595732">
            <a:off x="4049910" y="464279"/>
            <a:ext cx="4563793" cy="58919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4204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6200" y="381000"/>
            <a:ext cx="4495800" cy="5016758"/>
          </a:xfrm>
          <a:prstGeom prst="rect">
            <a:avLst/>
          </a:prstGeom>
          <a:noFill/>
        </p:spPr>
        <p:txBody>
          <a:bodyPr wrap="square" rtlCol="0">
            <a:spAutoFit/>
          </a:bodyPr>
          <a:lstStyle/>
          <a:p>
            <a:r>
              <a:rPr lang="en-US" sz="3200" dirty="0" smtClean="0">
                <a:effectLst>
                  <a:outerShdw blurRad="38100" dist="38100" dir="2700000" algn="tl">
                    <a:srgbClr val="000000">
                      <a:alpha val="43137"/>
                    </a:srgbClr>
                  </a:outerShdw>
                </a:effectLst>
                <a:latin typeface="+mj-lt"/>
                <a:cs typeface="Arial" pitchFamily="34" charset="0"/>
              </a:rPr>
              <a:t>Be A </a:t>
            </a:r>
          </a:p>
          <a:p>
            <a:r>
              <a:rPr lang="en-US" sz="3200" dirty="0" smtClean="0">
                <a:effectLst>
                  <a:outerShdw blurRad="38100" dist="38100" dir="2700000" algn="tl">
                    <a:srgbClr val="000000">
                      <a:alpha val="43137"/>
                    </a:srgbClr>
                  </a:outerShdw>
                </a:effectLst>
                <a:latin typeface="+mj-lt"/>
                <a:cs typeface="Arial" pitchFamily="34" charset="0"/>
              </a:rPr>
              <a:t>READY CONGREGATION</a:t>
            </a:r>
          </a:p>
          <a:p>
            <a:endParaRPr lang="en-US" sz="3200" dirty="0" smtClean="0">
              <a:effectLst>
                <a:outerShdw blurRad="38100" dist="38100" dir="2700000" algn="tl">
                  <a:srgbClr val="000000">
                    <a:alpha val="43137"/>
                  </a:srgbClr>
                </a:outerShdw>
              </a:effectLst>
              <a:latin typeface="+mj-lt"/>
              <a:cs typeface="Arial" pitchFamily="34" charset="0"/>
            </a:endParaRPr>
          </a:p>
          <a:p>
            <a:r>
              <a:rPr lang="en-US" sz="3200" dirty="0" smtClean="0">
                <a:latin typeface="+mj-lt"/>
                <a:cs typeface="Arial" pitchFamily="34" charset="0"/>
              </a:rPr>
              <a:t>Tip Sheet: </a:t>
            </a:r>
          </a:p>
          <a:p>
            <a:r>
              <a:rPr lang="en-US" sz="3200" dirty="0" smtClean="0">
                <a:latin typeface="+mj-lt"/>
                <a:cs typeface="Arial" pitchFamily="34" charset="0"/>
              </a:rPr>
              <a:t>Children </a:t>
            </a:r>
          </a:p>
          <a:p>
            <a:r>
              <a:rPr lang="en-US" sz="3200" dirty="0" smtClean="0">
                <a:latin typeface="+mj-lt"/>
                <a:cs typeface="Arial" pitchFamily="34" charset="0"/>
              </a:rPr>
              <a:t>&amp; Disasters</a:t>
            </a:r>
          </a:p>
          <a:p>
            <a:endParaRPr lang="en-US" sz="3200" dirty="0" smtClean="0">
              <a:latin typeface="+mj-lt"/>
              <a:cs typeface="Arial" pitchFamily="34" charset="0"/>
            </a:endParaRPr>
          </a:p>
          <a:p>
            <a:r>
              <a:rPr lang="en-US" sz="3200" dirty="0" smtClean="0">
                <a:latin typeface="+mj-lt"/>
                <a:cs typeface="Arial" pitchFamily="34" charset="0"/>
              </a:rPr>
              <a:t>Tip Sheet:</a:t>
            </a:r>
          </a:p>
          <a:p>
            <a:r>
              <a:rPr lang="en-US" sz="3200" dirty="0" smtClean="0">
                <a:latin typeface="+mj-lt"/>
                <a:cs typeface="Arial" pitchFamily="34" charset="0"/>
              </a:rPr>
              <a:t>Active Shooter</a:t>
            </a:r>
          </a:p>
          <a:p>
            <a:endParaRPr lang="en-US" sz="3200" dirty="0" smtClean="0">
              <a:effectLst>
                <a:outerShdw blurRad="38100" dist="38100" dir="2700000" algn="tl">
                  <a:srgbClr val="000000">
                    <a:alpha val="43137"/>
                  </a:srgbClr>
                </a:outerShdw>
              </a:effectLst>
              <a:latin typeface="+mj-lt"/>
              <a:cs typeface="Arial" pitchFamily="34" charset="0"/>
            </a:endParaRPr>
          </a:p>
        </p:txBody>
      </p:sp>
      <p:pic>
        <p:nvPicPr>
          <p:cNvPr id="1026" name="Picture 2" descr="N:\NDIN\NDIN Resources\Tip Sheets - 2012 Update Resources\Tip Sheets RL - 2012 - FINAL SET\Pictures\24 NDIN TS - Children  v1208.jpg"/>
          <p:cNvPicPr>
            <a:picLocks noChangeAspect="1" noChangeArrowheads="1"/>
          </p:cNvPicPr>
          <p:nvPr/>
        </p:nvPicPr>
        <p:blipFill>
          <a:blip r:embed="rId2"/>
          <a:srcRect/>
          <a:stretch>
            <a:fillRect/>
          </a:stretch>
        </p:blipFill>
        <p:spPr bwMode="auto">
          <a:xfrm rot="781885">
            <a:off x="3868487" y="535127"/>
            <a:ext cx="4548186" cy="5885889"/>
          </a:xfrm>
          <a:prstGeom prst="rect">
            <a:avLst/>
          </a:prstGeom>
          <a:ln>
            <a:noFill/>
          </a:ln>
          <a:effectLst>
            <a:outerShdw blurRad="292100" dist="139700" dir="2700000" algn="tl" rotWithShape="0">
              <a:srgbClr val="333333">
                <a:alpha val="65000"/>
              </a:srgbClr>
            </a:outerShdw>
          </a:effectLst>
        </p:spPr>
      </p:pic>
      <p:pic>
        <p:nvPicPr>
          <p:cNvPr id="1028" name="Picture 4" descr="N:\NDIN\NDIN Resources\Tip Sheets - 2012 Update Resources\Tip Sheets RL - 2012 - FINAL SET\Pictures\07 NDIN TS - ActiveShooter v1208.jpg"/>
          <p:cNvPicPr>
            <a:picLocks noChangeAspect="1" noChangeArrowheads="1"/>
          </p:cNvPicPr>
          <p:nvPr/>
        </p:nvPicPr>
        <p:blipFill>
          <a:blip r:embed="rId3" cstate="print"/>
          <a:srcRect/>
          <a:stretch>
            <a:fillRect/>
          </a:stretch>
        </p:blipFill>
        <p:spPr bwMode="auto">
          <a:xfrm rot="21246068">
            <a:off x="2746663" y="1775288"/>
            <a:ext cx="3650673" cy="4724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3060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Grp="1" noChangeAspect="1" noChangeArrowheads="1"/>
          </p:cNvPicPr>
          <p:nvPr>
            <p:ph idx="1"/>
          </p:nvPr>
        </p:nvPicPr>
        <p:blipFill>
          <a:blip r:embed="rId2"/>
          <a:srcRect/>
          <a:stretch>
            <a:fillRect/>
          </a:stretch>
        </p:blipFill>
        <p:spPr bwMode="auto">
          <a:xfrm rot="756865">
            <a:off x="4004064" y="491541"/>
            <a:ext cx="4506581" cy="5844377"/>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0" y="226397"/>
            <a:ext cx="4343400" cy="4955203"/>
          </a:xfrm>
          <a:prstGeom prst="rect">
            <a:avLst/>
          </a:prstGeom>
          <a:noFill/>
        </p:spPr>
        <p:txBody>
          <a:bodyPr wrap="square" rtlCol="0">
            <a:spAutoFit/>
          </a:bodyPr>
          <a:lstStyle/>
          <a:p>
            <a:endParaRPr lang="en-US" sz="2800" dirty="0" smtClean="0">
              <a:effectLst>
                <a:outerShdw blurRad="38100" dist="38100" dir="2700000" algn="tl">
                  <a:srgbClr val="000000">
                    <a:alpha val="43137"/>
                  </a:srgbClr>
                </a:outerShdw>
              </a:effectLst>
              <a:latin typeface="Arial" pitchFamily="34" charset="0"/>
              <a:cs typeface="Arial" pitchFamily="34" charset="0"/>
            </a:endParaRPr>
          </a:p>
          <a:p>
            <a:r>
              <a:rPr lang="en-US" sz="2800" dirty="0" smtClean="0">
                <a:effectLst>
                  <a:outerShdw blurRad="38100" dist="38100" dir="2700000" algn="tl">
                    <a:srgbClr val="000000">
                      <a:alpha val="43137"/>
                    </a:srgbClr>
                  </a:outerShdw>
                </a:effectLst>
                <a:latin typeface="Arial" pitchFamily="34" charset="0"/>
                <a:cs typeface="Arial" pitchFamily="34" charset="0"/>
              </a:rPr>
              <a:t>Tip Sheets for </a:t>
            </a:r>
          </a:p>
          <a:p>
            <a:r>
              <a:rPr lang="en-US" sz="2800" dirty="0" smtClean="0">
                <a:effectLst>
                  <a:outerShdw blurRad="38100" dist="38100" dir="2700000" algn="tl">
                    <a:srgbClr val="000000">
                      <a:alpha val="43137"/>
                    </a:srgbClr>
                  </a:outerShdw>
                </a:effectLst>
                <a:latin typeface="Arial" pitchFamily="34" charset="0"/>
                <a:cs typeface="Arial" pitchFamily="34" charset="0"/>
              </a:rPr>
              <a:t>Faith Community Partners</a:t>
            </a:r>
          </a:p>
          <a:p>
            <a:endParaRPr lang="en-US" sz="2800" dirty="0" smtClean="0">
              <a:effectLst>
                <a:outerShdw blurRad="38100" dist="38100" dir="2700000" algn="tl">
                  <a:srgbClr val="000000">
                    <a:alpha val="43137"/>
                  </a:srgbClr>
                </a:outerShdw>
              </a:effectLst>
              <a:latin typeface="Arial" pitchFamily="34" charset="0"/>
              <a:cs typeface="Arial" pitchFamily="34" charset="0"/>
            </a:endParaRPr>
          </a:p>
          <a:p>
            <a:r>
              <a:rPr lang="en-US" sz="2800" dirty="0" smtClean="0">
                <a:latin typeface="Arial" pitchFamily="34" charset="0"/>
                <a:cs typeface="Arial" pitchFamily="34" charset="0"/>
              </a:rPr>
              <a:t>Competency Guidelines for Sheltering &amp; </a:t>
            </a:r>
          </a:p>
          <a:p>
            <a:r>
              <a:rPr lang="en-US" sz="2800" dirty="0" smtClean="0">
                <a:latin typeface="Arial" pitchFamily="34" charset="0"/>
                <a:cs typeface="Arial" pitchFamily="34" charset="0"/>
              </a:rPr>
              <a:t>Mass Care</a:t>
            </a:r>
          </a:p>
          <a:p>
            <a:pPr lvl="1">
              <a:buFont typeface="Arial" pitchFamily="34" charset="0"/>
              <a:buChar char="•"/>
            </a:pPr>
            <a:r>
              <a:rPr lang="en-US" sz="2400" dirty="0" smtClean="0">
                <a:latin typeface="Arial" pitchFamily="34" charset="0"/>
                <a:cs typeface="Arial" pitchFamily="34" charset="0"/>
              </a:rPr>
              <a:t>Buddhist</a:t>
            </a:r>
          </a:p>
          <a:p>
            <a:pPr lvl="1">
              <a:buFont typeface="Arial" pitchFamily="34" charset="0"/>
              <a:buChar char="•"/>
            </a:pPr>
            <a:r>
              <a:rPr lang="en-US" sz="2400" dirty="0" smtClean="0">
                <a:latin typeface="Arial" pitchFamily="34" charset="0"/>
                <a:cs typeface="Arial" pitchFamily="34" charset="0"/>
              </a:rPr>
              <a:t>Hindu</a:t>
            </a:r>
          </a:p>
          <a:p>
            <a:pPr lvl="1">
              <a:buFont typeface="Arial" pitchFamily="34" charset="0"/>
              <a:buChar char="•"/>
            </a:pPr>
            <a:r>
              <a:rPr lang="en-US" sz="2400" dirty="0" smtClean="0">
                <a:latin typeface="Arial" pitchFamily="34" charset="0"/>
                <a:cs typeface="Arial" pitchFamily="34" charset="0"/>
              </a:rPr>
              <a:t>Jewish</a:t>
            </a:r>
          </a:p>
          <a:p>
            <a:pPr lvl="1">
              <a:buFont typeface="Arial" pitchFamily="34" charset="0"/>
              <a:buChar char="•"/>
            </a:pPr>
            <a:r>
              <a:rPr lang="en-US" sz="2400" dirty="0" smtClean="0">
                <a:latin typeface="Arial" pitchFamily="34" charset="0"/>
                <a:cs typeface="Arial" pitchFamily="34" charset="0"/>
              </a:rPr>
              <a:t>Muslim </a:t>
            </a:r>
          </a:p>
          <a:p>
            <a:pPr lvl="1">
              <a:buFont typeface="Arial" pitchFamily="34" charset="0"/>
              <a:buChar char="•"/>
            </a:pPr>
            <a:r>
              <a:rPr lang="en-US" sz="2400" dirty="0" smtClean="0">
                <a:latin typeface="Arial" pitchFamily="34" charset="0"/>
                <a:cs typeface="Arial" pitchFamily="34" charset="0"/>
              </a:rPr>
              <a:t>Sikh</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272241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 y="607397"/>
            <a:ext cx="4343400" cy="3108543"/>
          </a:xfrm>
          <a:prstGeom prst="rect">
            <a:avLst/>
          </a:prstGeom>
          <a:noFill/>
        </p:spPr>
        <p:txBody>
          <a:bodyPr wrap="square" rtlCol="0">
            <a:spAutoFit/>
          </a:bodyPr>
          <a:lstStyle/>
          <a:p>
            <a:endParaRPr lang="en-US" sz="2800" dirty="0" smtClean="0">
              <a:effectLst>
                <a:outerShdw blurRad="38100" dist="38100" dir="2700000" algn="tl">
                  <a:srgbClr val="000000">
                    <a:alpha val="43137"/>
                  </a:srgbClr>
                </a:outerShdw>
              </a:effectLst>
              <a:latin typeface="Arial" pitchFamily="34" charset="0"/>
              <a:cs typeface="Arial" pitchFamily="34" charset="0"/>
            </a:endParaRPr>
          </a:p>
          <a:p>
            <a:r>
              <a:rPr lang="en-US" sz="2800" dirty="0" smtClean="0">
                <a:effectLst>
                  <a:outerShdw blurRad="38100" dist="38100" dir="2700000" algn="tl">
                    <a:srgbClr val="000000">
                      <a:alpha val="43137"/>
                    </a:srgbClr>
                  </a:outerShdw>
                </a:effectLst>
                <a:latin typeface="Arial" pitchFamily="34" charset="0"/>
                <a:cs typeface="Arial" pitchFamily="34" charset="0"/>
              </a:rPr>
              <a:t>RELIGIOUS LITERACY:</a:t>
            </a:r>
          </a:p>
          <a:p>
            <a:r>
              <a:rPr lang="en-US" sz="2800" dirty="0" smtClean="0">
                <a:effectLst>
                  <a:outerShdw blurRad="38100" dist="38100" dir="2700000" algn="tl">
                    <a:srgbClr val="000000">
                      <a:alpha val="43137"/>
                    </a:srgbClr>
                  </a:outerShdw>
                </a:effectLst>
                <a:latin typeface="Arial" pitchFamily="34" charset="0"/>
                <a:cs typeface="Arial" pitchFamily="34" charset="0"/>
              </a:rPr>
              <a:t>By Stephen </a:t>
            </a:r>
            <a:r>
              <a:rPr lang="en-US" sz="2800" dirty="0" err="1" smtClean="0">
                <a:effectLst>
                  <a:outerShdw blurRad="38100" dist="38100" dir="2700000" algn="tl">
                    <a:srgbClr val="000000">
                      <a:alpha val="43137"/>
                    </a:srgbClr>
                  </a:outerShdw>
                </a:effectLst>
                <a:latin typeface="Arial" pitchFamily="34" charset="0"/>
                <a:cs typeface="Arial" pitchFamily="34" charset="0"/>
              </a:rPr>
              <a:t>Prothero</a:t>
            </a:r>
            <a:endParaRPr lang="en-US" sz="2800" dirty="0" smtClean="0">
              <a:effectLst>
                <a:outerShdw blurRad="38100" dist="38100" dir="2700000" algn="tl">
                  <a:srgbClr val="000000">
                    <a:alpha val="43137"/>
                  </a:srgbClr>
                </a:outerShdw>
              </a:effectLst>
              <a:latin typeface="Arial" pitchFamily="34" charset="0"/>
              <a:cs typeface="Arial" pitchFamily="34" charset="0"/>
            </a:endParaRPr>
          </a:p>
          <a:p>
            <a:endParaRPr lang="en-US" sz="2800" dirty="0" smtClean="0">
              <a:effectLst>
                <a:outerShdw blurRad="38100" dist="38100" dir="2700000" algn="tl">
                  <a:srgbClr val="000000">
                    <a:alpha val="43137"/>
                  </a:srgbClr>
                </a:outerShdw>
              </a:effectLst>
              <a:latin typeface="Arial" pitchFamily="34" charset="0"/>
              <a:cs typeface="Arial" pitchFamily="34" charset="0"/>
            </a:endParaRPr>
          </a:p>
          <a:p>
            <a:r>
              <a:rPr lang="en-US" sz="2800" dirty="0" smtClean="0">
                <a:latin typeface="Arial" pitchFamily="34" charset="0"/>
                <a:cs typeface="Arial" pitchFamily="34" charset="0"/>
              </a:rPr>
              <a:t>What Every American Needs to Know – </a:t>
            </a:r>
          </a:p>
          <a:p>
            <a:r>
              <a:rPr lang="en-US" sz="2800" dirty="0" smtClean="0">
                <a:latin typeface="Arial" pitchFamily="34" charset="0"/>
                <a:cs typeface="Arial" pitchFamily="34" charset="0"/>
              </a:rPr>
              <a:t>And Doesn’t</a:t>
            </a:r>
          </a:p>
        </p:txBody>
      </p:sp>
      <p:pic>
        <p:nvPicPr>
          <p:cNvPr id="1026" name="Picture 2" descr="http://www.wwu.edu/soundings/fall11/RLCover.jpg"/>
          <p:cNvPicPr>
            <a:picLocks noGrp="1" noChangeAspect="1" noChangeArrowheads="1"/>
          </p:cNvPicPr>
          <p:nvPr>
            <p:ph idx="1"/>
          </p:nvPr>
        </p:nvPicPr>
        <p:blipFill>
          <a:blip r:embed="rId2"/>
          <a:srcRect/>
          <a:stretch>
            <a:fillRect/>
          </a:stretch>
        </p:blipFill>
        <p:spPr bwMode="auto">
          <a:xfrm rot="712788">
            <a:off x="3825000" y="569853"/>
            <a:ext cx="4660497" cy="58128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2241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485682797"/>
              </p:ext>
            </p:extLst>
          </p:nvPr>
        </p:nvGraphicFramePr>
        <p:xfrm>
          <a:off x="449580" y="1092677"/>
          <a:ext cx="8229600" cy="4331652"/>
        </p:xfrm>
        <a:graphic>
          <a:graphicData uri="http://schemas.openxmlformats.org/drawingml/2006/table">
            <a:tbl>
              <a:tblPr firstRow="1" bandRow="1">
                <a:tableStyleId>{5940675A-B579-460E-94D1-54222C63F5DA}</a:tableStyleId>
              </a:tblPr>
              <a:tblGrid>
                <a:gridCol w="2743200"/>
                <a:gridCol w="2819400"/>
                <a:gridCol w="2667000"/>
              </a:tblGrid>
              <a:tr h="1522412">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400" baseline="0"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49352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6096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Peter Gudaitis, President</a:t>
                      </a:r>
                      <a:r>
                        <a:rPr lang="en-US" sz="1400" baseline="0" dirty="0" smtClean="0"/>
                        <a:t>, </a:t>
                      </a:r>
                      <a:endParaRPr lang="en-US" sz="1400"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1400" baseline="0" dirty="0" smtClean="0"/>
                        <a:t>National </a:t>
                      </a:r>
                      <a:r>
                        <a:rPr lang="en-US" sz="1400" baseline="0" dirty="0" smtClean="0"/>
                        <a:t>Disaster </a:t>
                      </a:r>
                      <a:r>
                        <a:rPr lang="en-US" sz="1400" baseline="0" dirty="0" err="1" smtClean="0"/>
                        <a:t>Interfaiths</a:t>
                      </a:r>
                      <a:r>
                        <a:rPr lang="en-US" sz="1400" baseline="0" dirty="0" smtClean="0"/>
                        <a:t> Network (NDIN)</a:t>
                      </a:r>
                      <a:endParaRPr lang="en-US" sz="1400"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smtClean="0"/>
                        <a:t>Brie Loskota, Managing Director,</a:t>
                      </a:r>
                    </a:p>
                    <a:p>
                      <a:pPr algn="ctr"/>
                      <a:r>
                        <a:rPr lang="en-US" sz="1400" dirty="0" smtClean="0"/>
                        <a:t>USC Center for Religion and Civic Culture</a:t>
                      </a:r>
                    </a:p>
                    <a:p>
                      <a:pPr algn="ctr"/>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smtClean="0"/>
                        <a:t>Tyler Radford, Sr. Program Officer</a:t>
                      </a:r>
                    </a:p>
                    <a:p>
                      <a:pPr algn="ctr"/>
                      <a:r>
                        <a:rPr lang="en-US" sz="1400" dirty="0" smtClean="0"/>
                        <a:t>National Disaster </a:t>
                      </a:r>
                      <a:r>
                        <a:rPr lang="en-US" sz="1400" dirty="0" err="1" smtClean="0"/>
                        <a:t>Interfaiths</a:t>
                      </a:r>
                      <a:r>
                        <a:rPr lang="en-US" sz="1400" dirty="0" smtClean="0"/>
                        <a:t> Network (NDIN)</a:t>
                      </a:r>
                    </a:p>
                    <a:p>
                      <a:pPr algn="ctr"/>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2" name="Title 1"/>
          <p:cNvSpPr>
            <a:spLocks noGrp="1"/>
          </p:cNvSpPr>
          <p:nvPr>
            <p:ph type="title"/>
          </p:nvPr>
        </p:nvSpPr>
        <p:spPr>
          <a:xfrm>
            <a:off x="457200" y="685800"/>
            <a:ext cx="8229600" cy="1143000"/>
          </a:xfrm>
        </p:spPr>
        <p:txBody>
          <a:bodyPr>
            <a:normAutofit fontScale="90000"/>
          </a:bodyPr>
          <a:lstStyle/>
          <a:p>
            <a:r>
              <a:rPr lang="en-US" dirty="0" smtClean="0"/>
              <a:t>Literacy &amp; Competency Project </a:t>
            </a:r>
            <a:r>
              <a:rPr lang="en-US" dirty="0" smtClean="0"/>
              <a:t>Team</a:t>
            </a:r>
            <a:endParaRPr lang="en-US"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910840"/>
            <a:ext cx="1508760" cy="150876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819400"/>
            <a:ext cx="1143000" cy="16573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C:\Users\Tyler\Pictures\37a124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2895600"/>
            <a:ext cx="1508760" cy="15087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9" descr="NDIN Logo w-Name - Vertical.jpg"/>
          <p:cNvPicPr>
            <a:picLocks noChangeAspect="1"/>
          </p:cNvPicPr>
          <p:nvPr/>
        </p:nvPicPr>
        <p:blipFill>
          <a:blip r:embed="rId5" cstate="print"/>
          <a:stretch>
            <a:fillRect/>
          </a:stretch>
        </p:blipFill>
        <p:spPr>
          <a:xfrm>
            <a:off x="304800" y="6019800"/>
            <a:ext cx="685800" cy="699269"/>
          </a:xfrm>
          <a:prstGeom prst="rect">
            <a:avLst/>
          </a:prstGeom>
          <a:ln>
            <a:solidFill>
              <a:schemeClr val="accent6"/>
            </a:solidFill>
          </a:ln>
        </p:spPr>
      </p:pic>
      <p:sp>
        <p:nvSpPr>
          <p:cNvPr id="13" name="Title 1"/>
          <p:cNvSpPr txBox="1">
            <a:spLocks/>
          </p:cNvSpPr>
          <p:nvPr/>
        </p:nvSpPr>
        <p:spPr>
          <a:xfrm>
            <a:off x="8018060" y="6028102"/>
            <a:ext cx="821140" cy="677498"/>
          </a:xfrm>
          <a:prstGeom prst="rect">
            <a:avLst/>
          </a:prstGeom>
          <a:solidFill>
            <a:schemeClr val="bg1"/>
          </a:solidFill>
          <a:ln>
            <a:solidFill>
              <a:schemeClr val="accent2"/>
            </a:solidFill>
          </a:ln>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
            </a:r>
            <a:br>
              <a:rPr kumimoji="0" lang="en-US" sz="2400" b="0" i="0" u="none" strike="noStrike" kern="1200" cap="none" spc="0" normalizeH="0" baseline="0" noProof="0" dirty="0" smtClean="0">
                <a:ln>
                  <a:noFill/>
                </a:ln>
                <a:solidFill>
                  <a:schemeClr val="tx1"/>
                </a:solidFill>
                <a:effectLst/>
                <a:uLnTx/>
                <a:uFillTx/>
                <a:latin typeface="+mj-lt"/>
                <a:ea typeface="+mj-ea"/>
                <a:cs typeface="+mj-cs"/>
              </a:rPr>
            </a:br>
            <a:r>
              <a:rPr kumimoji="0" lang="en-US" sz="2400" b="0" i="0" u="none" strike="noStrike" kern="1200" cap="none" spc="0" normalizeH="0" baseline="0" noProof="0" dirty="0" smtClean="0">
                <a:ln>
                  <a:noFill/>
                </a:ln>
                <a:solidFill>
                  <a:schemeClr val="tx1"/>
                </a:solidFill>
                <a:effectLst/>
                <a:uLnTx/>
                <a:uFillTx/>
                <a:latin typeface="+mj-lt"/>
                <a:ea typeface="+mj-ea"/>
                <a:cs typeface="+mj-cs"/>
              </a:rPr>
              <a:t> </a:t>
            </a:r>
          </a:p>
        </p:txBody>
      </p:sp>
      <p:pic>
        <p:nvPicPr>
          <p:cNvPr id="12" name="Picture 11" descr="CRCC-RGB-vinformal.png"/>
          <p:cNvPicPr>
            <a:picLocks noChangeAspect="1"/>
          </p:cNvPicPr>
          <p:nvPr/>
        </p:nvPicPr>
        <p:blipFill>
          <a:blip r:embed="rId6" cstate="print"/>
          <a:stretch>
            <a:fillRect/>
          </a:stretch>
        </p:blipFill>
        <p:spPr>
          <a:xfrm>
            <a:off x="8077200" y="6072007"/>
            <a:ext cx="766892" cy="633593"/>
          </a:xfrm>
          <a:prstGeom prst="rect">
            <a:avLst/>
          </a:prstGeom>
        </p:spPr>
      </p:pic>
      <p:cxnSp>
        <p:nvCxnSpPr>
          <p:cNvPr id="14" name="Straight Connector 13"/>
          <p:cNvCxnSpPr/>
          <p:nvPr/>
        </p:nvCxnSpPr>
        <p:spPr>
          <a:xfrm>
            <a:off x="457200" y="1674812"/>
            <a:ext cx="83058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8891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NDIN\Communications\Logos - Partners\534623_10150938396888737_1820591617_n.jpg"/>
          <p:cNvPicPr>
            <a:picLocks noChangeAspect="1" noChangeArrowheads="1"/>
          </p:cNvPicPr>
          <p:nvPr/>
        </p:nvPicPr>
        <p:blipFill>
          <a:blip r:embed="rId3">
            <a:duotone>
              <a:schemeClr val="bg2">
                <a:shade val="45000"/>
                <a:satMod val="135000"/>
              </a:schemeClr>
              <a:prstClr val="white"/>
            </a:duotone>
            <a:lum bright="-40000" contrast="-40000"/>
          </a:blip>
          <a:srcRect/>
          <a:stretch>
            <a:fillRect/>
          </a:stretch>
        </p:blipFill>
        <p:spPr bwMode="auto">
          <a:xfrm>
            <a:off x="598614" y="533400"/>
            <a:ext cx="7859586" cy="3352800"/>
          </a:xfrm>
          <a:prstGeom prst="rect">
            <a:avLst/>
          </a:prstGeom>
          <a:solidFill>
            <a:schemeClr val="tx2">
              <a:lumMod val="60000"/>
              <a:lumOff val="40000"/>
            </a:schemeClr>
          </a:solidFill>
        </p:spPr>
      </p:pic>
      <p:sp>
        <p:nvSpPr>
          <p:cNvPr id="2" name="Title 1"/>
          <p:cNvSpPr>
            <a:spLocks noGrp="1"/>
          </p:cNvSpPr>
          <p:nvPr>
            <p:ph type="title"/>
          </p:nvPr>
        </p:nvSpPr>
        <p:spPr>
          <a:xfrm>
            <a:off x="609600" y="762000"/>
            <a:ext cx="7848600" cy="3048000"/>
          </a:xfrm>
          <a:noFill/>
        </p:spPr>
        <p:txBody>
          <a:bodyPr>
            <a:normAutofit/>
          </a:bodyPr>
          <a:lstStyle/>
          <a:p>
            <a:r>
              <a:rPr lang="en-US" sz="2000" b="1" dirty="0" smtClean="0">
                <a:solidFill>
                  <a:schemeClr val="bg1"/>
                </a:solidFill>
              </a:rPr>
              <a:t>Peter B. Gudaitis, </a:t>
            </a:r>
            <a:r>
              <a:rPr lang="en-US" sz="2000" b="1" smtClean="0">
                <a:solidFill>
                  <a:schemeClr val="bg1"/>
                </a:solidFill>
              </a:rPr>
              <a:t>M.Div</a:t>
            </a:r>
            <a:r>
              <a:rPr lang="en-US" sz="2000" b="1" smtClean="0">
                <a:solidFill>
                  <a:schemeClr val="bg1"/>
                </a:solidFill>
              </a:rPr>
              <a:t>. </a:t>
            </a:r>
            <a:r>
              <a:rPr lang="en-US" sz="2000" b="1" dirty="0" smtClean="0">
                <a:solidFill>
                  <a:schemeClr val="bg1"/>
                </a:solidFill>
              </a:rPr>
              <a:t/>
            </a:r>
            <a:br>
              <a:rPr lang="en-US" sz="2000" b="1" dirty="0" smtClean="0">
                <a:solidFill>
                  <a:schemeClr val="bg1"/>
                </a:solidFill>
              </a:rPr>
            </a:br>
            <a:r>
              <a:rPr lang="en-US" sz="2000" b="1" dirty="0" smtClean="0">
                <a:solidFill>
                  <a:schemeClr val="bg1"/>
                </a:solidFill>
              </a:rPr>
              <a:t>President, National Disaster Interfaiths Network</a:t>
            </a:r>
            <a:br>
              <a:rPr lang="en-US" sz="2000" b="1" dirty="0" smtClean="0">
                <a:solidFill>
                  <a:schemeClr val="bg1"/>
                </a:solidFill>
              </a:rPr>
            </a:br>
            <a:r>
              <a:rPr lang="en-US" sz="2000" b="1" dirty="0" smtClean="0">
                <a:solidFill>
                  <a:schemeClr val="bg1"/>
                </a:solidFill>
              </a:rPr>
              <a:t>Chief Response Officer, New York Disaster Interfaith Services</a:t>
            </a:r>
            <a:br>
              <a:rPr lang="en-US" sz="2000" b="1" dirty="0" smtClean="0">
                <a:solidFill>
                  <a:schemeClr val="bg1"/>
                </a:solidFill>
              </a:rPr>
            </a:br>
            <a:r>
              <a:rPr lang="en-US" sz="2000" b="1" dirty="0" smtClean="0">
                <a:solidFill>
                  <a:schemeClr val="bg1"/>
                </a:solidFill>
              </a:rPr>
              <a:t>Adjunct Professor, Hartford Seminary</a:t>
            </a:r>
            <a:br>
              <a:rPr lang="en-US" sz="2000" b="1" dirty="0" smtClean="0">
                <a:solidFill>
                  <a:schemeClr val="bg1"/>
                </a:solidFill>
              </a:rPr>
            </a:br>
            <a:r>
              <a:rPr lang="en-US" sz="2000" b="1" dirty="0" smtClean="0">
                <a:solidFill>
                  <a:schemeClr val="bg1"/>
                </a:solidFill>
              </a:rPr>
              <a:t>Research Associate, USC Center for Religion &amp; Civic Culture</a:t>
            </a:r>
            <a:br>
              <a:rPr lang="en-US" sz="2000" b="1" dirty="0" smtClean="0">
                <a:solidFill>
                  <a:schemeClr val="bg1"/>
                </a:solidFill>
              </a:rPr>
            </a:br>
            <a:r>
              <a:rPr lang="en-US" sz="2000" b="1" dirty="0" smtClean="0">
                <a:solidFill>
                  <a:schemeClr val="bg1"/>
                </a:solidFill>
              </a:rPr>
              <a:t/>
            </a:r>
            <a:br>
              <a:rPr lang="en-US" sz="2000" b="1" dirty="0" smtClean="0">
                <a:solidFill>
                  <a:schemeClr val="bg1"/>
                </a:solidFill>
              </a:rPr>
            </a:br>
            <a:r>
              <a:rPr lang="en-US" sz="2000" b="1" dirty="0" smtClean="0">
                <a:solidFill>
                  <a:schemeClr val="bg1"/>
                </a:solidFill>
              </a:rPr>
              <a:t>4 West 43</a:t>
            </a:r>
            <a:r>
              <a:rPr lang="en-US" sz="2000" b="1" baseline="30000" dirty="0" smtClean="0">
                <a:solidFill>
                  <a:schemeClr val="bg1"/>
                </a:solidFill>
              </a:rPr>
              <a:t>rd</a:t>
            </a:r>
            <a:r>
              <a:rPr lang="en-US" sz="2000" b="1" dirty="0" smtClean="0">
                <a:solidFill>
                  <a:schemeClr val="bg1"/>
                </a:solidFill>
              </a:rPr>
              <a:t> Street, Suite 407</a:t>
            </a:r>
            <a:br>
              <a:rPr lang="en-US" sz="2000" b="1" dirty="0" smtClean="0">
                <a:solidFill>
                  <a:schemeClr val="bg1"/>
                </a:solidFill>
              </a:rPr>
            </a:br>
            <a:r>
              <a:rPr lang="en-US" sz="2000" b="1" dirty="0" smtClean="0">
                <a:solidFill>
                  <a:schemeClr val="bg1"/>
                </a:solidFill>
              </a:rPr>
              <a:t>New York, NY 10036</a:t>
            </a:r>
            <a:r>
              <a:rPr lang="en-US" sz="2000" dirty="0" smtClean="0"/>
              <a:t/>
            </a:r>
            <a:br>
              <a:rPr lang="en-US" sz="2000" dirty="0" smtClean="0"/>
            </a:br>
            <a:r>
              <a:rPr lang="en-US" sz="2000" dirty="0" smtClean="0">
                <a:hlinkClick r:id="rId4"/>
              </a:rPr>
              <a:t>pgudaitis@n-din.org</a:t>
            </a:r>
            <a:r>
              <a:rPr lang="en-US" sz="2000" dirty="0" smtClean="0"/>
              <a:t> │</a:t>
            </a:r>
            <a:r>
              <a:rPr lang="en-US" sz="2000" dirty="0" smtClean="0">
                <a:hlinkClick r:id="rId5"/>
              </a:rPr>
              <a:t>www.n-din.org</a:t>
            </a:r>
            <a:r>
              <a:rPr lang="en-US" sz="2000" dirty="0" smtClean="0"/>
              <a:t> </a:t>
            </a:r>
            <a:endParaRPr lang="en-US" sz="2000" dirty="0"/>
          </a:p>
        </p:txBody>
      </p:sp>
      <p:sp>
        <p:nvSpPr>
          <p:cNvPr id="10" name="Title 1"/>
          <p:cNvSpPr txBox="1">
            <a:spLocks/>
          </p:cNvSpPr>
          <p:nvPr/>
        </p:nvSpPr>
        <p:spPr>
          <a:xfrm>
            <a:off x="6858000" y="4038600"/>
            <a:ext cx="1676400" cy="1828800"/>
          </a:xfrm>
          <a:prstGeom prst="rect">
            <a:avLst/>
          </a:prstGeom>
          <a:solidFill>
            <a:schemeClr val="bg1"/>
          </a:solidFill>
          <a:ln>
            <a:solidFill>
              <a:schemeClr val="accent2"/>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
            </a:r>
            <a:br>
              <a:rPr kumimoji="0" lang="en-US" sz="2400" b="0" i="0" u="none" strike="noStrike" kern="1200" cap="none" spc="0" normalizeH="0" baseline="0" noProof="0" dirty="0" smtClean="0">
                <a:ln>
                  <a:noFill/>
                </a:ln>
                <a:solidFill>
                  <a:schemeClr val="tx1"/>
                </a:solidFill>
                <a:effectLst/>
                <a:uLnTx/>
                <a:uFillTx/>
                <a:latin typeface="+mj-lt"/>
                <a:ea typeface="+mj-ea"/>
                <a:cs typeface="+mj-cs"/>
              </a:rPr>
            </a:br>
            <a:r>
              <a:rPr kumimoji="0" lang="en-US" sz="2400" b="0" i="0" u="none" strike="noStrike" kern="1200" cap="none" spc="0" normalizeH="0" baseline="0" noProof="0" dirty="0" smtClean="0">
                <a:ln>
                  <a:noFill/>
                </a:ln>
                <a:solidFill>
                  <a:schemeClr val="tx1"/>
                </a:solidFill>
                <a:effectLst/>
                <a:uLnTx/>
                <a:uFillTx/>
                <a:latin typeface="+mj-lt"/>
                <a:ea typeface="+mj-ea"/>
                <a:cs typeface="+mj-cs"/>
              </a:rPr>
              <a:t> </a:t>
            </a:r>
          </a:p>
        </p:txBody>
      </p:sp>
      <p:pic>
        <p:nvPicPr>
          <p:cNvPr id="12" name="Picture 11" descr="NDIN Logo w-Name - Vertical.jpg"/>
          <p:cNvPicPr>
            <a:picLocks noChangeAspect="1"/>
          </p:cNvPicPr>
          <p:nvPr/>
        </p:nvPicPr>
        <p:blipFill>
          <a:blip r:embed="rId6" cstate="print"/>
          <a:stretch>
            <a:fillRect/>
          </a:stretch>
        </p:blipFill>
        <p:spPr>
          <a:xfrm>
            <a:off x="685800" y="4214091"/>
            <a:ext cx="1752600" cy="1805709"/>
          </a:xfrm>
          <a:prstGeom prst="rect">
            <a:avLst/>
          </a:prstGeom>
          <a:ln>
            <a:noFill/>
          </a:ln>
          <a:effectLst>
            <a:outerShdw blurRad="292100" dist="139700" dir="2700000" algn="tl" rotWithShape="0">
              <a:srgbClr val="333333">
                <a:alpha val="65000"/>
              </a:srgbClr>
            </a:outerShdw>
          </a:effectLst>
        </p:spPr>
      </p:pic>
      <p:pic>
        <p:nvPicPr>
          <p:cNvPr id="9" name="Picture 8" descr="CRCC-RGB-vinformal.png"/>
          <p:cNvPicPr>
            <a:picLocks noChangeAspect="1"/>
          </p:cNvPicPr>
          <p:nvPr/>
        </p:nvPicPr>
        <p:blipFill>
          <a:blip r:embed="rId7" cstate="print"/>
          <a:stretch>
            <a:fillRect/>
          </a:stretch>
        </p:blipFill>
        <p:spPr>
          <a:xfrm>
            <a:off x="6934200" y="4343400"/>
            <a:ext cx="1524000" cy="1259101"/>
          </a:xfrm>
          <a:prstGeom prst="rect">
            <a:avLst/>
          </a:prstGeom>
        </p:spPr>
      </p:pic>
      <p:sp>
        <p:nvSpPr>
          <p:cNvPr id="11" name="Title 1"/>
          <p:cNvSpPr txBox="1">
            <a:spLocks/>
          </p:cNvSpPr>
          <p:nvPr/>
        </p:nvSpPr>
        <p:spPr>
          <a:xfrm>
            <a:off x="2743200" y="4648200"/>
            <a:ext cx="1676400" cy="1828800"/>
          </a:xfrm>
          <a:prstGeom prst="rect">
            <a:avLst/>
          </a:prstGeom>
          <a:solidFill>
            <a:schemeClr val="bg1"/>
          </a:solidFill>
          <a:ln>
            <a:solidFill>
              <a:schemeClr val="accent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
            </a:r>
            <a:br>
              <a:rPr kumimoji="0" lang="en-US" sz="2400" b="0" i="0" u="none" strike="noStrike" kern="1200" cap="none" spc="0" normalizeH="0" baseline="0" noProof="0" dirty="0" smtClean="0">
                <a:ln>
                  <a:noFill/>
                </a:ln>
                <a:solidFill>
                  <a:schemeClr val="tx1"/>
                </a:solidFill>
                <a:effectLst/>
                <a:uLnTx/>
                <a:uFillTx/>
                <a:latin typeface="+mj-lt"/>
                <a:ea typeface="+mj-ea"/>
                <a:cs typeface="+mj-cs"/>
              </a:rPr>
            </a:br>
            <a:r>
              <a:rPr kumimoji="0" lang="en-US" sz="2400" b="0" i="0" u="none" strike="noStrike" kern="1200" cap="none" spc="0" normalizeH="0" baseline="0" noProof="0" dirty="0" smtClean="0">
                <a:ln>
                  <a:noFill/>
                </a:ln>
                <a:solidFill>
                  <a:schemeClr val="tx1"/>
                </a:solidFill>
                <a:effectLst/>
                <a:uLnTx/>
                <a:uFillTx/>
                <a:latin typeface="+mj-lt"/>
                <a:ea typeface="+mj-ea"/>
                <a:cs typeface="+mj-cs"/>
              </a:rPr>
              <a:t> </a:t>
            </a:r>
          </a:p>
        </p:txBody>
      </p:sp>
      <p:pic>
        <p:nvPicPr>
          <p:cNvPr id="13" name="Picture 12" descr="NYDIS-logo.png"/>
          <p:cNvPicPr>
            <a:picLocks noChangeAspect="1"/>
          </p:cNvPicPr>
          <p:nvPr/>
        </p:nvPicPr>
        <p:blipFill>
          <a:blip r:embed="rId8" cstate="print"/>
          <a:stretch>
            <a:fillRect/>
          </a:stretch>
        </p:blipFill>
        <p:spPr>
          <a:xfrm>
            <a:off x="2819400" y="4953000"/>
            <a:ext cx="1519614" cy="1232919"/>
          </a:xfrm>
          <a:prstGeom prst="rect">
            <a:avLst/>
          </a:prstGeom>
        </p:spPr>
      </p:pic>
      <p:pic>
        <p:nvPicPr>
          <p:cNvPr id="116738" name="Picture 2" descr="https://si0.twimg.com/profile_images/1203366314/Modified-Logo2.jpg"/>
          <p:cNvPicPr>
            <a:picLocks noChangeAspect="1" noChangeArrowheads="1"/>
          </p:cNvPicPr>
          <p:nvPr/>
        </p:nvPicPr>
        <p:blipFill>
          <a:blip r:embed="rId9"/>
          <a:srcRect/>
          <a:stretch>
            <a:fillRect/>
          </a:stretch>
        </p:blipFill>
        <p:spPr bwMode="auto">
          <a:xfrm>
            <a:off x="4705350" y="4248150"/>
            <a:ext cx="1847850" cy="18478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wedge/>
    <p:sndAc>
      <p:stSnd>
        <p:snd r:embed="rId2" name="arrow.wav"/>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nchorCtr="1">
            <a:normAutofit/>
          </a:bodyPr>
          <a:lstStyle/>
          <a:p>
            <a:pPr eaLnBrk="1" hangingPunct="1">
              <a:defRPr/>
            </a:pPr>
            <a:r>
              <a:rPr lang="en-US" sz="3600" dirty="0" smtClean="0">
                <a:effectLst>
                  <a:outerShdw blurRad="38100" dist="38100" dir="2700000" algn="tl">
                    <a:srgbClr val="C0C0C0"/>
                  </a:outerShdw>
                </a:effectLst>
                <a:latin typeface="Arial" pitchFamily="34" charset="0"/>
                <a:cs typeface="Arial" pitchFamily="34" charset="0"/>
              </a:rPr>
              <a:t>Rationale For Faith-Base Engagement</a:t>
            </a:r>
            <a:endParaRPr lang="en-US" sz="3600" dirty="0" smtClean="0">
              <a:effectLst>
                <a:outerShdw blurRad="38100" dist="38100" dir="2700000" algn="tl">
                  <a:srgbClr val="C0C0C0"/>
                </a:outerShdw>
              </a:effectLst>
              <a:latin typeface="Arial" pitchFamily="34" charset="0"/>
              <a:cs typeface="Arial" pitchFamily="34" charset="0"/>
            </a:endParaRPr>
          </a:p>
        </p:txBody>
      </p:sp>
      <p:sp>
        <p:nvSpPr>
          <p:cNvPr id="7" name="Content Placeholder 6"/>
          <p:cNvSpPr>
            <a:spLocks noGrp="1"/>
          </p:cNvSpPr>
          <p:nvPr>
            <p:ph idx="1"/>
          </p:nvPr>
        </p:nvSpPr>
        <p:spPr>
          <a:xfrm>
            <a:off x="228600" y="1828800"/>
            <a:ext cx="8458200" cy="3429000"/>
          </a:xfrm>
        </p:spPr>
        <p:txBody>
          <a:bodyPr>
            <a:normAutofit fontScale="92500"/>
          </a:bodyPr>
          <a:lstStyle/>
          <a:p>
            <a:pPr marL="0" indent="0" algn="ctr">
              <a:buNone/>
            </a:pPr>
            <a:r>
              <a:rPr lang="en-US" sz="2800" dirty="0">
                <a:latin typeface="Arial" pitchFamily="34" charset="0"/>
                <a:cs typeface="Arial" pitchFamily="34" charset="0"/>
              </a:rPr>
              <a:t>If FEMA does not competently engage faith communities throughout the disaster lifecycle, those communities will be less resilient in the face of a disaster.</a:t>
            </a:r>
          </a:p>
          <a:p>
            <a:pPr marL="0" indent="0" algn="ctr">
              <a:buNone/>
            </a:pPr>
            <a:endParaRPr lang="en-US" sz="2800" dirty="0">
              <a:latin typeface="Arial" pitchFamily="34" charset="0"/>
              <a:cs typeface="Arial" pitchFamily="34" charset="0"/>
            </a:endParaRPr>
          </a:p>
          <a:p>
            <a:pPr marL="0" indent="0" algn="ctr">
              <a:buNone/>
            </a:pPr>
            <a:r>
              <a:rPr lang="en-US" sz="2800" dirty="0">
                <a:latin typeface="Arial" pitchFamily="34" charset="0"/>
                <a:cs typeface="Arial" pitchFamily="34" charset="0"/>
              </a:rPr>
              <a:t>Faith communities will respond to disasters in 	their own ways, some of which will be effective. Other modes of response, however, may be ineffective and even harmful if not coordinated.</a:t>
            </a:r>
            <a:endParaRPr lang="en-US" sz="2800" dirty="0"/>
          </a:p>
        </p:txBody>
      </p:sp>
      <p:sp>
        <p:nvSpPr>
          <p:cNvPr id="4" name="Slide Number Placeholder 5"/>
          <p:cNvSpPr>
            <a:spLocks noGrp="1"/>
          </p:cNvSpPr>
          <p:nvPr>
            <p:ph type="sldNum" sz="quarter" idx="12"/>
          </p:nvPr>
        </p:nvSpPr>
        <p:spPr/>
        <p:txBody>
          <a:bodyPr/>
          <a:lstStyle/>
          <a:p>
            <a:pPr>
              <a:defRPr/>
            </a:pPr>
            <a:fld id="{D6499D8F-53D2-4838-9D4C-88EE7E17124F}" type="slidenum">
              <a:rPr lang="en-US"/>
              <a:pPr>
                <a:defRPr/>
              </a:pPr>
              <a:t>5</a:t>
            </a:fld>
            <a:endParaRPr lang="en-US"/>
          </a:p>
        </p:txBody>
      </p:sp>
      <p:cxnSp>
        <p:nvCxnSpPr>
          <p:cNvPr id="5" name="Straight Connector 4"/>
          <p:cNvCxnSpPr/>
          <p:nvPr/>
        </p:nvCxnSpPr>
        <p:spPr>
          <a:xfrm>
            <a:off x="457200" y="1143000"/>
            <a:ext cx="83058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7702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NEH0101220.gif"/>
          <p:cNvPicPr>
            <a:picLocks noGrp="1" noChangeAspect="1"/>
          </p:cNvPicPr>
          <p:nvPr>
            <p:ph idx="1"/>
          </p:nvPr>
        </p:nvPicPr>
        <p:blipFill>
          <a:blip r:embed="rId3"/>
          <a:stretch>
            <a:fillRect/>
          </a:stretch>
        </p:blipFill>
        <p:spPr>
          <a:xfrm>
            <a:off x="2374650" y="2138362"/>
            <a:ext cx="4178550" cy="4033838"/>
          </a:xfrm>
        </p:spPr>
      </p:pic>
      <p:sp>
        <p:nvSpPr>
          <p:cNvPr id="2" name="Title 1"/>
          <p:cNvSpPr>
            <a:spLocks noGrp="1"/>
          </p:cNvSpPr>
          <p:nvPr>
            <p:ph type="title"/>
          </p:nvPr>
        </p:nvSpPr>
        <p:spPr>
          <a:xfrm>
            <a:off x="342900" y="381000"/>
            <a:ext cx="8458200" cy="685800"/>
          </a:xfrm>
        </p:spPr>
        <p:txBody>
          <a:bodyPr>
            <a:normAutofit/>
          </a:bodyPr>
          <a:lstStyle/>
          <a:p>
            <a:r>
              <a:rPr lang="en-US" sz="3600" dirty="0" smtClean="0">
                <a:effectLst>
                  <a:outerShdw blurRad="38100" dist="38100" dir="2700000" algn="tl">
                    <a:srgbClr val="000000">
                      <a:alpha val="43137"/>
                    </a:srgbClr>
                  </a:outerShdw>
                </a:effectLst>
              </a:rPr>
              <a:t>An Imperative to Engage From Communities</a:t>
            </a:r>
            <a:endParaRPr lang="en-US" sz="3600" dirty="0">
              <a:effectLst>
                <a:outerShdw blurRad="38100" dist="38100" dir="2700000" algn="tl">
                  <a:srgbClr val="000000">
                    <a:alpha val="43137"/>
                  </a:srgbClr>
                </a:outerShdw>
              </a:effectLst>
            </a:endParaRPr>
          </a:p>
        </p:txBody>
      </p:sp>
      <p:cxnSp>
        <p:nvCxnSpPr>
          <p:cNvPr id="9" name="Straight Connector 8"/>
          <p:cNvCxnSpPr/>
          <p:nvPr/>
        </p:nvCxnSpPr>
        <p:spPr>
          <a:xfrm>
            <a:off x="381000" y="1143000"/>
            <a:ext cx="8458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p:cNvSpPr>
            <a:spLocks noGrp="1"/>
          </p:cNvSpPr>
          <p:nvPr>
            <p:ph type="sldNum" sz="quarter" idx="12"/>
          </p:nvPr>
        </p:nvSpPr>
        <p:spPr/>
        <p:txBody>
          <a:bodyPr/>
          <a:lstStyle/>
          <a:p>
            <a:pPr>
              <a:defRPr/>
            </a:pPr>
            <a:fld id="{D71DFC7B-EC5A-4F3D-BAFC-82A85F127640}" type="slidenum">
              <a:rPr lang="en-US" smtClean="0"/>
              <a:pPr>
                <a:defRPr/>
              </a:pPr>
              <a:t>6</a:t>
            </a:fld>
            <a:endParaRPr lang="en-US" dirty="0"/>
          </a:p>
        </p:txBody>
      </p:sp>
      <p:sp>
        <p:nvSpPr>
          <p:cNvPr id="15" name="TextBox 14"/>
          <p:cNvSpPr txBox="1"/>
          <p:nvPr/>
        </p:nvSpPr>
        <p:spPr>
          <a:xfrm>
            <a:off x="304800" y="1143000"/>
            <a:ext cx="8534400" cy="923330"/>
          </a:xfrm>
          <a:prstGeom prst="rect">
            <a:avLst/>
          </a:prstGeom>
          <a:noFill/>
        </p:spPr>
        <p:txBody>
          <a:bodyPr wrap="square" rtlCol="0">
            <a:spAutoFit/>
          </a:bodyPr>
          <a:lstStyle/>
          <a:p>
            <a:r>
              <a:rPr lang="en-US" dirty="0" smtClean="0"/>
              <a:t>60% of Americans turn first to their religious leaders for advice and direction</a:t>
            </a:r>
            <a:r>
              <a:rPr lang="en-US" baseline="30000" dirty="0" smtClean="0"/>
              <a:t>*</a:t>
            </a:r>
            <a:r>
              <a:rPr lang="en-US" dirty="0" smtClean="0"/>
              <a:t>; in low-income and immigrant communities, this percentage has been found to be even higher.  </a:t>
            </a:r>
          </a:p>
          <a:p>
            <a:endParaRPr lang="en-US" dirty="0"/>
          </a:p>
        </p:txBody>
      </p:sp>
      <p:sp>
        <p:nvSpPr>
          <p:cNvPr id="16" name="TextBox 15"/>
          <p:cNvSpPr txBox="1"/>
          <p:nvPr/>
        </p:nvSpPr>
        <p:spPr>
          <a:xfrm>
            <a:off x="5957243" y="1752600"/>
            <a:ext cx="3034357" cy="276999"/>
          </a:xfrm>
          <a:prstGeom prst="rect">
            <a:avLst/>
          </a:prstGeom>
          <a:noFill/>
        </p:spPr>
        <p:txBody>
          <a:bodyPr wrap="square" rtlCol="0">
            <a:spAutoFit/>
          </a:bodyPr>
          <a:lstStyle/>
          <a:p>
            <a:r>
              <a:rPr lang="en-US" sz="1200" i="1" dirty="0" smtClean="0"/>
              <a:t>“2001 Ripple Effect,” American Red Cross</a:t>
            </a:r>
          </a:p>
        </p:txBody>
      </p:sp>
    </p:spTree>
    <p:extLst>
      <p:ext uri="{BB962C8B-B14F-4D97-AF65-F5344CB8AC3E}">
        <p14:creationId xmlns:p14="http://schemas.microsoft.com/office/powerpoint/2010/main" val="90626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Grp="1" noChangeArrowheads="1"/>
          </p:cNvSpPr>
          <p:nvPr>
            <p:ph idx="1"/>
          </p:nvPr>
        </p:nvSpPr>
        <p:spPr>
          <a:xfrm>
            <a:off x="609600" y="1295400"/>
            <a:ext cx="7924800" cy="4724400"/>
          </a:xfrm>
        </p:spPr>
        <p:txBody>
          <a:bodyPr lIns="88896" tIns="50798" rIns="88896" bIns="50798" anchor="t">
            <a:noAutofit/>
          </a:bodyPr>
          <a:lstStyle/>
          <a:p>
            <a:r>
              <a:rPr lang="en-US" b="1" dirty="0" smtClean="0"/>
              <a:t>Trust: </a:t>
            </a:r>
            <a:r>
              <a:rPr lang="en-US" b="0" dirty="0" smtClean="0"/>
              <a:t>Moral authority, legitimacy, mission to serve</a:t>
            </a:r>
            <a:endParaRPr lang="en-US" b="0" dirty="0"/>
          </a:p>
          <a:p>
            <a:r>
              <a:rPr lang="en-US" b="1" dirty="0" smtClean="0"/>
              <a:t>Resources: </a:t>
            </a:r>
            <a:r>
              <a:rPr lang="en-US" b="0" dirty="0" smtClean="0"/>
              <a:t>Space, people, money, capacities, and national affiliates</a:t>
            </a:r>
            <a:endParaRPr lang="en-US" b="0" dirty="0"/>
          </a:p>
          <a:p>
            <a:r>
              <a:rPr lang="en-US" b="1" dirty="0" smtClean="0"/>
              <a:t>Knowledge: </a:t>
            </a:r>
            <a:r>
              <a:rPr lang="en-US" b="0" dirty="0" smtClean="0"/>
              <a:t>Language, cultural competency and an intimate knowledge of people and opportunities</a:t>
            </a:r>
            <a:endParaRPr lang="en-US" b="0" dirty="0"/>
          </a:p>
          <a:p>
            <a:r>
              <a:rPr lang="en-US" b="1" dirty="0" smtClean="0"/>
              <a:t>Networks: </a:t>
            </a:r>
            <a:r>
              <a:rPr lang="en-US" b="0" dirty="0" smtClean="0"/>
              <a:t>Reach beyond their own congregations into larger communities</a:t>
            </a:r>
            <a:endParaRPr lang="en-US" b="0" dirty="0"/>
          </a:p>
          <a:p>
            <a:r>
              <a:rPr lang="en-US" b="1" dirty="0" smtClean="0"/>
              <a:t>Programs: </a:t>
            </a:r>
            <a:r>
              <a:rPr lang="en-US" b="0" dirty="0" smtClean="0"/>
              <a:t>Human services, disaster volunteers</a:t>
            </a:r>
          </a:p>
          <a:p>
            <a:r>
              <a:rPr lang="en-US" dirty="0" smtClean="0"/>
              <a:t>Staying </a:t>
            </a:r>
            <a:r>
              <a:rPr lang="en-US" dirty="0"/>
              <a:t>Power</a:t>
            </a:r>
            <a:r>
              <a:rPr lang="en-US" dirty="0" smtClean="0"/>
              <a:t>: </a:t>
            </a:r>
            <a:r>
              <a:rPr lang="en-US" b="0" dirty="0" smtClean="0"/>
              <a:t>Longevity in community recovery</a:t>
            </a:r>
            <a:endParaRPr lang="en-US" b="0" dirty="0"/>
          </a:p>
          <a:p>
            <a:endParaRPr lang="en-US" sz="2400" dirty="0"/>
          </a:p>
        </p:txBody>
      </p:sp>
      <p:sp>
        <p:nvSpPr>
          <p:cNvPr id="14" name="Title 1"/>
          <p:cNvSpPr>
            <a:spLocks noGrp="1"/>
          </p:cNvSpPr>
          <p:nvPr>
            <p:ph type="title"/>
          </p:nvPr>
        </p:nvSpPr>
        <p:spPr>
          <a:xfrm>
            <a:off x="457200" y="304800"/>
            <a:ext cx="8229600" cy="838200"/>
          </a:xfrm>
        </p:spPr>
        <p:txBody>
          <a:bodyPr anchor="ctr" anchorCtr="0">
            <a:noAutofit/>
          </a:bodyPr>
          <a:lstStyle/>
          <a:p>
            <a:pPr>
              <a:defRPr/>
            </a:pPr>
            <a:r>
              <a:rPr lang="en-US" sz="3600" b="1" dirty="0" smtClean="0">
                <a:cs typeface="Arial" pitchFamily="34" charset="0"/>
              </a:rPr>
              <a:t>Assets of Faith Communities in Disasters</a:t>
            </a:r>
            <a:endParaRPr lang="en-US" sz="3600" b="1" dirty="0" smtClean="0">
              <a:solidFill>
                <a:schemeClr val="accent6"/>
              </a:solidFill>
              <a:cs typeface="Arial" pitchFamily="34" charset="0"/>
            </a:endParaRPr>
          </a:p>
        </p:txBody>
      </p:sp>
      <p:cxnSp>
        <p:nvCxnSpPr>
          <p:cNvPr id="5" name="Straight Connector 4"/>
          <p:cNvCxnSpPr/>
          <p:nvPr/>
        </p:nvCxnSpPr>
        <p:spPr>
          <a:xfrm>
            <a:off x="457200" y="1066800"/>
            <a:ext cx="83058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01103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062A11C3-D030-46BE-A426-987E59BC72BD}" type="slidenum">
              <a:rPr lang="en-US"/>
              <a:pPr>
                <a:defRPr/>
              </a:pPr>
              <a:t>8</a:t>
            </a:fld>
            <a:endParaRPr lang="en-US"/>
          </a:p>
        </p:txBody>
      </p:sp>
      <p:sp>
        <p:nvSpPr>
          <p:cNvPr id="2" name="Title 1"/>
          <p:cNvSpPr>
            <a:spLocks noGrp="1"/>
          </p:cNvSpPr>
          <p:nvPr>
            <p:ph type="title" idx="4294967295"/>
          </p:nvPr>
        </p:nvSpPr>
        <p:spPr>
          <a:xfrm>
            <a:off x="0" y="274638"/>
            <a:ext cx="8229600" cy="1143000"/>
          </a:xfrm>
        </p:spPr>
        <p:txBody>
          <a:bodyPr anchorCtr="1">
            <a:normAutofit/>
          </a:bodyPr>
          <a:lstStyle/>
          <a:p>
            <a:pPr marL="914400">
              <a:defRPr/>
            </a:pPr>
            <a:r>
              <a:rPr lang="en-US" b="1" dirty="0" smtClean="0">
                <a:effectLst>
                  <a:outerShdw blurRad="38100" dist="38100" dir="2700000" algn="tl">
                    <a:srgbClr val="000000">
                      <a:alpha val="43137"/>
                    </a:srgbClr>
                  </a:outerShdw>
                </a:effectLst>
              </a:rPr>
              <a:t>American </a:t>
            </a:r>
            <a:r>
              <a:rPr lang="en-US" b="1" dirty="0">
                <a:effectLst>
                  <a:outerShdw blurRad="38100" dist="38100" dir="2700000" algn="tl">
                    <a:srgbClr val="000000">
                      <a:alpha val="43137"/>
                    </a:srgbClr>
                  </a:outerShdw>
                </a:effectLst>
              </a:rPr>
              <a:t>Religious </a:t>
            </a:r>
            <a:r>
              <a:rPr lang="en-US" b="1" dirty="0" smtClean="0">
                <a:effectLst>
                  <a:outerShdw blurRad="38100" dist="38100" dir="2700000" algn="tl">
                    <a:srgbClr val="000000">
                      <a:alpha val="43137"/>
                    </a:srgbClr>
                  </a:outerShdw>
                </a:effectLst>
              </a:rPr>
              <a:t>Mosaic</a:t>
            </a:r>
            <a:endParaRPr lang="en-US" dirty="0" smtClean="0">
              <a:effectLst>
                <a:outerShdw blurRad="38100" dist="38100" dir="2700000" algn="tl">
                  <a:srgbClr val="000000">
                    <a:alpha val="43137"/>
                  </a:srgbClr>
                </a:outerShdw>
              </a:effectLst>
            </a:endParaRPr>
          </a:p>
        </p:txBody>
      </p:sp>
      <p:pic>
        <p:nvPicPr>
          <p:cNvPr id="5" name="Content Placeholder 4" descr="NYDIS_Svc_Hilton 09-11-06_024.jpg"/>
          <p:cNvPicPr>
            <a:picLocks noGrp="1" noChangeAspect="1"/>
          </p:cNvPicPr>
          <p:nvPr>
            <p:ph idx="4294967295"/>
          </p:nvPr>
        </p:nvPicPr>
        <p:blipFill>
          <a:blip r:embed="rId2"/>
          <a:stretch>
            <a:fillRect/>
          </a:stretch>
        </p:blipFill>
        <p:spPr>
          <a:xfrm>
            <a:off x="723900" y="1397000"/>
            <a:ext cx="6591300" cy="4394200"/>
          </a:xfrm>
          <a:prstGeom prst="rect">
            <a:avLst/>
          </a:prstGeom>
        </p:spPr>
      </p:pic>
      <p:cxnSp>
        <p:nvCxnSpPr>
          <p:cNvPr id="6" name="Straight Connector 5"/>
          <p:cNvCxnSpPr/>
          <p:nvPr/>
        </p:nvCxnSpPr>
        <p:spPr>
          <a:xfrm>
            <a:off x="457200" y="1219200"/>
            <a:ext cx="83058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descr="InterfaithSymbols.gif"/>
          <p:cNvPicPr>
            <a:picLocks noChangeAspect="1"/>
          </p:cNvPicPr>
          <p:nvPr/>
        </p:nvPicPr>
        <p:blipFill>
          <a:blip r:embed="rId3"/>
          <a:stretch>
            <a:fillRect/>
          </a:stretch>
        </p:blipFill>
        <p:spPr>
          <a:xfrm>
            <a:off x="6004932" y="3812143"/>
            <a:ext cx="2377068" cy="2741057"/>
          </a:xfrm>
          <a:prstGeom prst="rect">
            <a:avLst/>
          </a:prstGeom>
        </p:spPr>
      </p:pic>
    </p:spTree>
    <p:extLst>
      <p:ext uri="{BB962C8B-B14F-4D97-AF65-F5344CB8AC3E}">
        <p14:creationId xmlns:p14="http://schemas.microsoft.com/office/powerpoint/2010/main" val="15917596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4" name="Content Placeholder 13"/>
          <p:cNvGraphicFramePr>
            <a:graphicFrameLocks noGrp="1"/>
          </p:cNvGraphicFramePr>
          <p:nvPr>
            <p:ph idx="1"/>
            <p:extLst/>
          </p:nvPr>
        </p:nvGraphicFramePr>
        <p:xfrm>
          <a:off x="304800" y="1295400"/>
          <a:ext cx="94488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9217" name="Rectangle 1"/>
          <p:cNvSpPr>
            <a:spLocks noGrp="1" noChangeArrowheads="1"/>
          </p:cNvSpPr>
          <p:nvPr>
            <p:ph type="title"/>
          </p:nvPr>
        </p:nvSpPr>
        <p:spPr/>
        <p:txBody>
          <a:bodyPr lIns="88896" tIns="50798" rIns="88896" bIns="50798">
            <a:normAutofit/>
          </a:bodyPr>
          <a:lstStyle/>
          <a:p>
            <a:pPr defTabSz="914145"/>
            <a:r>
              <a:rPr lang="en-US" dirty="0" smtClean="0">
                <a:effectLst>
                  <a:outerShdw blurRad="38100" dist="38100" dir="2700000" algn="tl">
                    <a:srgbClr val="000000">
                      <a:alpha val="43137"/>
                    </a:srgbClr>
                  </a:outerShdw>
                </a:effectLst>
                <a:latin typeface="Arial" pitchFamily="34" charset="0"/>
                <a:cs typeface="Arial" pitchFamily="34" charset="0"/>
              </a:rPr>
              <a:t>Evolving Religious Landscape</a:t>
            </a:r>
            <a:endParaRPr lang="en-US" dirty="0">
              <a:effectLst>
                <a:outerShdw blurRad="38100" dist="38100" dir="2700000" algn="tl">
                  <a:srgbClr val="000000">
                    <a:alpha val="43137"/>
                  </a:srgbClr>
                </a:outerShdw>
              </a:effectLst>
              <a:latin typeface="Arial" pitchFamily="34" charset="0"/>
              <a:cs typeface="Arial" pitchFamily="34" charset="0"/>
            </a:endParaRPr>
          </a:p>
        </p:txBody>
      </p:sp>
      <p:sp>
        <p:nvSpPr>
          <p:cNvPr id="3" name="TextBox 2"/>
          <p:cNvSpPr txBox="1"/>
          <p:nvPr/>
        </p:nvSpPr>
        <p:spPr>
          <a:xfrm>
            <a:off x="2362200" y="6324600"/>
            <a:ext cx="4800600" cy="230832"/>
          </a:xfrm>
          <a:prstGeom prst="rect">
            <a:avLst/>
          </a:prstGeom>
          <a:noFill/>
        </p:spPr>
        <p:txBody>
          <a:bodyPr wrap="square" rtlCol="0">
            <a:spAutoFit/>
          </a:bodyPr>
          <a:lstStyle/>
          <a:p>
            <a:r>
              <a:rPr lang="en-US" sz="900" dirty="0" smtClean="0"/>
              <a:t>Adapted from Pew Forum on Religion and Public Life – Commitment Analysis December 2009</a:t>
            </a:r>
            <a:endParaRPr lang="en-US" sz="900" dirty="0"/>
          </a:p>
        </p:txBody>
      </p:sp>
      <p:cxnSp>
        <p:nvCxnSpPr>
          <p:cNvPr id="11" name="Straight Connector 10"/>
          <p:cNvCxnSpPr/>
          <p:nvPr/>
        </p:nvCxnSpPr>
        <p:spPr>
          <a:xfrm>
            <a:off x="457200" y="1219200"/>
            <a:ext cx="83058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0595238"/>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4831</TotalTime>
  <Words>3128</Words>
  <Application>Microsoft Office PowerPoint</Application>
  <PresentationFormat>On-screen Show (4:3)</PresentationFormat>
  <Paragraphs>414</Paragraphs>
  <Slides>45</Slides>
  <Notes>18</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45</vt:i4>
      </vt:variant>
    </vt:vector>
  </HeadingPairs>
  <TitlesOfParts>
    <vt:vector size="56" baseType="lpstr">
      <vt:lpstr>Arial</vt:lpstr>
      <vt:lpstr>Calibri</vt:lpstr>
      <vt:lpstr>Gotham-Book</vt:lpstr>
      <vt:lpstr>Times New Roman</vt:lpstr>
      <vt:lpstr>Wingdings</vt:lpstr>
      <vt:lpstr>Office Theme</vt:lpstr>
      <vt:lpstr>4_Custom Design</vt:lpstr>
      <vt:lpstr>3_Custom Design</vt:lpstr>
      <vt:lpstr>2_Custom Design</vt:lpstr>
      <vt:lpstr>1_Custom Design</vt:lpstr>
      <vt:lpstr>Custom Design</vt:lpstr>
      <vt:lpstr>PowerPoint Presentation</vt:lpstr>
      <vt:lpstr>An Imperative from FEMA</vt:lpstr>
      <vt:lpstr>How Did I Get Here? </vt:lpstr>
      <vt:lpstr>Peter B. Gudaitis, M.Div.,  President, National Disaster Interfaiths Network Chief Response Officer, New York Disaster Interfaith Services Adjunct Professor, Hartford Seminary Research Associate, USC Center for Religion &amp; Civic Culture  4 West 43rd Street, Suite 407 New York, NY 10036 pgudaitis@n-din.org │www.n-din.org </vt:lpstr>
      <vt:lpstr>Rationale For Faith-Base Engagement</vt:lpstr>
      <vt:lpstr>An Imperative to Engage From Communities</vt:lpstr>
      <vt:lpstr>Assets of Faith Communities in Disasters</vt:lpstr>
      <vt:lpstr>American Religious Mosaic</vt:lpstr>
      <vt:lpstr>Evolving Religious Landscape</vt:lpstr>
      <vt:lpstr>The American Religious Landscape</vt:lpstr>
      <vt:lpstr>Second Largest Religion by State</vt:lpstr>
      <vt:lpstr>Largest Non-Christian Tradition by County</vt:lpstr>
      <vt:lpstr>Most Common Country of Origin </vt:lpstr>
      <vt:lpstr>Where We Are Today?</vt:lpstr>
      <vt:lpstr>PowerPoint Presentation</vt:lpstr>
      <vt:lpstr>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Religious Literacy &amp; Competency</vt:lpstr>
      <vt:lpstr>Defining Religious Literacy &amp; Competency</vt:lpstr>
      <vt:lpstr>Religious Competency in Disaster is Key to Effective Partnerships</vt:lpstr>
      <vt:lpstr>EM Speaks a Different Language</vt:lpstr>
      <vt:lpstr>Faith Communities’ Disaster Language</vt:lpstr>
      <vt:lpstr>Quiz: Familiar Religious Symbols</vt:lpstr>
      <vt:lpstr>Quiz Answers: Familiar Religious Symbols</vt:lpstr>
      <vt:lpstr>Quiz: Less Familiar Religious Symbols</vt:lpstr>
      <vt:lpstr>Quiz Answers: Less Familiar Symbols</vt:lpstr>
      <vt:lpstr>Learn Faith Communities’ Own Terms</vt:lpstr>
      <vt:lpstr>Religious Landscape</vt:lpstr>
      <vt:lpstr>Landscape of Religion &amp; Disasters</vt:lpstr>
      <vt:lpstr>Faith-based Engagement Plan</vt:lpstr>
      <vt:lpstr>What to Do Next</vt:lpstr>
      <vt:lpstr>PowerPoint Presentation</vt:lpstr>
      <vt:lpstr>PowerPoint Presentation</vt:lpstr>
      <vt:lpstr>PowerPoint Presentation</vt:lpstr>
      <vt:lpstr>PowerPoint Presentation</vt:lpstr>
      <vt:lpstr>PowerPoint Presentation</vt:lpstr>
      <vt:lpstr>Literacy &amp; Competency Project Team</vt:lpstr>
      <vt:lpstr>Peter B. Gudaitis, M.Div.  President, National Disaster Interfaiths Network Chief Response Officer, New York Disaster Interfaith Services Adjunct Professor, Hartford Seminary Research Associate, USC Center for Religion &amp; Civic Culture  4 West 43rd Street, Suite 407 New York, NY 10036 pgudaitis@n-din.org │www.n-din.org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pbgndin</dc:creator>
  <cp:lastModifiedBy>Peter B Gudaitis</cp:lastModifiedBy>
  <cp:revision>467</cp:revision>
  <dcterms:created xsi:type="dcterms:W3CDTF">2012-09-29T20:27:43Z</dcterms:created>
  <dcterms:modified xsi:type="dcterms:W3CDTF">2014-06-10T04:18:10Z</dcterms:modified>
</cp:coreProperties>
</file>